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6"/>
  </p:notesMasterIdLst>
  <p:handoutMasterIdLst>
    <p:handoutMasterId r:id="rId17"/>
  </p:handoutMasterIdLst>
  <p:sldIdLst>
    <p:sldId id="276" r:id="rId2"/>
    <p:sldId id="275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93" r:id="rId11"/>
    <p:sldId id="290" r:id="rId12"/>
    <p:sldId id="291" r:id="rId13"/>
    <p:sldId id="292" r:id="rId14"/>
    <p:sldId id="289" r:id="rId1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55" autoAdjust="0"/>
    <p:restoredTop sz="93097" autoAdjust="0"/>
  </p:normalViewPr>
  <p:slideViewPr>
    <p:cSldViewPr>
      <p:cViewPr varScale="1">
        <p:scale>
          <a:sx n="86" d="100"/>
          <a:sy n="86" d="100"/>
        </p:scale>
        <p:origin x="-113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088" y="0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D8314-1DF2-4178-9A6B-7F7638AF8B7C}" type="datetimeFigureOut">
              <a:rPr lang="pt-BR" smtClean="0"/>
              <a:pPr/>
              <a:t>22/06/2010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868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088" y="9721868"/>
            <a:ext cx="3076672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F8BE2-89AB-42A5-80CD-531859DCD2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088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3338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39" y="4860088"/>
            <a:ext cx="5678824" cy="46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2CCDC8B3-2063-4208-BF19-1614ABC8CFC6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4C21F-033F-42BA-A7A7-3A130AF9D09C}" type="slidenum">
              <a:rPr lang="en-US"/>
              <a:pPr/>
              <a:t>1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6F2D6-69D8-4FAD-8C3E-D3E994F8742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55A5B-2FF9-4DAD-A493-74A3D813E26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6309F-F4FF-4855-963A-4E3E63202A7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B9240B2-E54B-43CB-9001-B1860105045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CBC13-B5D8-49F1-8A5F-7F4F4122C94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60CA8-A965-4020-9D0C-D9648F63C3B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146B9-0B5E-44A3-B963-79FE2E5793D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95629-C34A-4DC7-966D-F0EE382AFFE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49C02-8EDF-4B37-A282-8F6A1218CD8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17E00-A428-459C-BECE-F24EC096DAF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ABC86-CB04-4FCB-8D30-90AC65275E6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5B2C0-681C-41EF-9220-535076F3F37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5C2B448A-9488-444A-97C4-83D5002F3F7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.uff.br/~bianca/a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772400" cy="1470025"/>
          </a:xfrm>
        </p:spPr>
        <p:txBody>
          <a:bodyPr/>
          <a:lstStyle/>
          <a:p>
            <a:r>
              <a:rPr lang="pt-BR" sz="4800" dirty="0"/>
              <a:t>Aprendizado de Máquina</a:t>
            </a:r>
            <a:endParaRPr lang="en-US" sz="4800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124200"/>
            <a:ext cx="6858000" cy="2362200"/>
          </a:xfrm>
        </p:spPr>
        <p:txBody>
          <a:bodyPr/>
          <a:lstStyle/>
          <a:p>
            <a:r>
              <a:rPr lang="pt-BR" dirty="0"/>
              <a:t>Aula </a:t>
            </a:r>
            <a:r>
              <a:rPr lang="pt-BR" dirty="0" smtClean="0"/>
              <a:t>11</a:t>
            </a:r>
            <a:endParaRPr lang="pt-BR" dirty="0"/>
          </a:p>
          <a:p>
            <a:endParaRPr lang="pt-BR" dirty="0"/>
          </a:p>
          <a:p>
            <a:r>
              <a:rPr lang="en-US" sz="2800" u="sng" dirty="0">
                <a:solidFill>
                  <a:schemeClr val="hlink"/>
                </a:solidFill>
                <a:hlinkClick r:id="rId3"/>
              </a:rPr>
              <a:t>http://www.ic.uff.br/~bianca/aa/</a:t>
            </a:r>
            <a:endParaRPr lang="en-US" sz="2800" u="sng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Variações do k-NN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Pode ser usado para estimar o valor de uma função </a:t>
            </a:r>
            <a:r>
              <a:rPr lang="pt-BR" smtClean="0">
                <a:solidFill>
                  <a:srgbClr val="FF0000"/>
                </a:solidFill>
              </a:rPr>
              <a:t>real</a:t>
            </a:r>
            <a:r>
              <a:rPr lang="pt-BR" smtClean="0"/>
              <a:t> (regressão) se tirarmos a </a:t>
            </a:r>
            <a:r>
              <a:rPr lang="pt-BR" smtClean="0">
                <a:solidFill>
                  <a:srgbClr val="FF0000"/>
                </a:solidFill>
              </a:rPr>
              <a:t>média</a:t>
            </a:r>
            <a:r>
              <a:rPr lang="pt-BR" smtClean="0"/>
              <a:t> dos valores dos </a:t>
            </a:r>
            <a:r>
              <a:rPr lang="pt-BR" i="1" smtClean="0"/>
              <a:t>k</a:t>
            </a:r>
            <a:r>
              <a:rPr lang="pt-BR" smtClean="0"/>
              <a:t> vizinhos mais próximos.</a:t>
            </a:r>
          </a:p>
          <a:p>
            <a:pPr eaLnBrk="1" hangingPunct="1"/>
            <a:r>
              <a:rPr lang="pt-BR" smtClean="0"/>
              <a:t>Todos os exemplos de treinamento podem ser usados para classificar uma instância se cada um votar com </a:t>
            </a:r>
            <a:r>
              <a:rPr lang="pt-BR" smtClean="0">
                <a:solidFill>
                  <a:srgbClr val="FF0000"/>
                </a:solidFill>
              </a:rPr>
              <a:t>peso</a:t>
            </a:r>
            <a:r>
              <a:rPr lang="pt-BR" smtClean="0"/>
              <a:t> proporcional ao inverso da sua distância ao exemplo de teste.</a:t>
            </a:r>
          </a:p>
          <a:p>
            <a:pPr eaLnBrk="1" hangingPunct="1"/>
            <a:endParaRPr lang="en-US" smtClean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Relevância dos Atributos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444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Medidas de distância dão peso igual a todos os atributos mesmo que eles não sejam úteis para classificação.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Problemático quando muitos atributos são irrelevantes.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Métodos baseados em instância favorecem a similaridade global e não a simplicidade do conceito.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Para simplicidade, necessário fazer uma seleção de atributos prévia.</a:t>
            </a:r>
            <a:endParaRPr lang="pt-BR" sz="2400" smtClean="0"/>
          </a:p>
          <a:p>
            <a:pPr lvl="1" eaLnBrk="1" hangingPunct="1">
              <a:lnSpc>
                <a:spcPct val="90000"/>
              </a:lnSpc>
            </a:pPr>
            <a:r>
              <a:rPr lang="pt-BR" sz="2000" smtClean="0"/>
              <a:t>Podemos dar peso aos atributos de acordo com uma medida de relevância, por exemplo ganho de informação.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162050" y="4633913"/>
            <a:ext cx="5626100" cy="1047750"/>
            <a:chOff x="740" y="2904"/>
            <a:chExt cx="3544" cy="660"/>
          </a:xfrm>
        </p:grpSpPr>
        <p:sp>
          <p:nvSpPr>
            <p:cNvPr id="22539" name="Rectangle 4" descr="Shingle"/>
            <p:cNvSpPr>
              <a:spLocks noChangeArrowheads="1"/>
            </p:cNvSpPr>
            <p:nvPr/>
          </p:nvSpPr>
          <p:spPr bwMode="auto">
            <a:xfrm>
              <a:off x="1621" y="2988"/>
              <a:ext cx="2112" cy="115"/>
            </a:xfrm>
            <a:prstGeom prst="rect">
              <a:avLst/>
            </a:prstGeom>
            <a:pattFill prst="shingle">
              <a:fgClr>
                <a:srgbClr val="FF99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2540" name="Rectangle 5"/>
            <p:cNvSpPr>
              <a:spLocks noChangeArrowheads="1"/>
            </p:cNvSpPr>
            <p:nvPr/>
          </p:nvSpPr>
          <p:spPr bwMode="auto">
            <a:xfrm>
              <a:off x="3730" y="2993"/>
              <a:ext cx="169" cy="115"/>
            </a:xfrm>
            <a:prstGeom prst="rect">
              <a:avLst/>
            </a:prstGeom>
            <a:solidFill>
              <a:srgbClr val="CC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2541" name="Text Box 6"/>
            <p:cNvSpPr txBox="1">
              <a:spLocks noChangeArrowheads="1"/>
            </p:cNvSpPr>
            <p:nvPr/>
          </p:nvSpPr>
          <p:spPr bwMode="auto">
            <a:xfrm>
              <a:off x="4069" y="2904"/>
              <a:ext cx="20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2542" name="Text Box 7"/>
            <p:cNvSpPr txBox="1">
              <a:spLocks noChangeArrowheads="1"/>
            </p:cNvSpPr>
            <p:nvPr/>
          </p:nvSpPr>
          <p:spPr bwMode="auto">
            <a:xfrm>
              <a:off x="740" y="3012"/>
              <a:ext cx="704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Training </a:t>
              </a:r>
            </a:p>
            <a:p>
              <a:r>
                <a:rPr lang="en-US"/>
                <a:t>Data</a:t>
              </a:r>
            </a:p>
          </p:txBody>
        </p:sp>
        <p:sp>
          <p:nvSpPr>
            <p:cNvPr id="22543" name="Rectangle 8" descr="Shingle"/>
            <p:cNvSpPr>
              <a:spLocks noChangeArrowheads="1"/>
            </p:cNvSpPr>
            <p:nvPr/>
          </p:nvSpPr>
          <p:spPr bwMode="auto">
            <a:xfrm>
              <a:off x="1617" y="3199"/>
              <a:ext cx="2112" cy="115"/>
            </a:xfrm>
            <a:prstGeom prst="rect">
              <a:avLst/>
            </a:prstGeom>
            <a:pattFill prst="shingle">
              <a:fgClr>
                <a:srgbClr val="FF99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2544" name="Rectangle 9"/>
            <p:cNvSpPr>
              <a:spLocks noChangeArrowheads="1"/>
            </p:cNvSpPr>
            <p:nvPr/>
          </p:nvSpPr>
          <p:spPr bwMode="auto">
            <a:xfrm>
              <a:off x="3726" y="3196"/>
              <a:ext cx="169" cy="115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2545" name="Text Box 10"/>
            <p:cNvSpPr txBox="1">
              <a:spLocks noChangeArrowheads="1"/>
            </p:cNvSpPr>
            <p:nvPr/>
          </p:nvSpPr>
          <p:spPr bwMode="auto">
            <a:xfrm>
              <a:off x="4085" y="3100"/>
              <a:ext cx="1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b="1">
                  <a:cs typeface="Times New Roman" pitchFamily="18" charset="0"/>
                </a:rPr>
                <a:t>–</a:t>
              </a:r>
            </a:p>
          </p:txBody>
        </p:sp>
        <p:sp>
          <p:nvSpPr>
            <p:cNvPr id="22546" name="Rectangle 11" descr="Sphere"/>
            <p:cNvSpPr>
              <a:spLocks noChangeArrowheads="1"/>
            </p:cNvSpPr>
            <p:nvPr/>
          </p:nvSpPr>
          <p:spPr bwMode="auto">
            <a:xfrm>
              <a:off x="1609" y="3407"/>
              <a:ext cx="2112" cy="115"/>
            </a:xfrm>
            <a:prstGeom prst="rect">
              <a:avLst/>
            </a:prstGeom>
            <a:pattFill prst="sphere">
              <a:fgClr>
                <a:srgbClr val="33CC33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2547" name="Rectangle 12"/>
            <p:cNvSpPr>
              <a:spLocks noChangeArrowheads="1"/>
            </p:cNvSpPr>
            <p:nvPr/>
          </p:nvSpPr>
          <p:spPr bwMode="auto">
            <a:xfrm>
              <a:off x="3718" y="3404"/>
              <a:ext cx="169" cy="115"/>
            </a:xfrm>
            <a:prstGeom prst="rect">
              <a:avLst/>
            </a:prstGeom>
            <a:solidFill>
              <a:srgbClr val="CC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2548" name="Text Box 13"/>
            <p:cNvSpPr txBox="1">
              <a:spLocks noChangeArrowheads="1"/>
            </p:cNvSpPr>
            <p:nvPr/>
          </p:nvSpPr>
          <p:spPr bwMode="auto">
            <a:xfrm>
              <a:off x="4080" y="3314"/>
              <a:ext cx="20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+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788988" y="5924550"/>
            <a:ext cx="6048375" cy="423863"/>
            <a:chOff x="497" y="3732"/>
            <a:chExt cx="3810" cy="267"/>
          </a:xfrm>
        </p:grpSpPr>
        <p:sp>
          <p:nvSpPr>
            <p:cNvPr id="22535" name="Text Box 15"/>
            <p:cNvSpPr txBox="1">
              <a:spLocks noChangeArrowheads="1"/>
            </p:cNvSpPr>
            <p:nvPr/>
          </p:nvSpPr>
          <p:spPr bwMode="auto">
            <a:xfrm>
              <a:off x="497" y="3749"/>
              <a:ext cx="96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Test Instance</a:t>
              </a:r>
            </a:p>
          </p:txBody>
        </p:sp>
        <p:sp>
          <p:nvSpPr>
            <p:cNvPr id="22536" name="Rectangle 24" descr="Sphere"/>
            <p:cNvSpPr>
              <a:spLocks noChangeArrowheads="1"/>
            </p:cNvSpPr>
            <p:nvPr/>
          </p:nvSpPr>
          <p:spPr bwMode="auto">
            <a:xfrm>
              <a:off x="1613" y="3810"/>
              <a:ext cx="2112" cy="115"/>
            </a:xfrm>
            <a:prstGeom prst="rect">
              <a:avLst/>
            </a:prstGeom>
            <a:pattFill prst="sphere">
              <a:fgClr>
                <a:srgbClr val="33CC33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2537" name="Rectangle 25"/>
            <p:cNvSpPr>
              <a:spLocks noChangeArrowheads="1"/>
            </p:cNvSpPr>
            <p:nvPr/>
          </p:nvSpPr>
          <p:spPr bwMode="auto">
            <a:xfrm>
              <a:off x="3722" y="3814"/>
              <a:ext cx="169" cy="115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22538" name="Text Box 26"/>
            <p:cNvSpPr txBox="1">
              <a:spLocks noChangeArrowheads="1"/>
            </p:cNvSpPr>
            <p:nvPr/>
          </p:nvSpPr>
          <p:spPr bwMode="auto">
            <a:xfrm>
              <a:off x="4051" y="3732"/>
              <a:ext cx="25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??</a:t>
              </a:r>
            </a:p>
          </p:txBody>
        </p:sp>
      </p:grp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Regras e Instâncias no Aprendizado Humano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4492625" cy="48641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Experimentos psicológicos mostram que culturas diferentes têm diferentes viéses no aprendizado.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“Ocidentais” favorecem regras simples (cabo reto) e classificam o objeto alvo no grupo 2.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“Orientais” favorecem similaridade global e classificam o objeto alvo no grupo1. </a:t>
            </a:r>
          </a:p>
        </p:txBody>
      </p:sp>
      <p:pic>
        <p:nvPicPr>
          <p:cNvPr id="23557" name="Picture 4" descr="got-p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1438" y="1428750"/>
            <a:ext cx="3489325" cy="470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Outros comentários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Podemos reduzir a base de dados a um conjunto pequeno de exemplos representativos.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000" dirty="0" smtClean="0"/>
              <a:t>Análogos aos vetores de suporte no SVM.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000" dirty="0" smtClean="0"/>
              <a:t>K-NN condensado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Podemos criar classificadores “híbridos”.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000" dirty="0" smtClean="0"/>
              <a:t>Usando gaussianas em redes neurais e </a:t>
            </a:r>
            <a:r>
              <a:rPr lang="pt-BR" sz="2000" dirty="0" err="1" smtClean="0"/>
              <a:t>SVMs</a:t>
            </a:r>
            <a:r>
              <a:rPr lang="pt-BR" sz="2000" dirty="0" smtClean="0"/>
              <a:t> estamos levando em consideração a vizinhança quando criamos os classificadores.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Pode ser facilmente adaptado pra outros tipos de dados além de vetores (como grafos e strings).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000" dirty="0" smtClean="0"/>
              <a:t>O cálculo da similaridade também será complexo, dependendo do tipo de objeto.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Pode ser usado pra outras tarefas de IA além de classificação.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000" dirty="0" smtClean="0"/>
              <a:t>Planejamento baseado em casos.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000" dirty="0" smtClean="0"/>
              <a:t>Raciocínio baseado em casos.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k-NN Condensado</a:t>
            </a:r>
            <a:endParaRPr lang="tr-TR"/>
          </a:p>
        </p:txBody>
      </p:sp>
      <p:pic>
        <p:nvPicPr>
          <p:cNvPr id="260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636838"/>
            <a:ext cx="74485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010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Algoritmo incremental</a:t>
            </a:r>
            <a:r>
              <a:rPr lang="tr-TR"/>
              <a:t>: </a:t>
            </a:r>
            <a:r>
              <a:rPr lang="pt-BR"/>
              <a:t>Adicionar instância se necessário</a:t>
            </a:r>
            <a:endParaRPr lang="tr-TR"/>
          </a:p>
        </p:txBody>
      </p:sp>
      <p:sp>
        <p:nvSpPr>
          <p:cNvPr id="260101" name="Rectangle 5"/>
          <p:cNvSpPr>
            <a:spLocks noChangeArrowheads="1"/>
          </p:cNvSpPr>
          <p:nvPr/>
        </p:nvSpPr>
        <p:spPr bwMode="auto">
          <a:xfrm>
            <a:off x="2051050" y="4292600"/>
            <a:ext cx="4537075" cy="358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Tópicos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Introdução – Cap. 1 (16</a:t>
            </a:r>
            <a:r>
              <a:rPr lang="en-US" sz="2000" dirty="0">
                <a:solidFill>
                  <a:srgbClr val="00B0F0"/>
                </a:solidFill>
              </a:rPr>
              <a:t>/03)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Classificação Indutiva – Cap. 2 (23</a:t>
            </a:r>
            <a:r>
              <a:rPr lang="en-US" sz="2000" dirty="0">
                <a:solidFill>
                  <a:srgbClr val="00B0F0"/>
                </a:solidFill>
              </a:rPr>
              <a:t>/03)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Árvores de Decisão – Cap. 3 (30</a:t>
            </a:r>
            <a:r>
              <a:rPr lang="en-US" sz="2000" dirty="0">
                <a:solidFill>
                  <a:srgbClr val="00B0F0"/>
                </a:solidFill>
              </a:rPr>
              <a:t>/03)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Ensembles - Artigo (13</a:t>
            </a:r>
            <a:r>
              <a:rPr lang="en-US" sz="2000" dirty="0">
                <a:solidFill>
                  <a:srgbClr val="00B0F0"/>
                </a:solidFill>
              </a:rPr>
              <a:t>/04)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Avaliação Experimental – Cap. 5 (20</a:t>
            </a:r>
            <a:r>
              <a:rPr lang="en-US" sz="2000" dirty="0">
                <a:solidFill>
                  <a:srgbClr val="00B0F0"/>
                </a:solidFill>
              </a:rPr>
              <a:t>/04</a:t>
            </a:r>
            <a:r>
              <a:rPr lang="en-US" sz="2000" dirty="0" smtClean="0">
                <a:solidFill>
                  <a:srgbClr val="00B0F0"/>
                </a:solidFill>
              </a:rPr>
              <a:t>)</a:t>
            </a:r>
            <a:endParaRPr lang="en-US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Aprendizado de Regras – Cap. 10 </a:t>
            </a:r>
            <a:r>
              <a:rPr lang="pt-BR" sz="2000" dirty="0" smtClean="0">
                <a:solidFill>
                  <a:srgbClr val="00B0F0"/>
                </a:solidFill>
              </a:rPr>
              <a:t>(27</a:t>
            </a:r>
            <a:r>
              <a:rPr lang="en-US" sz="2000" dirty="0" smtClean="0">
                <a:solidFill>
                  <a:srgbClr val="00B0F0"/>
                </a:solidFill>
              </a:rPr>
              <a:t>/04)</a:t>
            </a:r>
            <a:endParaRPr lang="en-US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Redes Neurais – Cap. 4 </a:t>
            </a:r>
            <a:r>
              <a:rPr lang="pt-BR" sz="2000" dirty="0" smtClean="0">
                <a:solidFill>
                  <a:srgbClr val="00B0F0"/>
                </a:solidFill>
              </a:rPr>
              <a:t>(04</a:t>
            </a:r>
            <a:r>
              <a:rPr lang="en-US" sz="2000" dirty="0" smtClean="0">
                <a:solidFill>
                  <a:srgbClr val="00B0F0"/>
                </a:solidFill>
              </a:rPr>
              <a:t>/05</a:t>
            </a:r>
            <a:r>
              <a:rPr lang="pt-BR" sz="2000" dirty="0" smtClean="0">
                <a:solidFill>
                  <a:srgbClr val="00B0F0"/>
                </a:solidFill>
              </a:rPr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 smtClean="0">
                <a:solidFill>
                  <a:srgbClr val="00B0F0"/>
                </a:solidFill>
              </a:rPr>
              <a:t>Teoria do Aprendizado – Cap. 7 (11</a:t>
            </a:r>
            <a:r>
              <a:rPr lang="en-US" sz="2000" dirty="0" smtClean="0">
                <a:solidFill>
                  <a:srgbClr val="00B0F0"/>
                </a:solidFill>
              </a:rPr>
              <a:t>/05)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Máquinas de Vetor de Suporte – Artigo (18</a:t>
            </a:r>
            <a:r>
              <a:rPr lang="en-US" sz="2000" dirty="0">
                <a:solidFill>
                  <a:srgbClr val="00B0F0"/>
                </a:solidFill>
              </a:rPr>
              <a:t>/05</a:t>
            </a:r>
            <a:r>
              <a:rPr lang="pt-BR" sz="2000" dirty="0">
                <a:solidFill>
                  <a:srgbClr val="00B0F0"/>
                </a:solidFill>
              </a:rPr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Aprendizado Bayesiano – Cap. 6 e novo cap. online (25</a:t>
            </a:r>
            <a:r>
              <a:rPr lang="en-US" sz="2000" dirty="0">
                <a:solidFill>
                  <a:srgbClr val="00B0F0"/>
                </a:solidFill>
              </a:rPr>
              <a:t>/05</a:t>
            </a:r>
            <a:r>
              <a:rPr lang="pt-BR" sz="2000" b="1" dirty="0">
                <a:solidFill>
                  <a:srgbClr val="00B0F0"/>
                </a:solidFill>
              </a:rPr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b="1" dirty="0">
                <a:solidFill>
                  <a:srgbClr val="00B0F0"/>
                </a:solidFill>
              </a:rPr>
              <a:t>Aprendizado Baseado em Instâncias – Cap. 8 (01</a:t>
            </a:r>
            <a:r>
              <a:rPr lang="en-US" sz="2000" b="1" dirty="0">
                <a:solidFill>
                  <a:srgbClr val="00B0F0"/>
                </a:solidFill>
              </a:rPr>
              <a:t>/05</a:t>
            </a:r>
            <a:r>
              <a:rPr lang="pt-BR" sz="2000" b="1" dirty="0">
                <a:solidFill>
                  <a:srgbClr val="00B0F0"/>
                </a:solidFill>
              </a:rPr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/>
              <a:t>Classificação de Textos – Artigo (08</a:t>
            </a:r>
            <a:r>
              <a:rPr lang="en-US" sz="2000" dirty="0"/>
              <a:t>/06)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/>
              <a:t>Aprendizado Não-Supervisionado – Artigo (15</a:t>
            </a:r>
            <a:r>
              <a:rPr lang="en-US" sz="2000" dirty="0"/>
              <a:t>/06)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pt-BR" sz="20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pt-BR" sz="2000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pt-BR" sz="20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pt-BR" sz="20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Aprendizado baseado em instâncias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400" smtClean="0"/>
              <a:t>Ao contrário das outras abordagens, não ocorre a construção de um modelo de classificação explícito.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smtClean="0"/>
              <a:t>Novos exemplos são classificados com base na comparação direta e similaridade aos exemplos de treinamento.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smtClean="0"/>
              <a:t>Treinamento pode ser fácil, apenas memorizar exemplos.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smtClean="0"/>
              <a:t>Teste pode ser caro pois requer comparação com todos os exemplos de treinamento.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smtClean="0"/>
              <a:t>Também conhecido como: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smtClean="0"/>
              <a:t>Aprendizado baseado em casos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smtClean="0"/>
              <a:t>Aprendizado baseado em exemplos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smtClean="0"/>
              <a:t>Vizinho mais próximo (“Nearest Neighbor” = kNN)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smtClean="0"/>
              <a:t>Aprendizado baseado em memorização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smtClean="0"/>
              <a:t>Aprendizado “lazy”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 smtClean="0"/>
              <a:t>Medidas de Similaridade/Distância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9431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pt-BR" sz="2400" dirty="0" smtClean="0"/>
              <a:t>Métodos baseados em instância precisam de uma função para determinar a similaridade ou distância entre duas instâncias.</a:t>
            </a:r>
          </a:p>
          <a:p>
            <a:pPr eaLnBrk="1" hangingPunct="1">
              <a:defRPr/>
            </a:pPr>
            <a:r>
              <a:rPr lang="pt-BR" sz="2400" dirty="0" smtClean="0"/>
              <a:t>Para atributos contínuos, distância euclidiana é a mais utilizada: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505200" y="2971800"/>
          <a:ext cx="3284537" cy="776288"/>
        </p:xfrm>
        <a:graphic>
          <a:graphicData uri="http://schemas.openxmlformats.org/presentationml/2006/ole">
            <p:oleObj spid="_x0000_s312322" name="Equation" r:id="rId3" imgW="2095200" imgH="495000" progId="Equation.3">
              <p:embed/>
            </p:oleObj>
          </a:graphicData>
        </a:graphic>
      </p:graphicFrame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1189038" y="3721100"/>
            <a:ext cx="5811504" cy="5561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</a:pPr>
            <a:r>
              <a:rPr lang="pt-BR" baseline="0" dirty="0"/>
              <a:t>onde </a:t>
            </a:r>
            <a:r>
              <a:rPr lang="pt-BR" i="1" baseline="0" dirty="0" err="1"/>
              <a:t>a</a:t>
            </a:r>
            <a:r>
              <a:rPr lang="pt-BR" i="1" dirty="0" err="1"/>
              <a:t>p</a:t>
            </a:r>
            <a:r>
              <a:rPr lang="pt-BR" baseline="0" dirty="0"/>
              <a:t>(</a:t>
            </a:r>
            <a:r>
              <a:rPr lang="pt-BR" i="1" baseline="0" dirty="0"/>
              <a:t>x</a:t>
            </a:r>
            <a:r>
              <a:rPr lang="pt-BR" baseline="0" dirty="0"/>
              <a:t>) é o valor do </a:t>
            </a:r>
            <a:r>
              <a:rPr lang="pt-BR" i="1" baseline="0" dirty="0" err="1"/>
              <a:t>p</a:t>
            </a:r>
            <a:r>
              <a:rPr lang="pt-BR" baseline="0" dirty="0" err="1"/>
              <a:t>-ésimo</a:t>
            </a:r>
            <a:r>
              <a:rPr lang="pt-BR" baseline="0" dirty="0"/>
              <a:t> atributo da instância </a:t>
            </a:r>
            <a:r>
              <a:rPr lang="pt-BR" i="1" baseline="0" dirty="0"/>
              <a:t>x</a:t>
            </a:r>
            <a:r>
              <a:rPr lang="pt-BR" baseline="0" dirty="0"/>
              <a:t>.</a:t>
            </a:r>
          </a:p>
          <a:p>
            <a:endParaRPr lang="pt-BR" dirty="0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715963" y="4181475"/>
            <a:ext cx="77724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pt-BR" sz="2400" baseline="0" dirty="0"/>
              <a:t>Para atributos discretos, a distância é 0 se eles tem o mesmo valor e 1 se eles são diferentes.</a:t>
            </a:r>
          </a:p>
          <a:p>
            <a:pPr marL="342900" indent="-342900" algn="l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pt-BR" sz="2400" baseline="0" dirty="0"/>
              <a:t>Para compensar as diferenças de unidade entre os atributos contínuos, temos que normalizá-los para ficar no intervalo  [0,1].</a:t>
            </a: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Outras Medidas de Distância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pt-BR" sz="2800" dirty="0" smtClean="0"/>
              <a:t>Distância de </a:t>
            </a:r>
            <a:r>
              <a:rPr lang="pt-BR" sz="2800" dirty="0" err="1" smtClean="0"/>
              <a:t>Mahalanobis</a:t>
            </a:r>
            <a:endParaRPr lang="pt-BR" sz="2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pt-BR" sz="2400" dirty="0" smtClean="0"/>
              <a:t>Métrica que faz uma normalização em relação à variância.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800" dirty="0" smtClean="0"/>
              <a:t>Similaridade de Cosseno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BR" sz="2400" dirty="0" smtClean="0"/>
              <a:t>Cosseno do ângulo entre os vetores.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BR" sz="2400" dirty="0" smtClean="0"/>
              <a:t>Usado para classificação de textos e outros dados de alta dimensão.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800" dirty="0" smtClean="0"/>
              <a:t>Correlação de Pearson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BR" sz="2400" dirty="0" smtClean="0"/>
              <a:t>Coeficiente de correlação usado em estatística.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BR" sz="2400" dirty="0" smtClean="0"/>
              <a:t>Muito usado em bioinformática.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2800" dirty="0" smtClean="0"/>
              <a:t>Distância de edição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BR" sz="2400" dirty="0" smtClean="0"/>
              <a:t>Usado para medir distância entre strings.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BR" sz="2400" dirty="0" smtClean="0"/>
              <a:t>Usado em classificação de textos e bioinformática.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K-Vizinhos Mais Próximos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pt-BR" dirty="0" smtClean="0"/>
              <a:t>Calcular a distância entre o exemplo de teste e cada exemplo de treinamento.</a:t>
            </a:r>
          </a:p>
          <a:p>
            <a:pPr eaLnBrk="1" hangingPunct="1">
              <a:defRPr/>
            </a:pPr>
            <a:r>
              <a:rPr lang="pt-BR" dirty="0" smtClean="0"/>
              <a:t>Escolher os </a:t>
            </a:r>
            <a:r>
              <a:rPr lang="pt-BR" i="1" dirty="0" smtClean="0"/>
              <a:t>k</a:t>
            </a:r>
            <a:r>
              <a:rPr lang="pt-BR" dirty="0" smtClean="0"/>
              <a:t> vizinhos mais próximos e classificar a instância de teste com a classe mais </a:t>
            </a:r>
            <a:r>
              <a:rPr lang="pt-BR" dirty="0" err="1" smtClean="0"/>
              <a:t>frequente</a:t>
            </a:r>
            <a:r>
              <a:rPr lang="pt-BR" dirty="0" smtClean="0"/>
              <a:t> entre os vizinhos mais próximos.</a:t>
            </a:r>
          </a:p>
          <a:p>
            <a:pPr eaLnBrk="1" hangingPunct="1">
              <a:defRPr/>
            </a:pPr>
            <a:r>
              <a:rPr lang="pt-BR" dirty="0" smtClean="0"/>
              <a:t>Usar mais de um vizinho reduz a vulnerabilidade a ruídos.</a:t>
            </a:r>
          </a:p>
          <a:p>
            <a:pPr lvl="1" eaLnBrk="1" hangingPunct="1">
              <a:defRPr/>
            </a:pPr>
            <a:r>
              <a:rPr lang="pt-BR" dirty="0" smtClean="0"/>
              <a:t>Porém um número muito grande de vizinhos pode incluir “vizinhos” distantes.</a:t>
            </a:r>
          </a:p>
          <a:p>
            <a:pPr lvl="1" eaLnBrk="1" hangingPunct="1">
              <a:defRPr/>
            </a:pPr>
            <a:r>
              <a:rPr lang="pt-BR" dirty="0" smtClean="0"/>
              <a:t>Melhor valor de</a:t>
            </a:r>
            <a:r>
              <a:rPr lang="pt-BR" i="1" dirty="0" smtClean="0"/>
              <a:t> k </a:t>
            </a:r>
            <a:r>
              <a:rPr lang="pt-BR" dirty="0" smtClean="0"/>
              <a:t>depende dos dados. </a:t>
            </a:r>
          </a:p>
          <a:p>
            <a:pPr lvl="1" eaLnBrk="1" hangingPunct="1">
              <a:defRPr/>
            </a:pPr>
            <a:r>
              <a:rPr lang="pt-BR" dirty="0" smtClean="0"/>
              <a:t>Normalmente usamos</a:t>
            </a:r>
            <a:r>
              <a:rPr lang="pt-BR" i="1" dirty="0" smtClean="0"/>
              <a:t> k</a:t>
            </a:r>
            <a:r>
              <a:rPr lang="pt-BR" dirty="0" smtClean="0"/>
              <a:t> ímpar pra evitar empates.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Exemplo: 5-NN</a:t>
            </a:r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>
            <a:off x="2170113" y="1925638"/>
            <a:ext cx="0" cy="3790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>
            <a:off x="2157413" y="5718175"/>
            <a:ext cx="5681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18438" name="Oval 8"/>
          <p:cNvSpPr>
            <a:spLocks noChangeArrowheads="1"/>
          </p:cNvSpPr>
          <p:nvPr/>
        </p:nvSpPr>
        <p:spPr bwMode="auto">
          <a:xfrm>
            <a:off x="2779713" y="2462213"/>
            <a:ext cx="96837" cy="88900"/>
          </a:xfrm>
          <a:prstGeom prst="ellipse">
            <a:avLst/>
          </a:prstGeom>
          <a:solidFill>
            <a:srgbClr val="CC0000"/>
          </a:solidFill>
          <a:ln w="12700">
            <a:solidFill>
              <a:srgbClr val="CC0000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18439" name="Oval 9"/>
          <p:cNvSpPr>
            <a:spLocks noChangeArrowheads="1"/>
          </p:cNvSpPr>
          <p:nvPr/>
        </p:nvSpPr>
        <p:spPr bwMode="auto">
          <a:xfrm>
            <a:off x="3981450" y="2846388"/>
            <a:ext cx="96838" cy="88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18440" name="Oval 10"/>
          <p:cNvSpPr>
            <a:spLocks noChangeArrowheads="1"/>
          </p:cNvSpPr>
          <p:nvPr/>
        </p:nvSpPr>
        <p:spPr bwMode="auto">
          <a:xfrm>
            <a:off x="3097213" y="3705225"/>
            <a:ext cx="96837" cy="88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18441" name="Oval 13"/>
          <p:cNvSpPr>
            <a:spLocks noChangeArrowheads="1"/>
          </p:cNvSpPr>
          <p:nvPr/>
        </p:nvSpPr>
        <p:spPr bwMode="auto">
          <a:xfrm>
            <a:off x="3956050" y="3576638"/>
            <a:ext cx="96838" cy="88900"/>
          </a:xfrm>
          <a:prstGeom prst="ellipse">
            <a:avLst/>
          </a:prstGeom>
          <a:solidFill>
            <a:srgbClr val="CC0000"/>
          </a:solidFill>
          <a:ln w="12700">
            <a:solidFill>
              <a:srgbClr val="CC0000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18442" name="Oval 14"/>
          <p:cNvSpPr>
            <a:spLocks noChangeArrowheads="1"/>
          </p:cNvSpPr>
          <p:nvPr/>
        </p:nvSpPr>
        <p:spPr bwMode="auto">
          <a:xfrm>
            <a:off x="3695700" y="4462463"/>
            <a:ext cx="96838" cy="88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18443" name="Oval 15"/>
          <p:cNvSpPr>
            <a:spLocks noChangeArrowheads="1"/>
          </p:cNvSpPr>
          <p:nvPr/>
        </p:nvSpPr>
        <p:spPr bwMode="auto">
          <a:xfrm>
            <a:off x="3289300" y="4154488"/>
            <a:ext cx="96838" cy="88900"/>
          </a:xfrm>
          <a:prstGeom prst="ellipse">
            <a:avLst/>
          </a:prstGeom>
          <a:solidFill>
            <a:srgbClr val="CC0000"/>
          </a:solidFill>
          <a:ln w="12700">
            <a:solidFill>
              <a:srgbClr val="CC0000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18444" name="Oval 16"/>
          <p:cNvSpPr>
            <a:spLocks noChangeArrowheads="1"/>
          </p:cNvSpPr>
          <p:nvPr/>
        </p:nvSpPr>
        <p:spPr bwMode="auto">
          <a:xfrm>
            <a:off x="4956175" y="5053013"/>
            <a:ext cx="96838" cy="88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18445" name="Oval 17"/>
          <p:cNvSpPr>
            <a:spLocks noChangeArrowheads="1"/>
          </p:cNvSpPr>
          <p:nvPr/>
        </p:nvSpPr>
        <p:spPr bwMode="auto">
          <a:xfrm>
            <a:off x="4035425" y="4252913"/>
            <a:ext cx="96838" cy="88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18446" name="Oval 18"/>
          <p:cNvSpPr>
            <a:spLocks noChangeArrowheads="1"/>
          </p:cNvSpPr>
          <p:nvPr/>
        </p:nvSpPr>
        <p:spPr bwMode="auto">
          <a:xfrm>
            <a:off x="5375275" y="2679700"/>
            <a:ext cx="96838" cy="88900"/>
          </a:xfrm>
          <a:prstGeom prst="ellipse">
            <a:avLst/>
          </a:prstGeom>
          <a:solidFill>
            <a:srgbClr val="CC0000"/>
          </a:solidFill>
          <a:ln w="12700">
            <a:solidFill>
              <a:srgbClr val="CC0000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18447" name="Oval 20"/>
          <p:cNvSpPr>
            <a:spLocks noChangeArrowheads="1"/>
          </p:cNvSpPr>
          <p:nvPr/>
        </p:nvSpPr>
        <p:spPr bwMode="auto">
          <a:xfrm>
            <a:off x="5834063" y="3906838"/>
            <a:ext cx="96837" cy="88900"/>
          </a:xfrm>
          <a:prstGeom prst="ellipse">
            <a:avLst/>
          </a:prstGeom>
          <a:solidFill>
            <a:srgbClr val="CC0000"/>
          </a:solidFill>
          <a:ln w="12700">
            <a:solidFill>
              <a:srgbClr val="CC0000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18448" name="Oval 21"/>
          <p:cNvSpPr>
            <a:spLocks noChangeArrowheads="1"/>
          </p:cNvSpPr>
          <p:nvPr/>
        </p:nvSpPr>
        <p:spPr bwMode="auto">
          <a:xfrm>
            <a:off x="2828925" y="5400675"/>
            <a:ext cx="96838" cy="88900"/>
          </a:xfrm>
          <a:prstGeom prst="ellipse">
            <a:avLst/>
          </a:prstGeom>
          <a:solidFill>
            <a:srgbClr val="CC0000"/>
          </a:solidFill>
          <a:ln w="12700">
            <a:solidFill>
              <a:srgbClr val="CC0000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18449" name="Oval 22"/>
          <p:cNvSpPr>
            <a:spLocks noChangeArrowheads="1"/>
          </p:cNvSpPr>
          <p:nvPr/>
        </p:nvSpPr>
        <p:spPr bwMode="auto">
          <a:xfrm>
            <a:off x="5999163" y="4754563"/>
            <a:ext cx="96837" cy="88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43736" name="Oval 24"/>
          <p:cNvSpPr>
            <a:spLocks noChangeArrowheads="1"/>
          </p:cNvSpPr>
          <p:nvPr/>
        </p:nvSpPr>
        <p:spPr bwMode="auto">
          <a:xfrm>
            <a:off x="3597275" y="3997325"/>
            <a:ext cx="96838" cy="889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43737" name="Oval 25"/>
          <p:cNvSpPr>
            <a:spLocks noChangeArrowheads="1"/>
          </p:cNvSpPr>
          <p:nvPr/>
        </p:nvSpPr>
        <p:spPr bwMode="auto">
          <a:xfrm>
            <a:off x="3033713" y="3427413"/>
            <a:ext cx="1195387" cy="11588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43738" name="Oval 26"/>
          <p:cNvSpPr>
            <a:spLocks noChangeArrowheads="1"/>
          </p:cNvSpPr>
          <p:nvPr/>
        </p:nvSpPr>
        <p:spPr bwMode="auto">
          <a:xfrm>
            <a:off x="3595688" y="3997325"/>
            <a:ext cx="96837" cy="88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18453" name="Oval 27"/>
          <p:cNvSpPr>
            <a:spLocks noChangeArrowheads="1"/>
          </p:cNvSpPr>
          <p:nvPr/>
        </p:nvSpPr>
        <p:spPr bwMode="auto">
          <a:xfrm>
            <a:off x="2925763" y="4911725"/>
            <a:ext cx="96837" cy="88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18454" name="Oval 28"/>
          <p:cNvSpPr>
            <a:spLocks noChangeArrowheads="1"/>
          </p:cNvSpPr>
          <p:nvPr/>
        </p:nvSpPr>
        <p:spPr bwMode="auto">
          <a:xfrm>
            <a:off x="6132513" y="3170238"/>
            <a:ext cx="96837" cy="88900"/>
          </a:xfrm>
          <a:prstGeom prst="ellipse">
            <a:avLst/>
          </a:prstGeom>
          <a:solidFill>
            <a:srgbClr val="CC0000"/>
          </a:solidFill>
          <a:ln w="12700">
            <a:solidFill>
              <a:srgbClr val="CC0000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18455" name="Oval 29"/>
          <p:cNvSpPr>
            <a:spLocks noChangeArrowheads="1"/>
          </p:cNvSpPr>
          <p:nvPr/>
        </p:nvSpPr>
        <p:spPr bwMode="auto">
          <a:xfrm>
            <a:off x="6430963" y="2433638"/>
            <a:ext cx="96837" cy="88900"/>
          </a:xfrm>
          <a:prstGeom prst="ellipse">
            <a:avLst/>
          </a:prstGeom>
          <a:solidFill>
            <a:srgbClr val="CC0000"/>
          </a:solidFill>
          <a:ln w="12700">
            <a:solidFill>
              <a:srgbClr val="CC0000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18456" name="Oval 30"/>
          <p:cNvSpPr>
            <a:spLocks noChangeArrowheads="1"/>
          </p:cNvSpPr>
          <p:nvPr/>
        </p:nvSpPr>
        <p:spPr bwMode="auto">
          <a:xfrm>
            <a:off x="4572000" y="2197100"/>
            <a:ext cx="96838" cy="88900"/>
          </a:xfrm>
          <a:prstGeom prst="ellipse">
            <a:avLst/>
          </a:prstGeom>
          <a:solidFill>
            <a:srgbClr val="CC0000"/>
          </a:solidFill>
          <a:ln w="12700">
            <a:solidFill>
              <a:srgbClr val="CC0000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25" name="Espaço Reservado para Rodapé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26" name="Espaço Reservado para Número de Slide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9C02-8EDF-4B37-A282-8F6A1218CD8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36" grpId="0" animBg="1"/>
      <p:bldP spid="243737" grpId="0" animBg="1"/>
      <p:bldP spid="2437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Função de Classificação Implícita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29083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800" smtClean="0"/>
              <a:t>Embora não seja necessário calculá-la, a regra de classificação implicitamente usada é baseada em regiões do espaço de atributos, ao redor de cada exemplo de treinamento.</a:t>
            </a:r>
          </a:p>
          <a:p>
            <a:pPr eaLnBrk="1" hangingPunct="1">
              <a:lnSpc>
                <a:spcPct val="80000"/>
              </a:lnSpc>
            </a:pPr>
            <a:r>
              <a:rPr lang="pt-BR" sz="2800" smtClean="0"/>
              <a:t>Para 1-NN com distância euclidiana, o </a:t>
            </a:r>
            <a:r>
              <a:rPr lang="pt-BR" sz="2800" smtClean="0">
                <a:solidFill>
                  <a:srgbClr val="FF0000"/>
                </a:solidFill>
              </a:rPr>
              <a:t>diagrama de Voronoi </a:t>
            </a:r>
            <a:r>
              <a:rPr lang="pt-BR" sz="2800" smtClean="0"/>
              <a:t>mostra como o espaço é dividido: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405188" y="3703638"/>
            <a:ext cx="2212975" cy="2260600"/>
            <a:chOff x="2031" y="2727"/>
            <a:chExt cx="1394" cy="1424"/>
          </a:xfrm>
        </p:grpSpPr>
        <p:pic>
          <p:nvPicPr>
            <p:cNvPr id="19462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31" y="2735"/>
              <a:ext cx="1392" cy="14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19463" name="Rectangle 5"/>
            <p:cNvSpPr>
              <a:spLocks noChangeArrowheads="1"/>
            </p:cNvSpPr>
            <p:nvPr/>
          </p:nvSpPr>
          <p:spPr bwMode="auto">
            <a:xfrm>
              <a:off x="2036" y="2727"/>
              <a:ext cx="1389" cy="14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Indexação Eficiente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pt-BR" sz="2800" dirty="0" smtClean="0"/>
              <a:t>Uma busca linear para encontrar os vizinhos mais próximos não é eficiente para bases grandes.</a:t>
            </a:r>
          </a:p>
          <a:p>
            <a:pPr eaLnBrk="1" hangingPunct="1">
              <a:lnSpc>
                <a:spcPct val="80000"/>
              </a:lnSpc>
            </a:pPr>
            <a:r>
              <a:rPr lang="pt-BR" sz="2800" dirty="0" smtClean="0"/>
              <a:t>Estruturas de indexação podem ser usadas para acelerar a busca.</a:t>
            </a:r>
          </a:p>
          <a:p>
            <a:pPr eaLnBrk="1" hangingPunct="1">
              <a:lnSpc>
                <a:spcPct val="80000"/>
              </a:lnSpc>
            </a:pPr>
            <a:r>
              <a:rPr lang="pt-BR" sz="2800" dirty="0" smtClean="0"/>
              <a:t>Para distância euclidiana, uma estrutura chamada  </a:t>
            </a:r>
            <a:r>
              <a:rPr lang="pt-BR" sz="2800" b="1" dirty="0" err="1" smtClean="0">
                <a:solidFill>
                  <a:srgbClr val="CC0000"/>
                </a:solidFill>
              </a:rPr>
              <a:t>kd-tree</a:t>
            </a:r>
            <a:r>
              <a:rPr lang="pt-BR" sz="2800" b="1" dirty="0" smtClean="0">
                <a:solidFill>
                  <a:srgbClr val="CC0000"/>
                </a:solidFill>
              </a:rPr>
              <a:t> </a:t>
            </a:r>
            <a:r>
              <a:rPr lang="pt-BR" sz="2800" dirty="0" smtClean="0"/>
              <a:t>pode ser usada para encontrar os vizinhos mais próximos em tempo O(</a:t>
            </a:r>
            <a:r>
              <a:rPr lang="pt-BR" sz="2800" dirty="0" err="1" smtClean="0"/>
              <a:t>log</a:t>
            </a:r>
            <a:r>
              <a:rPr lang="pt-BR" sz="2800" dirty="0" smtClean="0"/>
              <a:t> </a:t>
            </a:r>
            <a:r>
              <a:rPr lang="pt-BR" sz="2800" i="1" dirty="0" smtClean="0"/>
              <a:t>n</a:t>
            </a:r>
            <a:r>
              <a:rPr lang="pt-BR" sz="2800" dirty="0" smtClean="0"/>
              <a:t>).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400" dirty="0" smtClean="0"/>
              <a:t>Nós testam valores dos atributos e folhas terminam nos vizinhos mais próximos.</a:t>
            </a:r>
          </a:p>
          <a:p>
            <a:pPr eaLnBrk="1" hangingPunct="1">
              <a:lnSpc>
                <a:spcPct val="80000"/>
              </a:lnSpc>
            </a:pPr>
            <a:r>
              <a:rPr lang="pt-BR" sz="2800" dirty="0" smtClean="0"/>
              <a:t>Outras estruturas podem ser utilizadas para outras medidas de distância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400" dirty="0" smtClean="0"/>
              <a:t>Índice invertido para texto.</a:t>
            </a:r>
          </a:p>
          <a:p>
            <a:pPr lvl="1" eaLnBrk="1" hangingPunct="1">
              <a:lnSpc>
                <a:spcPct val="80000"/>
              </a:lnSpc>
            </a:pP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11 - 01/06/2010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52484</TotalTime>
  <Words>978</Words>
  <Application>Microsoft Office PowerPoint</Application>
  <PresentationFormat>Apresentação na tela (4:3)</PresentationFormat>
  <Paragraphs>127</Paragraphs>
  <Slides>14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6" baseType="lpstr">
      <vt:lpstr>Default Design</vt:lpstr>
      <vt:lpstr>Equation</vt:lpstr>
      <vt:lpstr>Aprendizado de Máquina</vt:lpstr>
      <vt:lpstr>Tópicos</vt:lpstr>
      <vt:lpstr>Aprendizado baseado em instâncias</vt:lpstr>
      <vt:lpstr>Medidas de Similaridade/Distância</vt:lpstr>
      <vt:lpstr>Outras Medidas de Distância</vt:lpstr>
      <vt:lpstr>K-Vizinhos Mais Próximos</vt:lpstr>
      <vt:lpstr>Exemplo: 5-NN</vt:lpstr>
      <vt:lpstr>Função de Classificação Implícita</vt:lpstr>
      <vt:lpstr>Indexação Eficiente</vt:lpstr>
      <vt:lpstr>Variações do k-NN</vt:lpstr>
      <vt:lpstr>Relevância dos Atributos</vt:lpstr>
      <vt:lpstr>Regras e Instâncias no Aprendizado Humano</vt:lpstr>
      <vt:lpstr>Outros comentários</vt:lpstr>
      <vt:lpstr>k-NN Condensado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Informática I</dc:title>
  <dc:creator>Bianca Zadrozny</dc:creator>
  <cp:lastModifiedBy>bianca</cp:lastModifiedBy>
  <cp:revision>860</cp:revision>
  <dcterms:created xsi:type="dcterms:W3CDTF">2006-04-16T12:40:12Z</dcterms:created>
  <dcterms:modified xsi:type="dcterms:W3CDTF">2010-06-22T14:33:00Z</dcterms:modified>
</cp:coreProperties>
</file>