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5"/>
  </p:notesMasterIdLst>
  <p:handoutMasterIdLst>
    <p:handoutMasterId r:id="rId26"/>
  </p:handoutMasterIdLst>
  <p:sldIdLst>
    <p:sldId id="276" r:id="rId2"/>
    <p:sldId id="275" r:id="rId3"/>
    <p:sldId id="277" r:id="rId4"/>
    <p:sldId id="307" r:id="rId5"/>
    <p:sldId id="308" r:id="rId6"/>
    <p:sldId id="278" r:id="rId7"/>
    <p:sldId id="280" r:id="rId8"/>
    <p:sldId id="281" r:id="rId9"/>
    <p:sldId id="282" r:id="rId10"/>
    <p:sldId id="283" r:id="rId11"/>
    <p:sldId id="284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303" r:id="rId21"/>
    <p:sldId id="302" r:id="rId22"/>
    <p:sldId id="305" r:id="rId23"/>
    <p:sldId id="306" r:id="rId2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55" autoAdjust="0"/>
    <p:restoredTop sz="93097" autoAdjust="0"/>
  </p:normalViewPr>
  <p:slideViewPr>
    <p:cSldViewPr snapToGrid="0">
      <p:cViewPr varScale="1">
        <p:scale>
          <a:sx n="86" d="100"/>
          <a:sy n="86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088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D8314-1DF2-4178-9A6B-7F7638AF8B7C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68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088" y="9721868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F8BE2-89AB-42A5-80CD-531859DCD2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39" y="4860088"/>
            <a:ext cx="5678824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2CCDC8B3-2063-4208-BF19-1614ABC8CFC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C21F-033F-42BA-A7A7-3A130AF9D09C}" type="slidenum">
              <a:rPr lang="en-US"/>
              <a:pPr/>
              <a:t>1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6F2D6-69D8-4FAD-8C3E-D3E994F8742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55A5B-2FF9-4DAD-A493-74A3D813E26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6309F-F4FF-4855-963A-4E3E63202A7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9240B2-E54B-43CB-9001-B186010504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CBC13-B5D8-49F1-8A5F-7F4F4122C94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60CA8-A965-4020-9D0C-D9648F63C3B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146B9-0B5E-44A3-B963-79FE2E5793D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95629-C34A-4DC7-966D-F0EE382AFFE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49C02-8EDF-4B37-A282-8F6A1218CD8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17E00-A428-459C-BECE-F24EC096DA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ABC86-CB04-4FCB-8D30-90AC65275E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5B2C0-681C-41EF-9220-535076F3F3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5C2B448A-9488-444A-97C4-83D5002F3F7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.uff.br/~bianca/a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r>
              <a:rPr lang="pt-BR" sz="4800" dirty="0"/>
              <a:t>Aprendizado de Máquina</a:t>
            </a:r>
            <a:endParaRPr lang="en-US" sz="48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858000" cy="2362200"/>
          </a:xfrm>
        </p:spPr>
        <p:txBody>
          <a:bodyPr/>
          <a:lstStyle/>
          <a:p>
            <a:r>
              <a:rPr lang="pt-BR" dirty="0"/>
              <a:t>Aula </a:t>
            </a:r>
            <a:r>
              <a:rPr lang="pt-BR" dirty="0" smtClean="0"/>
              <a:t>12</a:t>
            </a:r>
            <a:endParaRPr lang="pt-BR" dirty="0"/>
          </a:p>
          <a:p>
            <a:endParaRPr lang="pt-BR" dirty="0"/>
          </a:p>
          <a:p>
            <a:r>
              <a:rPr lang="en-US" sz="2800" u="sng" dirty="0">
                <a:solidFill>
                  <a:schemeClr val="hlink"/>
                </a:solidFill>
                <a:hlinkClick r:id="rId3"/>
              </a:rPr>
              <a:t>http://www.ic.uff.br/~bianca/aa/</a:t>
            </a:r>
            <a:endParaRPr lang="en-US" sz="2800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</a:t>
            </a:r>
            <a:r>
              <a:rPr lang="pt-BR" dirty="0" err="1" smtClean="0"/>
              <a:t>Naive</a:t>
            </a:r>
            <a:r>
              <a:rPr lang="pt-BR" dirty="0" smtClean="0"/>
              <a:t> </a:t>
            </a:r>
            <a:r>
              <a:rPr lang="pt-BR" dirty="0" err="1" smtClean="0"/>
              <a:t>Bayes</a:t>
            </a:r>
            <a:r>
              <a:rPr lang="pt-BR" dirty="0" smtClean="0"/>
              <a:t> para Textos (Teste)</a:t>
            </a:r>
            <a:endParaRPr lang="en-US" dirty="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229599" cy="33877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pt-BR" sz="2800" baseline="0" dirty="0" smtClean="0"/>
              <a:t>Dado um documento de teste </a:t>
            </a:r>
            <a:r>
              <a:rPr lang="pt-BR" sz="2800" i="1" baseline="0" dirty="0" smtClean="0"/>
              <a:t>X</a:t>
            </a:r>
          </a:p>
          <a:p>
            <a:pPr algn="l"/>
            <a:r>
              <a:rPr lang="pt-BR" sz="2800" baseline="0" dirty="0" smtClean="0"/>
              <a:t>Seja </a:t>
            </a:r>
            <a:r>
              <a:rPr lang="pt-BR" sz="2800" i="1" baseline="0" dirty="0" smtClean="0"/>
              <a:t>n</a:t>
            </a:r>
            <a:r>
              <a:rPr lang="pt-BR" sz="2800" baseline="0" dirty="0" smtClean="0"/>
              <a:t> o número de ocorrências de palavras em </a:t>
            </a:r>
            <a:r>
              <a:rPr lang="pt-BR" sz="2800" i="1" baseline="0" dirty="0" smtClean="0"/>
              <a:t>X</a:t>
            </a:r>
          </a:p>
          <a:p>
            <a:pPr algn="l"/>
            <a:r>
              <a:rPr lang="pt-BR" sz="2800" baseline="0" dirty="0" smtClean="0"/>
              <a:t>Retorne a classe:</a:t>
            </a:r>
          </a:p>
          <a:p>
            <a:pPr algn="l"/>
            <a:endParaRPr lang="pt-BR" sz="2800" baseline="0" dirty="0" smtClean="0"/>
          </a:p>
          <a:p>
            <a:pPr algn="l"/>
            <a:endParaRPr lang="pt-BR" sz="2800" baseline="0" dirty="0" smtClean="0"/>
          </a:p>
          <a:p>
            <a:pPr algn="l"/>
            <a:r>
              <a:rPr lang="pt-BR" sz="2800" baseline="0" dirty="0" smtClean="0"/>
              <a:t>     onde </a:t>
            </a:r>
            <a:r>
              <a:rPr lang="pt-BR" sz="2800" i="1" baseline="0" dirty="0" smtClean="0"/>
              <a:t>a</a:t>
            </a:r>
            <a:r>
              <a:rPr lang="pt-BR" sz="2800" i="1" dirty="0" smtClean="0"/>
              <a:t>i</a:t>
            </a:r>
            <a:r>
              <a:rPr lang="pt-BR" sz="2800" baseline="0" dirty="0" smtClean="0"/>
              <a:t> é a palavra que ocorre na </a:t>
            </a:r>
            <a:r>
              <a:rPr lang="pt-BR" sz="2800" i="1" baseline="0" dirty="0" err="1" smtClean="0"/>
              <a:t>i</a:t>
            </a:r>
            <a:r>
              <a:rPr lang="pt-BR" sz="2800" baseline="0" dirty="0" err="1" smtClean="0"/>
              <a:t>-ésima</a:t>
            </a:r>
            <a:r>
              <a:rPr lang="pt-BR" sz="2800" baseline="0" dirty="0" smtClean="0"/>
              <a:t> posição de </a:t>
            </a:r>
            <a:r>
              <a:rPr lang="pt-BR" sz="2800" i="1" baseline="0" dirty="0" smtClean="0"/>
              <a:t>X</a:t>
            </a:r>
          </a:p>
          <a:p>
            <a:pPr algn="l"/>
            <a:r>
              <a:rPr lang="en-US" baseline="0" dirty="0" smtClean="0"/>
              <a:t> </a:t>
            </a:r>
            <a:endParaRPr lang="en-US" baseline="0" dirty="0"/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2133600" y="2819400"/>
          <a:ext cx="3810000" cy="1076325"/>
        </p:xfrm>
        <a:graphic>
          <a:graphicData uri="http://schemas.openxmlformats.org/presentationml/2006/ole">
            <p:oleObj spid="_x0000_s313346" name="Equation" r:id="rId3" imgW="1574640" imgH="444240" progId="Equation.3">
              <p:embed/>
            </p:oleObj>
          </a:graphicData>
        </a:graphic>
      </p:graphicFrame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Prevenção de </a:t>
            </a:r>
            <a:r>
              <a:rPr lang="pt-BR" i="1" dirty="0" smtClean="0"/>
              <a:t>Underflow</a:t>
            </a:r>
            <a:endParaRPr lang="pt-BR" i="1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Multiplicar muitas probabilidades, que estão entre 0 e 1, pode resultar num </a:t>
            </a:r>
            <a:r>
              <a:rPr lang="pt-BR" i="1" dirty="0" smtClean="0"/>
              <a:t>underflow</a:t>
            </a:r>
            <a:r>
              <a:rPr lang="pt-BR" dirty="0" smtClean="0"/>
              <a:t> de ponto flutuante.</a:t>
            </a:r>
          </a:p>
          <a:p>
            <a:r>
              <a:rPr lang="pt-BR" dirty="0" smtClean="0"/>
              <a:t>Como </a:t>
            </a:r>
            <a:r>
              <a:rPr lang="pt-BR" dirty="0" err="1" smtClean="0"/>
              <a:t>log</a:t>
            </a:r>
            <a:r>
              <a:rPr lang="pt-BR" dirty="0" smtClean="0"/>
              <a:t>(</a:t>
            </a:r>
            <a:r>
              <a:rPr lang="pt-BR" i="1" dirty="0" err="1" smtClean="0"/>
              <a:t>xy</a:t>
            </a:r>
            <a:r>
              <a:rPr lang="pt-BR" dirty="0" smtClean="0"/>
              <a:t>) = </a:t>
            </a:r>
            <a:r>
              <a:rPr lang="pt-BR" dirty="0" err="1" smtClean="0"/>
              <a:t>log</a:t>
            </a:r>
            <a:r>
              <a:rPr lang="pt-BR" dirty="0" smtClean="0"/>
              <a:t>(</a:t>
            </a:r>
            <a:r>
              <a:rPr lang="pt-BR" i="1" dirty="0" smtClean="0"/>
              <a:t>x</a:t>
            </a:r>
            <a:r>
              <a:rPr lang="pt-BR" dirty="0" smtClean="0"/>
              <a:t>) + </a:t>
            </a:r>
            <a:r>
              <a:rPr lang="pt-BR" dirty="0" err="1" smtClean="0"/>
              <a:t>log</a:t>
            </a:r>
            <a:r>
              <a:rPr lang="pt-BR" dirty="0" smtClean="0"/>
              <a:t>(</a:t>
            </a:r>
            <a:r>
              <a:rPr lang="pt-BR" i="1" dirty="0" smtClean="0"/>
              <a:t>y</a:t>
            </a:r>
            <a:r>
              <a:rPr lang="pt-BR" dirty="0" smtClean="0"/>
              <a:t>), é melhor fazer todos os cálculos somando </a:t>
            </a:r>
            <a:r>
              <a:rPr lang="pt-BR" dirty="0" err="1" smtClean="0"/>
              <a:t>logs</a:t>
            </a:r>
            <a:r>
              <a:rPr lang="pt-BR" dirty="0" smtClean="0"/>
              <a:t> de probabilidades ao invés de multiplicar probabilidades.</a:t>
            </a:r>
          </a:p>
          <a:p>
            <a:r>
              <a:rPr lang="pt-BR" dirty="0" smtClean="0"/>
              <a:t>Classe com maior valor de </a:t>
            </a:r>
            <a:r>
              <a:rPr lang="pt-BR" dirty="0" err="1" smtClean="0"/>
              <a:t>log-probabilidade</a:t>
            </a:r>
            <a:r>
              <a:rPr lang="pt-BR" dirty="0" smtClean="0"/>
              <a:t> é também a mais provável na escala normal. 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Métricas de </a:t>
            </a:r>
            <a:br>
              <a:rPr lang="pt-BR" dirty="0" smtClean="0"/>
            </a:br>
            <a:r>
              <a:rPr lang="pt-BR" dirty="0" smtClean="0"/>
              <a:t>Similaridade de Texto</a:t>
            </a:r>
            <a:endParaRPr lang="pt-BR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 smtClean="0"/>
              <a:t>Medir a similaridade de textos é um problema bastante estudado.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Métricas são baseadas no modelo “</a:t>
            </a:r>
            <a:r>
              <a:rPr lang="pt-BR" sz="2800" i="1" dirty="0" err="1" smtClean="0"/>
              <a:t>bag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of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words</a:t>
            </a:r>
            <a:r>
              <a:rPr lang="pt-BR" sz="2800" dirty="0" smtClean="0"/>
              <a:t>”.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Normalmente é feito um pré-processamento: “</a:t>
            </a:r>
            <a:r>
              <a:rPr lang="pt-BR" sz="2800" i="1" dirty="0" err="1" smtClean="0"/>
              <a:t>stop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words</a:t>
            </a:r>
            <a:r>
              <a:rPr lang="pt-BR" sz="2800" dirty="0" smtClean="0"/>
              <a:t>” são removidas e as palavras são reduzidas à sua raiz morfológica.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Modelo vetorial de Recuperação de Informação (IR) é a abordagem padrão.</a:t>
            </a:r>
            <a:endParaRPr lang="pt-BR" sz="280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>
                <a:ea typeface="新細明體" pitchFamily="2" charset="-120"/>
              </a:rPr>
              <a:t>O </a:t>
            </a:r>
            <a:r>
              <a:rPr lang="en-US" altLang="zh-TW" sz="4000" dirty="0" err="1" smtClean="0">
                <a:ea typeface="新細明體" pitchFamily="2" charset="-120"/>
              </a:rPr>
              <a:t>modelo</a:t>
            </a:r>
            <a:r>
              <a:rPr lang="en-US" altLang="zh-TW" sz="4000" dirty="0" smtClean="0">
                <a:ea typeface="新細明體" pitchFamily="2" charset="-120"/>
              </a:rPr>
              <a:t> </a:t>
            </a:r>
            <a:r>
              <a:rPr lang="en-US" altLang="zh-TW" sz="4000" dirty="0" err="1" smtClean="0">
                <a:ea typeface="新細明體" pitchFamily="2" charset="-120"/>
              </a:rPr>
              <a:t>vetorial</a:t>
            </a:r>
            <a:endParaRPr lang="en-US" altLang="zh-TW" sz="4000" dirty="0">
              <a:ea typeface="新細明體" pitchFamily="2" charset="-12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altLang="zh-TW" sz="2800" dirty="0" smtClean="0">
                <a:ea typeface="新細明體" pitchFamily="2" charset="-120"/>
              </a:rPr>
              <a:t>Supõe-se que</a:t>
            </a:r>
            <a:r>
              <a:rPr lang="pt-BR" altLang="zh-TW" sz="2800" i="1" dirty="0" smtClean="0">
                <a:ea typeface="新細明體" pitchFamily="2" charset="-120"/>
              </a:rPr>
              <a:t> t</a:t>
            </a:r>
            <a:r>
              <a:rPr lang="pt-BR" altLang="zh-TW" sz="2800" dirty="0" smtClean="0">
                <a:ea typeface="新細明體" pitchFamily="2" charset="-120"/>
              </a:rPr>
              <a:t> termos distintos restam após o pré-processamento; chamados de termos do vocabulário.</a:t>
            </a:r>
          </a:p>
          <a:p>
            <a:r>
              <a:rPr lang="pt-BR" altLang="zh-TW" sz="2800" dirty="0" smtClean="0">
                <a:ea typeface="新細明體" pitchFamily="2" charset="-120"/>
              </a:rPr>
              <a:t>Estes termos “ortogonais” formam um espaço vetorial.</a:t>
            </a:r>
          </a:p>
          <a:p>
            <a:pPr lvl="1">
              <a:buFontTx/>
              <a:buNone/>
            </a:pPr>
            <a:r>
              <a:rPr lang="pt-BR" altLang="zh-TW" sz="2400" dirty="0" smtClean="0">
                <a:ea typeface="新細明體" pitchFamily="2" charset="-120"/>
              </a:rPr>
              <a:t>          Dimensão = </a:t>
            </a:r>
            <a:r>
              <a:rPr lang="pt-BR" altLang="zh-TW" sz="2400" i="1" dirty="0" smtClean="0">
                <a:ea typeface="新細明體" pitchFamily="2" charset="-120"/>
              </a:rPr>
              <a:t>t</a:t>
            </a:r>
            <a:r>
              <a:rPr lang="pt-BR" altLang="zh-TW" sz="2400" dirty="0" smtClean="0">
                <a:ea typeface="新細明體" pitchFamily="2" charset="-120"/>
              </a:rPr>
              <a:t> = |vocabulário| </a:t>
            </a:r>
          </a:p>
          <a:p>
            <a:r>
              <a:rPr lang="pt-BR" altLang="zh-TW" sz="2800" dirty="0" smtClean="0">
                <a:ea typeface="新細明體" pitchFamily="2" charset="-120"/>
              </a:rPr>
              <a:t>Cada termo, </a:t>
            </a:r>
            <a:r>
              <a:rPr lang="pt-BR" altLang="zh-TW" sz="2800" i="1" dirty="0" smtClean="0">
                <a:ea typeface="新細明體" pitchFamily="2" charset="-120"/>
              </a:rPr>
              <a:t>i</a:t>
            </a:r>
            <a:r>
              <a:rPr lang="pt-BR" altLang="zh-TW" sz="2800" dirty="0" smtClean="0">
                <a:ea typeface="新細明體" pitchFamily="2" charset="-120"/>
              </a:rPr>
              <a:t>,  num documento ou consulta, </a:t>
            </a:r>
            <a:r>
              <a:rPr lang="pt-BR" altLang="zh-TW" sz="2800" i="1" dirty="0" smtClean="0">
                <a:ea typeface="新細明體" pitchFamily="2" charset="-120"/>
              </a:rPr>
              <a:t>j</a:t>
            </a:r>
            <a:r>
              <a:rPr lang="pt-BR" altLang="zh-TW" sz="2800" dirty="0" smtClean="0">
                <a:ea typeface="新細明體" pitchFamily="2" charset="-120"/>
              </a:rPr>
              <a:t>, tem um peso dado por um número real, </a:t>
            </a:r>
            <a:r>
              <a:rPr lang="pt-BR" altLang="zh-TW" sz="2800" i="1" dirty="0" err="1" smtClean="0">
                <a:ea typeface="新細明體" pitchFamily="2" charset="-120"/>
              </a:rPr>
              <a:t>w</a:t>
            </a:r>
            <a:r>
              <a:rPr lang="pt-BR" altLang="zh-TW" sz="2800" i="1" baseline="-25000" dirty="0" err="1" smtClean="0">
                <a:ea typeface="新細明體" pitchFamily="2" charset="-120"/>
              </a:rPr>
              <a:t>ij</a:t>
            </a:r>
            <a:r>
              <a:rPr lang="pt-BR" altLang="zh-TW" sz="2800" i="1" baseline="-25000" dirty="0" smtClean="0">
                <a:ea typeface="新細明體" pitchFamily="2" charset="-120"/>
              </a:rPr>
              <a:t>.</a:t>
            </a:r>
          </a:p>
          <a:p>
            <a:r>
              <a:rPr lang="pt-BR" altLang="zh-TW" sz="2800" dirty="0" smtClean="0">
                <a:ea typeface="新細明體" pitchFamily="2" charset="-120"/>
              </a:rPr>
              <a:t>Tanto documentos quando consultas são representados por vetores </a:t>
            </a:r>
            <a:r>
              <a:rPr lang="pt-BR" altLang="zh-TW" sz="2800" dirty="0" err="1" smtClean="0">
                <a:ea typeface="新細明體" pitchFamily="2" charset="-120"/>
              </a:rPr>
              <a:t>t-dimensionais</a:t>
            </a:r>
            <a:r>
              <a:rPr lang="pt-BR" altLang="zh-TW" sz="2800" dirty="0" smtClean="0">
                <a:ea typeface="新細明體" pitchFamily="2" charset="-120"/>
              </a:rPr>
              <a:t>:</a:t>
            </a:r>
          </a:p>
          <a:p>
            <a:pPr lvl="1">
              <a:buFontTx/>
              <a:buNone/>
            </a:pPr>
            <a:r>
              <a:rPr lang="pt-BR" altLang="zh-TW" sz="2400" i="1" dirty="0" smtClean="0">
                <a:ea typeface="新細明體" pitchFamily="2" charset="-120"/>
              </a:rPr>
              <a:t>                             </a:t>
            </a:r>
            <a:r>
              <a:rPr lang="pt-BR" altLang="zh-TW" sz="2400" i="1" dirty="0" err="1" smtClean="0">
                <a:ea typeface="新細明體" pitchFamily="2" charset="-120"/>
              </a:rPr>
              <a:t>d</a:t>
            </a:r>
            <a:r>
              <a:rPr lang="pt-BR" altLang="zh-TW" sz="2400" i="1" baseline="-25000" dirty="0" err="1" smtClean="0">
                <a:ea typeface="新細明體" pitchFamily="2" charset="-120"/>
              </a:rPr>
              <a:t>j</a:t>
            </a:r>
            <a:r>
              <a:rPr lang="pt-BR" altLang="zh-TW" sz="2400" dirty="0" smtClean="0">
                <a:ea typeface="新細明體" pitchFamily="2" charset="-120"/>
              </a:rPr>
              <a:t> = (</a:t>
            </a:r>
            <a:r>
              <a:rPr lang="pt-BR" altLang="zh-TW" sz="2400" i="1" dirty="0" smtClean="0">
                <a:ea typeface="新細明體" pitchFamily="2" charset="-120"/>
              </a:rPr>
              <a:t>w</a:t>
            </a:r>
            <a:r>
              <a:rPr lang="pt-BR" altLang="zh-TW" sz="2400" i="1" baseline="-25000" dirty="0" smtClean="0">
                <a:ea typeface="新細明體" pitchFamily="2" charset="-120"/>
              </a:rPr>
              <a:t>1j</a:t>
            </a:r>
            <a:r>
              <a:rPr lang="pt-BR" altLang="zh-TW" sz="2400" i="1" dirty="0" smtClean="0">
                <a:ea typeface="新細明體" pitchFamily="2" charset="-120"/>
              </a:rPr>
              <a:t>, w</a:t>
            </a:r>
            <a:r>
              <a:rPr lang="pt-BR" altLang="zh-TW" sz="2400" i="1" baseline="-25000" dirty="0" smtClean="0">
                <a:ea typeface="新細明體" pitchFamily="2" charset="-120"/>
              </a:rPr>
              <a:t>2j</a:t>
            </a:r>
            <a:r>
              <a:rPr lang="pt-BR" altLang="zh-TW" sz="2400" i="1" dirty="0" smtClean="0">
                <a:ea typeface="新細明體" pitchFamily="2" charset="-120"/>
              </a:rPr>
              <a:t>, …, </a:t>
            </a:r>
            <a:r>
              <a:rPr lang="pt-BR" altLang="zh-TW" sz="2400" i="1" dirty="0" err="1" smtClean="0">
                <a:ea typeface="新細明體" pitchFamily="2" charset="-120"/>
              </a:rPr>
              <a:t>w</a:t>
            </a:r>
            <a:r>
              <a:rPr lang="pt-BR" altLang="zh-TW" sz="2400" i="1" baseline="-25000" dirty="0" err="1" smtClean="0">
                <a:ea typeface="新細明體" pitchFamily="2" charset="-120"/>
              </a:rPr>
              <a:t>tj</a:t>
            </a:r>
            <a:r>
              <a:rPr lang="pt-BR" altLang="zh-TW" sz="2400" dirty="0" smtClean="0">
                <a:ea typeface="新細明體" pitchFamily="2" charset="-120"/>
              </a:rPr>
              <a:t>)</a:t>
            </a:r>
          </a:p>
          <a:p>
            <a:pPr>
              <a:buFontTx/>
              <a:buNone/>
            </a:pPr>
            <a:endParaRPr lang="zh-TW" altLang="en-US" sz="2800" dirty="0">
              <a:ea typeface="新細明體" pitchFamily="2" charset="-12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zh-TW" sz="4000" dirty="0" smtClean="0">
                <a:ea typeface="新細明體" pitchFamily="2" charset="-120"/>
              </a:rPr>
              <a:t>Representação gráfica</a:t>
            </a:r>
            <a:endParaRPr lang="pt-BR" altLang="zh-TW" sz="4000" dirty="0">
              <a:ea typeface="新細明體" pitchFamily="2" charset="-12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54150"/>
            <a:ext cx="2519363" cy="1528763"/>
          </a:xfrm>
          <a:solidFill>
            <a:srgbClr val="CCFFCC"/>
          </a:solidFill>
          <a:ln/>
        </p:spPr>
        <p:txBody>
          <a:bodyPr/>
          <a:lstStyle/>
          <a:p>
            <a:pPr>
              <a:buFontTx/>
              <a:buNone/>
            </a:pPr>
            <a:r>
              <a:rPr lang="en-US" altLang="zh-TW" sz="2000" dirty="0" err="1" smtClean="0">
                <a:ea typeface="新細明體" pitchFamily="2" charset="-120"/>
              </a:rPr>
              <a:t>Exemplo</a:t>
            </a:r>
            <a:r>
              <a:rPr lang="en-US" altLang="zh-TW" sz="2000" i="1" dirty="0" smtClean="0">
                <a:ea typeface="新細明體" pitchFamily="2" charset="-120"/>
              </a:rPr>
              <a:t>:</a:t>
            </a:r>
            <a:endParaRPr lang="en-US" altLang="zh-TW" sz="2000" i="1" dirty="0">
              <a:ea typeface="新細明體" pitchFamily="2" charset="-120"/>
            </a:endParaRPr>
          </a:p>
          <a:p>
            <a:pPr>
              <a:buFontTx/>
              <a:buNone/>
            </a:pPr>
            <a:r>
              <a:rPr lang="en-US" altLang="zh-TW" sz="2000" i="1" dirty="0">
                <a:ea typeface="新細明體" pitchFamily="2" charset="-120"/>
              </a:rPr>
              <a:t>D</a:t>
            </a:r>
            <a:r>
              <a:rPr lang="en-US" altLang="zh-TW" sz="2000" i="1" baseline="-25000" dirty="0">
                <a:ea typeface="新細明體" pitchFamily="2" charset="-120"/>
              </a:rPr>
              <a:t>1</a:t>
            </a:r>
            <a:r>
              <a:rPr lang="en-US" altLang="zh-TW" sz="2000" i="1" dirty="0">
                <a:ea typeface="新細明體" pitchFamily="2" charset="-120"/>
              </a:rPr>
              <a:t> = 2T</a:t>
            </a:r>
            <a:r>
              <a:rPr lang="en-US" altLang="zh-TW" sz="2000" i="1" baseline="-25000" dirty="0">
                <a:ea typeface="新細明體" pitchFamily="2" charset="-120"/>
              </a:rPr>
              <a:t>1</a:t>
            </a:r>
            <a:r>
              <a:rPr lang="en-US" altLang="zh-TW" sz="2000" i="1" dirty="0">
                <a:ea typeface="新細明體" pitchFamily="2" charset="-120"/>
              </a:rPr>
              <a:t> + 3T</a:t>
            </a:r>
            <a:r>
              <a:rPr lang="en-US" altLang="zh-TW" sz="2000" i="1" baseline="-25000" dirty="0">
                <a:ea typeface="新細明體" pitchFamily="2" charset="-120"/>
              </a:rPr>
              <a:t>2</a:t>
            </a:r>
            <a:r>
              <a:rPr lang="en-US" altLang="zh-TW" sz="2000" i="1" dirty="0">
                <a:ea typeface="新細明體" pitchFamily="2" charset="-120"/>
              </a:rPr>
              <a:t> + 5T</a:t>
            </a:r>
            <a:r>
              <a:rPr lang="en-US" altLang="zh-TW" sz="2000" i="1" baseline="-25000" dirty="0">
                <a:ea typeface="新細明體" pitchFamily="2" charset="-120"/>
              </a:rPr>
              <a:t>3</a:t>
            </a:r>
          </a:p>
          <a:p>
            <a:pPr>
              <a:buFontTx/>
              <a:buNone/>
            </a:pPr>
            <a:r>
              <a:rPr lang="en-US" altLang="zh-TW" sz="2000" i="1" dirty="0">
                <a:ea typeface="新細明體" pitchFamily="2" charset="-120"/>
              </a:rPr>
              <a:t>D</a:t>
            </a:r>
            <a:r>
              <a:rPr lang="en-US" altLang="zh-TW" sz="2000" i="1" baseline="-25000" dirty="0">
                <a:ea typeface="新細明體" pitchFamily="2" charset="-120"/>
              </a:rPr>
              <a:t>2</a:t>
            </a:r>
            <a:r>
              <a:rPr lang="en-US" altLang="zh-TW" sz="2000" i="1" dirty="0">
                <a:ea typeface="新細明體" pitchFamily="2" charset="-120"/>
              </a:rPr>
              <a:t> = 3T</a:t>
            </a:r>
            <a:r>
              <a:rPr lang="en-US" altLang="zh-TW" sz="2000" i="1" baseline="-25000" dirty="0">
                <a:ea typeface="新細明體" pitchFamily="2" charset="-120"/>
              </a:rPr>
              <a:t>1</a:t>
            </a:r>
            <a:r>
              <a:rPr lang="en-US" altLang="zh-TW" sz="2000" i="1" dirty="0">
                <a:ea typeface="新細明體" pitchFamily="2" charset="-120"/>
              </a:rPr>
              <a:t> + 7T</a:t>
            </a:r>
            <a:r>
              <a:rPr lang="en-US" altLang="zh-TW" sz="2000" i="1" baseline="-25000" dirty="0">
                <a:ea typeface="新細明體" pitchFamily="2" charset="-120"/>
              </a:rPr>
              <a:t>2</a:t>
            </a:r>
            <a:r>
              <a:rPr lang="en-US" altLang="zh-TW" sz="2000" i="1" dirty="0">
                <a:ea typeface="新細明體" pitchFamily="2" charset="-120"/>
              </a:rPr>
              <a:t> +   T</a:t>
            </a:r>
            <a:r>
              <a:rPr lang="en-US" altLang="zh-TW" sz="2000" i="1" baseline="-25000" dirty="0">
                <a:ea typeface="新細明體" pitchFamily="2" charset="-120"/>
              </a:rPr>
              <a:t>3</a:t>
            </a:r>
          </a:p>
          <a:p>
            <a:pPr>
              <a:buFontTx/>
              <a:buNone/>
            </a:pPr>
            <a:r>
              <a:rPr lang="en-US" altLang="zh-TW" sz="2000" i="1" dirty="0">
                <a:ea typeface="新細明體" pitchFamily="2" charset="-120"/>
              </a:rPr>
              <a:t>Q = 0T</a:t>
            </a:r>
            <a:r>
              <a:rPr lang="en-US" altLang="zh-TW" sz="2000" i="1" baseline="-25000" dirty="0">
                <a:ea typeface="新細明體" pitchFamily="2" charset="-120"/>
              </a:rPr>
              <a:t>1</a:t>
            </a:r>
            <a:r>
              <a:rPr lang="en-US" altLang="zh-TW" sz="2000" i="1" dirty="0">
                <a:ea typeface="新細明體" pitchFamily="2" charset="-120"/>
              </a:rPr>
              <a:t> + 0T</a:t>
            </a:r>
            <a:r>
              <a:rPr lang="en-US" altLang="zh-TW" sz="2000" i="1" baseline="-25000" dirty="0">
                <a:ea typeface="新細明體" pitchFamily="2" charset="-120"/>
              </a:rPr>
              <a:t>2</a:t>
            </a:r>
            <a:r>
              <a:rPr lang="en-US" altLang="zh-TW" sz="2000" i="1" dirty="0">
                <a:ea typeface="新細明體" pitchFamily="2" charset="-120"/>
              </a:rPr>
              <a:t> +  2T</a:t>
            </a:r>
            <a:r>
              <a:rPr lang="en-US" altLang="zh-TW" sz="2000" i="1" baseline="-25000" dirty="0">
                <a:ea typeface="新細明體" pitchFamily="2" charset="-120"/>
              </a:rPr>
              <a:t>3</a:t>
            </a: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4479925" y="4419600"/>
            <a:ext cx="35972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6800" y="1828800"/>
            <a:ext cx="7037388" cy="4176713"/>
            <a:chOff x="816" y="1248"/>
            <a:chExt cx="4433" cy="2631"/>
          </a:xfrm>
        </p:grpSpPr>
        <p:sp>
          <p:nvSpPr>
            <p:cNvPr id="101382" name="Text Box 6"/>
            <p:cNvSpPr txBox="1">
              <a:spLocks noChangeArrowheads="1"/>
            </p:cNvSpPr>
            <p:nvPr/>
          </p:nvSpPr>
          <p:spPr bwMode="auto">
            <a:xfrm>
              <a:off x="3216" y="1257"/>
              <a:ext cx="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TW" i="1">
                  <a:ea typeface="新細明體" pitchFamily="2" charset="-120"/>
                </a:rPr>
                <a:t>T</a:t>
              </a:r>
              <a:r>
                <a:rPr kumimoji="1" lang="en-US" altLang="zh-TW" i="1" baseline="-25000">
                  <a:ea typeface="新細明體" pitchFamily="2" charset="-120"/>
                </a:rPr>
                <a:t>3</a:t>
              </a:r>
              <a:endParaRPr kumimoji="1" lang="en-US" altLang="zh-TW">
                <a:ea typeface="新細明體" pitchFamily="2" charset="-120"/>
              </a:endParaRPr>
            </a:p>
          </p:txBody>
        </p:sp>
        <p:sp>
          <p:nvSpPr>
            <p:cNvPr id="101383" name="Line 7"/>
            <p:cNvSpPr>
              <a:spLocks noChangeShapeType="1"/>
            </p:cNvSpPr>
            <p:nvPr/>
          </p:nvSpPr>
          <p:spPr bwMode="auto">
            <a:xfrm>
              <a:off x="3143" y="2871"/>
              <a:ext cx="18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01384" name="Line 8"/>
            <p:cNvSpPr>
              <a:spLocks noChangeShapeType="1"/>
            </p:cNvSpPr>
            <p:nvPr/>
          </p:nvSpPr>
          <p:spPr bwMode="auto">
            <a:xfrm flipH="1">
              <a:off x="1543" y="2869"/>
              <a:ext cx="1587" cy="10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101385" name="Line 9"/>
            <p:cNvSpPr>
              <a:spLocks noChangeShapeType="1"/>
            </p:cNvSpPr>
            <p:nvPr/>
          </p:nvSpPr>
          <p:spPr bwMode="auto">
            <a:xfrm flipV="1">
              <a:off x="3130" y="1248"/>
              <a:ext cx="0" cy="1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101386" name="Line 10"/>
            <p:cNvSpPr>
              <a:spLocks noChangeShapeType="1"/>
            </p:cNvSpPr>
            <p:nvPr/>
          </p:nvSpPr>
          <p:spPr bwMode="auto">
            <a:xfrm flipH="1">
              <a:off x="2784" y="2862"/>
              <a:ext cx="730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01387" name="Line 11"/>
            <p:cNvSpPr>
              <a:spLocks noChangeShapeType="1"/>
            </p:cNvSpPr>
            <p:nvPr/>
          </p:nvSpPr>
          <p:spPr bwMode="auto">
            <a:xfrm>
              <a:off x="2352" y="3360"/>
              <a:ext cx="475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01388" name="Line 12"/>
            <p:cNvSpPr>
              <a:spLocks noChangeShapeType="1"/>
            </p:cNvSpPr>
            <p:nvPr/>
          </p:nvSpPr>
          <p:spPr bwMode="auto">
            <a:xfrm flipV="1">
              <a:off x="2784" y="211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01389" name="Line 13"/>
            <p:cNvSpPr>
              <a:spLocks noChangeShapeType="1"/>
            </p:cNvSpPr>
            <p:nvPr/>
          </p:nvSpPr>
          <p:spPr bwMode="auto">
            <a:xfrm flipH="1" flipV="1">
              <a:off x="2784" y="2016"/>
              <a:ext cx="346" cy="82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01390" name="Line 14"/>
            <p:cNvSpPr>
              <a:spLocks noChangeShapeType="1"/>
            </p:cNvSpPr>
            <p:nvPr/>
          </p:nvSpPr>
          <p:spPr bwMode="auto">
            <a:xfrm flipH="1">
              <a:off x="2371" y="2880"/>
              <a:ext cx="1339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01391" name="Line 15"/>
            <p:cNvSpPr>
              <a:spLocks noChangeShapeType="1"/>
            </p:cNvSpPr>
            <p:nvPr/>
          </p:nvSpPr>
          <p:spPr bwMode="auto">
            <a:xfrm flipH="1" flipV="1">
              <a:off x="1839" y="3701"/>
              <a:ext cx="558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01392" name="Line 16"/>
            <p:cNvSpPr>
              <a:spLocks noChangeShapeType="1"/>
            </p:cNvSpPr>
            <p:nvPr/>
          </p:nvSpPr>
          <p:spPr bwMode="auto">
            <a:xfrm flipV="1">
              <a:off x="2419" y="3504"/>
              <a:ext cx="0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101393" name="Line 17"/>
            <p:cNvSpPr>
              <a:spLocks noChangeShapeType="1"/>
            </p:cNvSpPr>
            <p:nvPr/>
          </p:nvSpPr>
          <p:spPr bwMode="auto">
            <a:xfrm flipH="1">
              <a:off x="2408" y="2858"/>
              <a:ext cx="710" cy="666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01394" name="Line 18"/>
            <p:cNvSpPr>
              <a:spLocks noChangeShapeType="1"/>
            </p:cNvSpPr>
            <p:nvPr/>
          </p:nvSpPr>
          <p:spPr bwMode="auto">
            <a:xfrm flipV="1">
              <a:off x="3130" y="2496"/>
              <a:ext cx="0" cy="37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01395" name="Text Box 19"/>
            <p:cNvSpPr txBox="1">
              <a:spLocks noChangeArrowheads="1"/>
            </p:cNvSpPr>
            <p:nvPr/>
          </p:nvSpPr>
          <p:spPr bwMode="auto">
            <a:xfrm>
              <a:off x="4992" y="2832"/>
              <a:ext cx="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TW" i="1">
                  <a:ea typeface="新細明體" pitchFamily="2" charset="-120"/>
                </a:rPr>
                <a:t>T</a:t>
              </a:r>
              <a:r>
                <a:rPr kumimoji="1" lang="en-US" altLang="zh-TW" i="1" baseline="-25000">
                  <a:ea typeface="新細明體" pitchFamily="2" charset="-120"/>
                </a:rPr>
                <a:t>1</a:t>
              </a:r>
              <a:endParaRPr kumimoji="1" lang="en-US" altLang="zh-TW">
                <a:ea typeface="新細明體" pitchFamily="2" charset="-120"/>
              </a:endParaRPr>
            </a:p>
          </p:txBody>
        </p:sp>
        <p:sp>
          <p:nvSpPr>
            <p:cNvPr id="101396" name="Text Box 20"/>
            <p:cNvSpPr txBox="1">
              <a:spLocks noChangeArrowheads="1"/>
            </p:cNvSpPr>
            <p:nvPr/>
          </p:nvSpPr>
          <p:spPr bwMode="auto">
            <a:xfrm>
              <a:off x="1305" y="3597"/>
              <a:ext cx="25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TW" i="1">
                  <a:ea typeface="新細明體" pitchFamily="2" charset="-120"/>
                </a:rPr>
                <a:t>T</a:t>
              </a:r>
              <a:r>
                <a:rPr kumimoji="1" lang="en-US" altLang="zh-TW" i="1" baseline="-25000">
                  <a:ea typeface="新細明體" pitchFamily="2" charset="-120"/>
                </a:rPr>
                <a:t>2</a:t>
              </a:r>
              <a:endParaRPr kumimoji="1" lang="en-US" altLang="zh-TW">
                <a:ea typeface="新細明體" pitchFamily="2" charset="-120"/>
              </a:endParaRPr>
            </a:p>
          </p:txBody>
        </p:sp>
        <p:sp>
          <p:nvSpPr>
            <p:cNvPr id="101397" name="Text Box 21"/>
            <p:cNvSpPr txBox="1">
              <a:spLocks noChangeArrowheads="1"/>
            </p:cNvSpPr>
            <p:nvPr/>
          </p:nvSpPr>
          <p:spPr bwMode="auto">
            <a:xfrm>
              <a:off x="1248" y="2112"/>
              <a:ext cx="13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TW" sz="1800" i="1">
                  <a:ea typeface="新細明體" pitchFamily="2" charset="-120"/>
                </a:rPr>
                <a:t>D</a:t>
              </a:r>
              <a:r>
                <a:rPr kumimoji="1" lang="en-US" altLang="zh-TW" sz="1800" i="1" baseline="-25000">
                  <a:ea typeface="新細明體" pitchFamily="2" charset="-120"/>
                </a:rPr>
                <a:t>1</a:t>
              </a:r>
              <a:r>
                <a:rPr kumimoji="1" lang="en-US" altLang="zh-TW" sz="1800" i="1">
                  <a:ea typeface="新細明體" pitchFamily="2" charset="-120"/>
                </a:rPr>
                <a:t> = 2T</a:t>
              </a:r>
              <a:r>
                <a:rPr kumimoji="1" lang="en-US" altLang="zh-TW" sz="1800" i="1" baseline="-25000">
                  <a:ea typeface="新細明體" pitchFamily="2" charset="-120"/>
                </a:rPr>
                <a:t>1</a:t>
              </a:r>
              <a:r>
                <a:rPr kumimoji="1" lang="en-US" altLang="zh-TW" sz="1800" i="1">
                  <a:ea typeface="新細明體" pitchFamily="2" charset="-120"/>
                </a:rPr>
                <a:t>+ 3T</a:t>
              </a:r>
              <a:r>
                <a:rPr kumimoji="1" lang="en-US" altLang="zh-TW" sz="1800" i="1" baseline="-25000">
                  <a:ea typeface="新細明體" pitchFamily="2" charset="-120"/>
                </a:rPr>
                <a:t>2</a:t>
              </a:r>
              <a:r>
                <a:rPr kumimoji="1" lang="en-US" altLang="zh-TW" sz="1800" i="1">
                  <a:ea typeface="新細明體" pitchFamily="2" charset="-120"/>
                </a:rPr>
                <a:t> + 5T</a:t>
              </a:r>
              <a:r>
                <a:rPr kumimoji="1" lang="en-US" altLang="zh-TW" sz="1800" i="1" baseline="-25000">
                  <a:ea typeface="新細明體" pitchFamily="2" charset="-120"/>
                </a:rPr>
                <a:t>3</a:t>
              </a:r>
            </a:p>
          </p:txBody>
        </p:sp>
        <p:sp>
          <p:nvSpPr>
            <p:cNvPr id="101398" name="Text Box 22"/>
            <p:cNvSpPr txBox="1">
              <a:spLocks noChangeArrowheads="1"/>
            </p:cNvSpPr>
            <p:nvPr/>
          </p:nvSpPr>
          <p:spPr bwMode="auto">
            <a:xfrm>
              <a:off x="816" y="3120"/>
              <a:ext cx="13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TW" sz="1800" i="1">
                  <a:ea typeface="新細明體" pitchFamily="2" charset="-120"/>
                </a:rPr>
                <a:t>D</a:t>
              </a:r>
              <a:r>
                <a:rPr kumimoji="1" lang="en-US" altLang="zh-TW" sz="1800" i="1" baseline="-25000">
                  <a:ea typeface="新細明體" pitchFamily="2" charset="-120"/>
                </a:rPr>
                <a:t>2 </a:t>
              </a:r>
              <a:r>
                <a:rPr kumimoji="1" lang="en-US" altLang="zh-TW" sz="1800" i="1">
                  <a:ea typeface="新細明體" pitchFamily="2" charset="-120"/>
                </a:rPr>
                <a:t>= 3T</a:t>
              </a:r>
              <a:r>
                <a:rPr kumimoji="1" lang="en-US" altLang="zh-TW" sz="1800" i="1" baseline="-25000">
                  <a:ea typeface="新細明體" pitchFamily="2" charset="-120"/>
                </a:rPr>
                <a:t>1</a:t>
              </a:r>
              <a:r>
                <a:rPr kumimoji="1" lang="en-US" altLang="zh-TW" sz="1800" i="1">
                  <a:ea typeface="新細明體" pitchFamily="2" charset="-120"/>
                </a:rPr>
                <a:t> + 7T</a:t>
              </a:r>
              <a:r>
                <a:rPr kumimoji="1" lang="en-US" altLang="zh-TW" sz="1800" i="1" baseline="-25000">
                  <a:ea typeface="新細明體" pitchFamily="2" charset="-120"/>
                </a:rPr>
                <a:t>2</a:t>
              </a:r>
              <a:r>
                <a:rPr kumimoji="1" lang="en-US" altLang="zh-TW" sz="1800" i="1">
                  <a:ea typeface="新細明體" pitchFamily="2" charset="-120"/>
                </a:rPr>
                <a:t> +  T</a:t>
              </a:r>
              <a:r>
                <a:rPr kumimoji="1" lang="en-US" altLang="zh-TW" sz="1800" i="1" baseline="-25000">
                  <a:ea typeface="新細明體" pitchFamily="2" charset="-120"/>
                </a:rPr>
                <a:t>3</a:t>
              </a:r>
            </a:p>
          </p:txBody>
        </p:sp>
        <p:sp>
          <p:nvSpPr>
            <p:cNvPr id="101399" name="Text Box 23"/>
            <p:cNvSpPr txBox="1">
              <a:spLocks noChangeArrowheads="1"/>
            </p:cNvSpPr>
            <p:nvPr/>
          </p:nvSpPr>
          <p:spPr bwMode="auto">
            <a:xfrm>
              <a:off x="3168" y="2400"/>
              <a:ext cx="13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TW" sz="1800" i="1" dirty="0">
                  <a:ea typeface="新細明體" pitchFamily="2" charset="-120"/>
                </a:rPr>
                <a:t>Q = 0T</a:t>
              </a:r>
              <a:r>
                <a:rPr kumimoji="1" lang="en-US" altLang="zh-TW" sz="1800" i="1" baseline="-25000" dirty="0">
                  <a:ea typeface="新細明體" pitchFamily="2" charset="-120"/>
                </a:rPr>
                <a:t>1</a:t>
              </a:r>
              <a:r>
                <a:rPr kumimoji="1" lang="en-US" altLang="zh-TW" sz="1800" i="1" dirty="0">
                  <a:ea typeface="新細明體" pitchFamily="2" charset="-120"/>
                </a:rPr>
                <a:t> + 0T</a:t>
              </a:r>
              <a:r>
                <a:rPr kumimoji="1" lang="en-US" altLang="zh-TW" sz="1800" i="1" baseline="-25000" dirty="0">
                  <a:ea typeface="新細明體" pitchFamily="2" charset="-120"/>
                </a:rPr>
                <a:t>2</a:t>
              </a:r>
              <a:r>
                <a:rPr kumimoji="1" lang="en-US" altLang="zh-TW" sz="1800" i="1" dirty="0">
                  <a:ea typeface="新細明體" pitchFamily="2" charset="-120"/>
                </a:rPr>
                <a:t> + 2T</a:t>
              </a:r>
              <a:r>
                <a:rPr kumimoji="1" lang="en-US" altLang="zh-TW" sz="1800" i="1" baseline="-25000" dirty="0">
                  <a:ea typeface="新細明體" pitchFamily="2" charset="-120"/>
                </a:rPr>
                <a:t>3</a:t>
              </a:r>
            </a:p>
          </p:txBody>
        </p:sp>
        <p:sp>
          <p:nvSpPr>
            <p:cNvPr id="101400" name="Line 24"/>
            <p:cNvSpPr>
              <a:spLocks noChangeShapeType="1"/>
            </p:cNvSpPr>
            <p:nvPr/>
          </p:nvSpPr>
          <p:spPr bwMode="auto">
            <a:xfrm flipH="1">
              <a:off x="2784" y="1824"/>
              <a:ext cx="336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01401" name="Freeform 25"/>
            <p:cNvSpPr>
              <a:spLocks/>
            </p:cNvSpPr>
            <p:nvPr/>
          </p:nvSpPr>
          <p:spPr bwMode="auto">
            <a:xfrm>
              <a:off x="2448" y="2016"/>
              <a:ext cx="288" cy="104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48" y="8"/>
                </a:cxn>
                <a:cxn ang="0">
                  <a:pos x="192" y="56"/>
                </a:cxn>
                <a:cxn ang="0">
                  <a:pos x="288" y="56"/>
                </a:cxn>
              </a:cxnLst>
              <a:rect l="0" t="0" r="r" b="b"/>
              <a:pathLst>
                <a:path w="288" h="104">
                  <a:moveTo>
                    <a:pt x="0" y="104"/>
                  </a:moveTo>
                  <a:cubicBezTo>
                    <a:pt x="8" y="60"/>
                    <a:pt x="16" y="16"/>
                    <a:pt x="48" y="8"/>
                  </a:cubicBezTo>
                  <a:cubicBezTo>
                    <a:pt x="80" y="0"/>
                    <a:pt x="152" y="48"/>
                    <a:pt x="192" y="56"/>
                  </a:cubicBezTo>
                  <a:cubicBezTo>
                    <a:pt x="232" y="64"/>
                    <a:pt x="260" y="60"/>
                    <a:pt x="288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1402" name="Freeform 26"/>
            <p:cNvSpPr>
              <a:spLocks/>
            </p:cNvSpPr>
            <p:nvPr/>
          </p:nvSpPr>
          <p:spPr bwMode="auto">
            <a:xfrm>
              <a:off x="2116" y="3244"/>
              <a:ext cx="284" cy="21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39" y="33"/>
                </a:cxn>
                <a:cxn ang="0">
                  <a:pos x="284" y="212"/>
                </a:cxn>
              </a:cxnLst>
              <a:rect l="0" t="0" r="r" b="b"/>
              <a:pathLst>
                <a:path w="284" h="212">
                  <a:moveTo>
                    <a:pt x="0" y="13"/>
                  </a:moveTo>
                  <a:cubicBezTo>
                    <a:pt x="23" y="16"/>
                    <a:pt x="92" y="0"/>
                    <a:pt x="139" y="33"/>
                  </a:cubicBezTo>
                  <a:cubicBezTo>
                    <a:pt x="186" y="66"/>
                    <a:pt x="254" y="175"/>
                    <a:pt x="284" y="2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1403" name="Text Box 27"/>
            <p:cNvSpPr txBox="1">
              <a:spLocks noChangeArrowheads="1"/>
            </p:cNvSpPr>
            <p:nvPr/>
          </p:nvSpPr>
          <p:spPr bwMode="auto">
            <a:xfrm>
              <a:off x="1680" y="3504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zh-TW" altLang="en-US" sz="1600">
                  <a:solidFill>
                    <a:schemeClr val="accent2"/>
                  </a:solidFill>
                  <a:ea typeface="新細明體" pitchFamily="2" charset="-120"/>
                </a:rPr>
                <a:t>7</a:t>
              </a:r>
              <a:endParaRPr kumimoji="1" lang="zh-TW" altLang="en-US" sz="2400">
                <a:ea typeface="新細明體" pitchFamily="2" charset="-120"/>
              </a:endParaRPr>
            </a:p>
          </p:txBody>
        </p:sp>
        <p:sp>
          <p:nvSpPr>
            <p:cNvPr id="101404" name="Text Box 28"/>
            <p:cNvSpPr txBox="1">
              <a:spLocks noChangeArrowheads="1"/>
            </p:cNvSpPr>
            <p:nvPr/>
          </p:nvSpPr>
          <p:spPr bwMode="auto">
            <a:xfrm>
              <a:off x="3600" y="2688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zh-TW" altLang="en-US" sz="1600">
                  <a:solidFill>
                    <a:schemeClr val="accent2"/>
                  </a:solidFill>
                  <a:ea typeface="新細明體" pitchFamily="2" charset="-120"/>
                </a:rPr>
                <a:t>3</a:t>
              </a:r>
              <a:endParaRPr kumimoji="1" lang="zh-TW" altLang="en-US" sz="2400">
                <a:ea typeface="新細明體" pitchFamily="2" charset="-120"/>
              </a:endParaRPr>
            </a:p>
          </p:txBody>
        </p:sp>
        <p:sp>
          <p:nvSpPr>
            <p:cNvPr id="101405" name="Text Box 29"/>
            <p:cNvSpPr txBox="1">
              <a:spLocks noChangeArrowheads="1"/>
            </p:cNvSpPr>
            <p:nvPr/>
          </p:nvSpPr>
          <p:spPr bwMode="auto">
            <a:xfrm>
              <a:off x="3408" y="2688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zh-TW" altLang="en-US" sz="1600">
                  <a:solidFill>
                    <a:schemeClr val="accent2"/>
                  </a:solidFill>
                  <a:ea typeface="新細明體" pitchFamily="2" charset="-120"/>
                </a:rPr>
                <a:t>2</a:t>
              </a:r>
              <a:endParaRPr kumimoji="1" lang="zh-TW" altLang="en-US" sz="2400">
                <a:ea typeface="新細明體" pitchFamily="2" charset="-120"/>
              </a:endParaRPr>
            </a:p>
          </p:txBody>
        </p:sp>
        <p:sp>
          <p:nvSpPr>
            <p:cNvPr id="101406" name="Text Box 30"/>
            <p:cNvSpPr txBox="1">
              <a:spLocks noChangeArrowheads="1"/>
            </p:cNvSpPr>
            <p:nvPr/>
          </p:nvSpPr>
          <p:spPr bwMode="auto">
            <a:xfrm>
              <a:off x="3120" y="168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zh-TW" altLang="en-US" sz="1600">
                  <a:solidFill>
                    <a:schemeClr val="accent2"/>
                  </a:solidFill>
                  <a:ea typeface="新細明體" pitchFamily="2" charset="-120"/>
                </a:rPr>
                <a:t>5</a:t>
              </a:r>
              <a:endParaRPr kumimoji="1" lang="zh-TW" altLang="en-US" sz="2400">
                <a:ea typeface="新細明體" pitchFamily="2" charset="-120"/>
              </a:endParaRPr>
            </a:p>
          </p:txBody>
        </p:sp>
      </p:grpSp>
      <p:sp>
        <p:nvSpPr>
          <p:cNvPr id="101407" name="Text Box 31"/>
          <p:cNvSpPr txBox="1">
            <a:spLocks noChangeArrowheads="1"/>
          </p:cNvSpPr>
          <p:nvPr/>
        </p:nvSpPr>
        <p:spPr bwMode="auto">
          <a:xfrm>
            <a:off x="5181600" y="4800600"/>
            <a:ext cx="3352800" cy="1477328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8913" indent="-188913">
              <a:buFontTx/>
              <a:buChar char="•"/>
            </a:pPr>
            <a:r>
              <a:rPr kumimoji="1" lang="en-US" altLang="zh-TW" baseline="0" dirty="0" err="1" smtClean="0">
                <a:ea typeface="新細明體" pitchFamily="2" charset="-120"/>
              </a:rPr>
              <a:t>Quem</a:t>
            </a:r>
            <a:r>
              <a:rPr kumimoji="1" lang="en-US" altLang="zh-TW" baseline="0" dirty="0" smtClean="0">
                <a:ea typeface="新細明體" pitchFamily="2" charset="-120"/>
              </a:rPr>
              <a:t> é </a:t>
            </a:r>
            <a:r>
              <a:rPr kumimoji="1" lang="en-US" altLang="zh-TW" baseline="0" dirty="0" err="1" smtClean="0">
                <a:ea typeface="新細明體" pitchFamily="2" charset="-120"/>
              </a:rPr>
              <a:t>mais</a:t>
            </a:r>
            <a:r>
              <a:rPr kumimoji="1" lang="en-US" altLang="zh-TW" baseline="0" dirty="0" smtClean="0">
                <a:ea typeface="新細明體" pitchFamily="2" charset="-120"/>
              </a:rPr>
              <a:t> similar a</a:t>
            </a:r>
            <a:r>
              <a:rPr kumimoji="1" lang="en-US" altLang="zh-TW" sz="1800" baseline="0" dirty="0" smtClean="0">
                <a:ea typeface="新細明體" pitchFamily="2" charset="-120"/>
              </a:rPr>
              <a:t> </a:t>
            </a:r>
            <a:r>
              <a:rPr kumimoji="1" lang="en-US" altLang="zh-TW" sz="1800" baseline="0" dirty="0">
                <a:ea typeface="新細明體" pitchFamily="2" charset="-120"/>
              </a:rPr>
              <a:t>Q</a:t>
            </a:r>
            <a:r>
              <a:rPr kumimoji="1" lang="en-US" altLang="zh-TW" sz="1800" baseline="0" dirty="0" smtClean="0">
                <a:ea typeface="新細明體" pitchFamily="2" charset="-120"/>
              </a:rPr>
              <a:t>? </a:t>
            </a:r>
            <a:r>
              <a:rPr kumimoji="1" lang="en-US" altLang="zh-TW" i="1" baseline="0" dirty="0" smtClean="0">
                <a:ea typeface="新細明體" pitchFamily="2" charset="-120"/>
              </a:rPr>
              <a:t>D1</a:t>
            </a:r>
            <a:r>
              <a:rPr kumimoji="1" lang="en-US" altLang="zh-TW" baseline="0" dirty="0" smtClean="0">
                <a:ea typeface="新細明體" pitchFamily="2" charset="-120"/>
              </a:rPr>
              <a:t> or </a:t>
            </a:r>
            <a:r>
              <a:rPr kumimoji="1" lang="en-US" altLang="zh-TW" i="1" baseline="0" dirty="0" smtClean="0">
                <a:ea typeface="新細明體" pitchFamily="2" charset="-120"/>
              </a:rPr>
              <a:t>D2</a:t>
            </a:r>
            <a:r>
              <a:rPr kumimoji="1" lang="en-US" altLang="zh-TW" baseline="0" dirty="0" smtClean="0">
                <a:ea typeface="新細明體" pitchFamily="2" charset="-120"/>
              </a:rPr>
              <a:t>? </a:t>
            </a:r>
            <a:endParaRPr kumimoji="1" lang="en-US" altLang="zh-TW" sz="1800" baseline="0" dirty="0">
              <a:ea typeface="新細明體" pitchFamily="2" charset="-120"/>
            </a:endParaRPr>
          </a:p>
          <a:p>
            <a:pPr marL="188913" indent="-188913" algn="l">
              <a:buFontTx/>
              <a:buChar char="•"/>
            </a:pPr>
            <a:r>
              <a:rPr kumimoji="1" lang="en-US" altLang="zh-TW" sz="1800" baseline="0" dirty="0" smtClean="0">
                <a:ea typeface="新細明體" pitchFamily="2" charset="-120"/>
              </a:rPr>
              <a:t>Como </a:t>
            </a:r>
            <a:r>
              <a:rPr kumimoji="1" lang="en-US" altLang="zh-TW" sz="1800" baseline="0" dirty="0" err="1" smtClean="0">
                <a:ea typeface="新細明體" pitchFamily="2" charset="-120"/>
              </a:rPr>
              <a:t>medir</a:t>
            </a:r>
            <a:r>
              <a:rPr kumimoji="1" lang="en-US" altLang="zh-TW" sz="1800" baseline="0" dirty="0" smtClean="0">
                <a:ea typeface="新細明體" pitchFamily="2" charset="-120"/>
              </a:rPr>
              <a:t> o </a:t>
            </a:r>
            <a:r>
              <a:rPr kumimoji="1" lang="en-US" altLang="zh-TW" sz="1800" baseline="0" dirty="0" err="1" smtClean="0">
                <a:ea typeface="新細明體" pitchFamily="2" charset="-120"/>
              </a:rPr>
              <a:t>grau</a:t>
            </a:r>
            <a:r>
              <a:rPr kumimoji="1" lang="en-US" altLang="zh-TW" sz="1800" baseline="0" dirty="0" smtClean="0">
                <a:ea typeface="新細明體" pitchFamily="2" charset="-120"/>
              </a:rPr>
              <a:t> de </a:t>
            </a:r>
            <a:r>
              <a:rPr kumimoji="1" lang="en-US" altLang="zh-TW" sz="1800" baseline="0" dirty="0" err="1" smtClean="0">
                <a:ea typeface="新細明體" pitchFamily="2" charset="-120"/>
              </a:rPr>
              <a:t>similaridade</a:t>
            </a:r>
            <a:r>
              <a:rPr kumimoji="1" lang="en-US" altLang="zh-TW" sz="1800" baseline="0" dirty="0" smtClean="0">
                <a:ea typeface="新細明體" pitchFamily="2" charset="-120"/>
              </a:rPr>
              <a:t>? </a:t>
            </a:r>
            <a:r>
              <a:rPr kumimoji="1" lang="en-US" altLang="zh-TW" sz="1800" baseline="0" dirty="0" err="1" smtClean="0">
                <a:ea typeface="新細明體" pitchFamily="2" charset="-120"/>
              </a:rPr>
              <a:t>Distância</a:t>
            </a:r>
            <a:r>
              <a:rPr kumimoji="1" lang="en-US" altLang="zh-TW" sz="1800" baseline="0" dirty="0" smtClean="0">
                <a:ea typeface="新細明體" pitchFamily="2" charset="-120"/>
              </a:rPr>
              <a:t>? </a:t>
            </a:r>
            <a:r>
              <a:rPr kumimoji="1" lang="en-US" altLang="zh-TW" baseline="0" dirty="0" err="1" smtClean="0">
                <a:ea typeface="新細明體" pitchFamily="2" charset="-120"/>
              </a:rPr>
              <a:t>Ângulo</a:t>
            </a:r>
            <a:r>
              <a:rPr kumimoji="1" lang="en-US" altLang="zh-TW" sz="1800" baseline="0" dirty="0" smtClean="0">
                <a:ea typeface="新細明體" pitchFamily="2" charset="-120"/>
              </a:rPr>
              <a:t>? </a:t>
            </a:r>
            <a:r>
              <a:rPr kumimoji="1" lang="en-US" altLang="zh-TW" sz="1800" baseline="0" dirty="0" err="1" smtClean="0">
                <a:ea typeface="新細明體" pitchFamily="2" charset="-120"/>
              </a:rPr>
              <a:t>Projeção</a:t>
            </a:r>
            <a:r>
              <a:rPr kumimoji="1" lang="en-US" altLang="zh-TW" sz="1800" baseline="0" dirty="0" smtClean="0">
                <a:ea typeface="新細明體" pitchFamily="2" charset="-120"/>
              </a:rPr>
              <a:t>?</a:t>
            </a:r>
            <a:endParaRPr kumimoji="1" lang="en-US" altLang="zh-TW" sz="1800" baseline="0" dirty="0">
              <a:ea typeface="新細明體" pitchFamily="2" charset="-120"/>
            </a:endParaRPr>
          </a:p>
        </p:txBody>
      </p:sp>
      <p:sp>
        <p:nvSpPr>
          <p:cNvPr id="34" name="Espaço Reservado para Rodapé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35" name="Espaço Reservado para Número de Slide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  <p:bldP spid="10140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zh-TW" sz="4000" dirty="0" smtClean="0">
                <a:ea typeface="新細明體" pitchFamily="2" charset="-120"/>
              </a:rPr>
              <a:t>Coleção de Documentos</a:t>
            </a:r>
            <a:endParaRPr lang="pt-BR" altLang="zh-TW" sz="4000" dirty="0">
              <a:ea typeface="新細明體" pitchFamily="2" charset="-12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29525" cy="1809750"/>
          </a:xfrm>
        </p:spPr>
        <p:txBody>
          <a:bodyPr>
            <a:normAutofit fontScale="92500"/>
          </a:bodyPr>
          <a:lstStyle/>
          <a:p>
            <a:pPr marL="188913" indent="-188913">
              <a:lnSpc>
                <a:spcPct val="90000"/>
              </a:lnSpc>
              <a:buClr>
                <a:schemeClr val="tx1"/>
              </a:buClr>
            </a:pPr>
            <a:r>
              <a:rPr lang="pt-BR" altLang="zh-TW" sz="2400" dirty="0" smtClean="0">
                <a:ea typeface="新細明體" pitchFamily="2" charset="-120"/>
              </a:rPr>
              <a:t>Uma coleção de </a:t>
            </a:r>
            <a:r>
              <a:rPr lang="pt-BR" altLang="zh-TW" sz="2400" i="1" dirty="0" smtClean="0">
                <a:ea typeface="新細明體" pitchFamily="2" charset="-120"/>
              </a:rPr>
              <a:t>n</a:t>
            </a:r>
            <a:r>
              <a:rPr lang="pt-BR" altLang="zh-TW" sz="2400" dirty="0" smtClean="0">
                <a:ea typeface="新細明體" pitchFamily="2" charset="-120"/>
              </a:rPr>
              <a:t> documentos pode ser representada no modelo vetorial por uma matriz.</a:t>
            </a:r>
          </a:p>
          <a:p>
            <a:pPr marL="188913" indent="-188913">
              <a:lnSpc>
                <a:spcPct val="90000"/>
              </a:lnSpc>
              <a:buClr>
                <a:schemeClr val="tx1"/>
              </a:buClr>
            </a:pPr>
            <a:r>
              <a:rPr lang="pt-BR" altLang="zh-TW" sz="2400" dirty="0" smtClean="0">
                <a:ea typeface="新細明體" pitchFamily="2" charset="-120"/>
              </a:rPr>
              <a:t>Uma entrada na matriz corresponde ao </a:t>
            </a:r>
            <a:r>
              <a:rPr lang="pt-BR" altLang="zh-TW" sz="2400" dirty="0" smtClean="0">
                <a:solidFill>
                  <a:srgbClr val="FF0000"/>
                </a:solidFill>
                <a:ea typeface="新細明體" pitchFamily="2" charset="-120"/>
              </a:rPr>
              <a:t>“peso” do termo no documento</a:t>
            </a:r>
            <a:r>
              <a:rPr lang="pt-BR" altLang="zh-TW" sz="2400" dirty="0" smtClean="0">
                <a:ea typeface="新細明體" pitchFamily="2" charset="-120"/>
              </a:rPr>
              <a:t>; zero indica que o termo não é significativo no documento ou simplesmente não existe no documento. </a:t>
            </a:r>
            <a:endParaRPr lang="pt-BR" altLang="zh-TW" sz="2400" i="1" baseline="-25000" dirty="0">
              <a:ea typeface="新細明體" pitchFamily="2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5600" y="3505200"/>
            <a:ext cx="3352800" cy="2500313"/>
            <a:chOff x="1632" y="1776"/>
            <a:chExt cx="2046" cy="157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632" y="1776"/>
              <a:ext cx="2026" cy="1575"/>
              <a:chOff x="1824" y="1296"/>
              <a:chExt cx="1930" cy="1575"/>
            </a:xfrm>
          </p:grpSpPr>
          <p:sp>
            <p:nvSpPr>
              <p:cNvPr id="102406" name="AutoShape 6"/>
              <p:cNvSpPr>
                <a:spLocks/>
              </p:cNvSpPr>
              <p:nvPr/>
            </p:nvSpPr>
            <p:spPr bwMode="auto">
              <a:xfrm>
                <a:off x="1824" y="1296"/>
                <a:ext cx="143" cy="1575"/>
              </a:xfrm>
              <a:prstGeom prst="leftBracket">
                <a:avLst>
                  <a:gd name="adj" fmla="val 91783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02407" name="AutoShape 7"/>
              <p:cNvSpPr>
                <a:spLocks/>
              </p:cNvSpPr>
              <p:nvPr/>
            </p:nvSpPr>
            <p:spPr bwMode="auto">
              <a:xfrm>
                <a:off x="3648" y="1296"/>
                <a:ext cx="106" cy="1565"/>
              </a:xfrm>
              <a:prstGeom prst="rightBracket">
                <a:avLst>
                  <a:gd name="adj" fmla="val 14149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102408" name="Text Box 8"/>
            <p:cNvSpPr txBox="1">
              <a:spLocks noChangeArrowheads="1"/>
            </p:cNvSpPr>
            <p:nvPr/>
          </p:nvSpPr>
          <p:spPr bwMode="auto">
            <a:xfrm>
              <a:off x="1732" y="1776"/>
              <a:ext cx="1946" cy="1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kumimoji="1" lang="en-US" altLang="zh-TW" sz="2000" i="1" baseline="0" dirty="0">
                  <a:ea typeface="新細明體" pitchFamily="2" charset="-120"/>
                </a:rPr>
                <a:t>        </a:t>
              </a:r>
              <a:r>
                <a:rPr kumimoji="1" lang="en-US" altLang="zh-TW" sz="2000" i="1" baseline="0" dirty="0">
                  <a:solidFill>
                    <a:srgbClr val="FF0000"/>
                  </a:solidFill>
                  <a:ea typeface="新細明體" pitchFamily="2" charset="-120"/>
                </a:rPr>
                <a:t>T</a:t>
              </a:r>
              <a:r>
                <a:rPr kumimoji="1" lang="en-US" altLang="zh-TW" sz="2000" i="1" dirty="0">
                  <a:solidFill>
                    <a:srgbClr val="FF0000"/>
                  </a:solidFill>
                  <a:ea typeface="新細明體" pitchFamily="2" charset="-120"/>
                </a:rPr>
                <a:t>1</a:t>
              </a:r>
              <a:r>
                <a:rPr kumimoji="1" lang="en-US" altLang="zh-TW" sz="2000" i="1" baseline="0" dirty="0">
                  <a:solidFill>
                    <a:srgbClr val="FF0000"/>
                  </a:solidFill>
                  <a:ea typeface="新細明體" pitchFamily="2" charset="-120"/>
                </a:rPr>
                <a:t>   T</a:t>
              </a:r>
              <a:r>
                <a:rPr kumimoji="1" lang="en-US" altLang="zh-TW" sz="2000" i="1" dirty="0">
                  <a:solidFill>
                    <a:srgbClr val="FF0000"/>
                  </a:solidFill>
                  <a:ea typeface="新細明體" pitchFamily="2" charset="-120"/>
                </a:rPr>
                <a:t>2</a:t>
              </a:r>
              <a:r>
                <a:rPr kumimoji="1" lang="en-US" altLang="zh-TW" sz="2000" i="1" baseline="0" dirty="0">
                  <a:solidFill>
                    <a:srgbClr val="FF0000"/>
                  </a:solidFill>
                  <a:ea typeface="新細明體" pitchFamily="2" charset="-120"/>
                </a:rPr>
                <a:t>    ….      </a:t>
              </a:r>
              <a:r>
                <a:rPr kumimoji="1" lang="en-US" altLang="zh-TW" sz="2000" i="1" baseline="0" dirty="0" err="1" smtClean="0">
                  <a:solidFill>
                    <a:srgbClr val="FF0000"/>
                  </a:solidFill>
                  <a:ea typeface="新細明體" pitchFamily="2" charset="-120"/>
                </a:rPr>
                <a:t>T</a:t>
              </a:r>
              <a:r>
                <a:rPr kumimoji="1" lang="en-US" altLang="zh-TW" sz="2000" i="1" dirty="0" err="1" smtClean="0">
                  <a:solidFill>
                    <a:srgbClr val="FF0000"/>
                  </a:solidFill>
                  <a:ea typeface="新細明體" pitchFamily="2" charset="-120"/>
                </a:rPr>
                <a:t>t</a:t>
              </a:r>
              <a:endParaRPr kumimoji="1" lang="en-US" altLang="zh-TW" sz="2000" i="1" baseline="0" dirty="0">
                <a:solidFill>
                  <a:srgbClr val="FF0000"/>
                </a:solidFill>
                <a:ea typeface="新細明體" pitchFamily="2" charset="-120"/>
              </a:endParaRPr>
            </a:p>
            <a:p>
              <a:r>
                <a:rPr kumimoji="1" lang="en-US" altLang="zh-TW" sz="2000" i="1" baseline="0" dirty="0" smtClean="0">
                  <a:solidFill>
                    <a:srgbClr val="FF0000"/>
                  </a:solidFill>
                  <a:ea typeface="新細明體" pitchFamily="2" charset="-120"/>
                </a:rPr>
                <a:t>D</a:t>
              </a:r>
              <a:r>
                <a:rPr kumimoji="1" lang="en-US" altLang="zh-TW" sz="2000" i="1" dirty="0" smtClean="0">
                  <a:solidFill>
                    <a:srgbClr val="FF0000"/>
                  </a:solidFill>
                  <a:ea typeface="新細明體" pitchFamily="2" charset="-120"/>
                </a:rPr>
                <a:t>1</a:t>
              </a:r>
              <a:r>
                <a:rPr kumimoji="1" lang="en-US" altLang="zh-TW" sz="2000" i="1" baseline="0" dirty="0" smtClean="0">
                  <a:ea typeface="新細明體" pitchFamily="2" charset="-120"/>
                </a:rPr>
                <a:t>    w</a:t>
              </a:r>
              <a:r>
                <a:rPr kumimoji="1" lang="en-US" altLang="zh-TW" sz="2000" i="1" dirty="0" smtClean="0">
                  <a:ea typeface="新細明體" pitchFamily="2" charset="-120"/>
                </a:rPr>
                <a:t>11</a:t>
              </a:r>
              <a:r>
                <a:rPr kumimoji="1" lang="en-US" altLang="zh-TW" sz="2000" i="1" baseline="0" dirty="0" smtClean="0">
                  <a:ea typeface="新細明體" pitchFamily="2" charset="-120"/>
                </a:rPr>
                <a:t>  w</a:t>
              </a:r>
              <a:r>
                <a:rPr kumimoji="1" lang="en-US" altLang="zh-TW" sz="2000" i="1" dirty="0" smtClean="0">
                  <a:ea typeface="新細明體" pitchFamily="2" charset="-120"/>
                </a:rPr>
                <a:t>21</a:t>
              </a:r>
              <a:r>
                <a:rPr kumimoji="1" lang="en-US" altLang="zh-TW" sz="2000" i="1" baseline="0" dirty="0" smtClean="0">
                  <a:ea typeface="新細明體" pitchFamily="2" charset="-120"/>
                </a:rPr>
                <a:t>   </a:t>
              </a:r>
              <a:r>
                <a:rPr kumimoji="1" lang="en-US" altLang="zh-TW" sz="2000" i="1" baseline="0" dirty="0">
                  <a:ea typeface="新細明體" pitchFamily="2" charset="-120"/>
                </a:rPr>
                <a:t>…      </a:t>
              </a:r>
              <a:r>
                <a:rPr kumimoji="1" lang="en-US" altLang="zh-TW" sz="2000" i="1" baseline="0" dirty="0" smtClean="0">
                  <a:ea typeface="新細明體" pitchFamily="2" charset="-120"/>
                </a:rPr>
                <a:t>w</a:t>
              </a:r>
              <a:r>
                <a:rPr kumimoji="1" lang="en-US" altLang="zh-TW" sz="2000" i="1" dirty="0" smtClean="0">
                  <a:ea typeface="新細明體" pitchFamily="2" charset="-120"/>
                </a:rPr>
                <a:t>t1</a:t>
              </a:r>
              <a:endParaRPr kumimoji="1" lang="en-US" altLang="zh-TW" sz="2000" i="1" baseline="0" dirty="0">
                <a:ea typeface="新細明體" pitchFamily="2" charset="-120"/>
              </a:endParaRPr>
            </a:p>
            <a:p>
              <a:r>
                <a:rPr kumimoji="1" lang="en-US" altLang="zh-TW" sz="2000" i="1" baseline="0" dirty="0" smtClean="0">
                  <a:solidFill>
                    <a:srgbClr val="FF0000"/>
                  </a:solidFill>
                  <a:ea typeface="新細明體" pitchFamily="2" charset="-120"/>
                </a:rPr>
                <a:t>D</a:t>
              </a:r>
              <a:r>
                <a:rPr kumimoji="1" lang="en-US" altLang="zh-TW" sz="2000" i="1" dirty="0" smtClean="0">
                  <a:solidFill>
                    <a:srgbClr val="FF0000"/>
                  </a:solidFill>
                  <a:ea typeface="新細明體" pitchFamily="2" charset="-120"/>
                </a:rPr>
                <a:t>2</a:t>
              </a:r>
              <a:r>
                <a:rPr kumimoji="1" lang="en-US" altLang="zh-TW" sz="2000" i="1" baseline="0" dirty="0" smtClean="0">
                  <a:ea typeface="新細明體" pitchFamily="2" charset="-120"/>
                </a:rPr>
                <a:t>    w</a:t>
              </a:r>
              <a:r>
                <a:rPr kumimoji="1" lang="en-US" altLang="zh-TW" sz="2000" i="1" dirty="0" smtClean="0">
                  <a:ea typeface="新細明體" pitchFamily="2" charset="-120"/>
                </a:rPr>
                <a:t>12</a:t>
              </a:r>
              <a:r>
                <a:rPr kumimoji="1" lang="en-US" altLang="zh-TW" sz="2000" i="1" baseline="0" dirty="0" smtClean="0">
                  <a:ea typeface="新細明體" pitchFamily="2" charset="-120"/>
                </a:rPr>
                <a:t>  w</a:t>
              </a:r>
              <a:r>
                <a:rPr kumimoji="1" lang="en-US" altLang="zh-TW" sz="2000" i="1" dirty="0" smtClean="0">
                  <a:ea typeface="新細明體" pitchFamily="2" charset="-120"/>
                </a:rPr>
                <a:t>22</a:t>
              </a:r>
              <a:r>
                <a:rPr kumimoji="1" lang="en-US" altLang="zh-TW" sz="2000" i="1" baseline="0" dirty="0" smtClean="0">
                  <a:ea typeface="新細明體" pitchFamily="2" charset="-120"/>
                </a:rPr>
                <a:t>   </a:t>
              </a:r>
              <a:r>
                <a:rPr kumimoji="1" lang="en-US" altLang="zh-TW" sz="2000" i="1" baseline="0" dirty="0">
                  <a:ea typeface="新細明體" pitchFamily="2" charset="-120"/>
                </a:rPr>
                <a:t>…      </a:t>
              </a:r>
              <a:r>
                <a:rPr kumimoji="1" lang="en-US" altLang="zh-TW" sz="2000" i="1" baseline="0" dirty="0" smtClean="0">
                  <a:ea typeface="新細明體" pitchFamily="2" charset="-120"/>
                </a:rPr>
                <a:t>w</a:t>
              </a:r>
              <a:r>
                <a:rPr kumimoji="1" lang="en-US" altLang="zh-TW" sz="2000" i="1" dirty="0" smtClean="0">
                  <a:ea typeface="新細明體" pitchFamily="2" charset="-120"/>
                </a:rPr>
                <a:t>t2</a:t>
              </a:r>
              <a:endParaRPr kumimoji="1" lang="en-US" altLang="zh-TW" sz="2000" i="1" baseline="0" dirty="0">
                <a:ea typeface="新細明體" pitchFamily="2" charset="-120"/>
              </a:endParaRPr>
            </a:p>
            <a:p>
              <a:pPr algn="l"/>
              <a:r>
                <a:rPr kumimoji="1" lang="en-US" altLang="zh-TW" sz="2000" i="1" baseline="0" dirty="0">
                  <a:ea typeface="新細明體" pitchFamily="2" charset="-120"/>
                </a:rPr>
                <a:t> </a:t>
              </a:r>
              <a:r>
                <a:rPr kumimoji="1" lang="en-US" altLang="zh-TW" sz="2000" baseline="0" dirty="0">
                  <a:solidFill>
                    <a:srgbClr val="FF0000"/>
                  </a:solidFill>
                  <a:ea typeface="新細明體" pitchFamily="2" charset="-120"/>
                </a:rPr>
                <a:t>:</a:t>
              </a:r>
              <a:r>
                <a:rPr kumimoji="1" lang="en-US" altLang="zh-TW" sz="2000" baseline="0" dirty="0">
                  <a:ea typeface="新細明體" pitchFamily="2" charset="-120"/>
                </a:rPr>
                <a:t>       :      :               :</a:t>
              </a:r>
            </a:p>
            <a:p>
              <a:pPr algn="l"/>
              <a:r>
                <a:rPr kumimoji="1" lang="en-US" altLang="zh-TW" sz="2000" baseline="0" dirty="0">
                  <a:ea typeface="新細明體" pitchFamily="2" charset="-120"/>
                </a:rPr>
                <a:t> </a:t>
              </a:r>
              <a:r>
                <a:rPr kumimoji="1" lang="en-US" altLang="zh-TW" sz="2000" baseline="0" dirty="0">
                  <a:solidFill>
                    <a:srgbClr val="FF0000"/>
                  </a:solidFill>
                  <a:ea typeface="新細明體" pitchFamily="2" charset="-120"/>
                </a:rPr>
                <a:t>:</a:t>
              </a:r>
              <a:r>
                <a:rPr kumimoji="1" lang="en-US" altLang="zh-TW" sz="2000" baseline="0" dirty="0">
                  <a:ea typeface="新細明體" pitchFamily="2" charset="-120"/>
                </a:rPr>
                <a:t>       :      :               :</a:t>
              </a:r>
              <a:endParaRPr kumimoji="1" lang="en-US" altLang="zh-TW" sz="2000" i="1" baseline="0" dirty="0">
                <a:ea typeface="新細明體" pitchFamily="2" charset="-120"/>
              </a:endParaRPr>
            </a:p>
            <a:p>
              <a:r>
                <a:rPr kumimoji="1" lang="en-US" altLang="zh-TW" sz="2000" i="1" baseline="0" dirty="0" err="1" smtClean="0">
                  <a:solidFill>
                    <a:srgbClr val="FF0000"/>
                  </a:solidFill>
                  <a:ea typeface="新細明體" pitchFamily="2" charset="-120"/>
                </a:rPr>
                <a:t>D</a:t>
              </a:r>
              <a:r>
                <a:rPr kumimoji="1" lang="en-US" altLang="zh-TW" sz="2000" i="1" dirty="0" err="1" smtClean="0">
                  <a:solidFill>
                    <a:srgbClr val="FF0000"/>
                  </a:solidFill>
                  <a:ea typeface="新細明體" pitchFamily="2" charset="-120"/>
                </a:rPr>
                <a:t>n</a:t>
              </a:r>
              <a:r>
                <a:rPr kumimoji="1" lang="en-US" altLang="zh-TW" sz="2000" i="1" baseline="0" dirty="0" smtClean="0">
                  <a:ea typeface="新細明體" pitchFamily="2" charset="-120"/>
                </a:rPr>
                <a:t>    w</a:t>
              </a:r>
              <a:r>
                <a:rPr kumimoji="1" lang="en-US" altLang="zh-TW" sz="2000" i="1" dirty="0" smtClean="0">
                  <a:ea typeface="新細明體" pitchFamily="2" charset="-120"/>
                </a:rPr>
                <a:t>1n</a:t>
              </a:r>
              <a:r>
                <a:rPr kumimoji="1" lang="en-US" altLang="zh-TW" sz="2000" i="1" baseline="0" dirty="0" smtClean="0">
                  <a:ea typeface="新細明體" pitchFamily="2" charset="-120"/>
                </a:rPr>
                <a:t>  w</a:t>
              </a:r>
              <a:r>
                <a:rPr kumimoji="1" lang="en-US" altLang="zh-TW" sz="2000" i="1" dirty="0" smtClean="0">
                  <a:ea typeface="新細明體" pitchFamily="2" charset="-120"/>
                </a:rPr>
                <a:t>2n</a:t>
              </a:r>
              <a:r>
                <a:rPr kumimoji="1" lang="en-US" altLang="zh-TW" sz="2000" i="1" baseline="0" dirty="0" smtClean="0">
                  <a:ea typeface="新細明體" pitchFamily="2" charset="-120"/>
                </a:rPr>
                <a:t>   </a:t>
              </a:r>
              <a:r>
                <a:rPr kumimoji="1" lang="en-US" altLang="zh-TW" sz="2000" i="1" baseline="0" dirty="0">
                  <a:ea typeface="新細明體" pitchFamily="2" charset="-120"/>
                </a:rPr>
                <a:t>…      </a:t>
              </a:r>
              <a:r>
                <a:rPr kumimoji="1" lang="en-US" altLang="zh-TW" sz="2000" i="1" baseline="0" dirty="0" err="1" smtClean="0">
                  <a:ea typeface="新細明體" pitchFamily="2" charset="-120"/>
                </a:rPr>
                <a:t>w</a:t>
              </a:r>
              <a:r>
                <a:rPr kumimoji="1" lang="en-US" altLang="zh-TW" sz="2000" i="1" dirty="0" err="1" smtClean="0">
                  <a:ea typeface="新細明體" pitchFamily="2" charset="-120"/>
                </a:rPr>
                <a:t>tn</a:t>
              </a:r>
              <a:endParaRPr kumimoji="1" lang="en-US" altLang="zh-TW" sz="2000" i="1" baseline="0" dirty="0">
                <a:ea typeface="新細明體" pitchFamily="2" charset="-120"/>
              </a:endParaRPr>
            </a:p>
            <a:p>
              <a:pPr algn="l"/>
              <a:endParaRPr kumimoji="1" lang="zh-TW" altLang="en-US" sz="2000" baseline="0" dirty="0">
                <a:ea typeface="新細明體" pitchFamily="2" charset="-120"/>
              </a:endParaRPr>
            </a:p>
          </p:txBody>
        </p:sp>
      </p:grp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zh-TW" sz="4000" dirty="0" smtClean="0">
                <a:ea typeface="新細明體" pitchFamily="2" charset="-120"/>
              </a:rPr>
              <a:t>Pesos: Frequência dos Termos</a:t>
            </a:r>
            <a:endParaRPr lang="pt-BR" altLang="zh-TW" sz="4000" dirty="0">
              <a:latin typeface="Courier New" pitchFamily="49" charset="0"/>
              <a:ea typeface="新細明體" pitchFamily="2" charset="-12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924800" cy="4572000"/>
          </a:xfrm>
        </p:spPr>
        <p:txBody>
          <a:bodyPr/>
          <a:lstStyle/>
          <a:p>
            <a:r>
              <a:rPr lang="pt-BR" altLang="zh-TW" sz="2800" dirty="0" smtClean="0">
                <a:ea typeface="新細明體" pitchFamily="2" charset="-120"/>
              </a:rPr>
              <a:t>Termos </a:t>
            </a:r>
            <a:r>
              <a:rPr lang="pt-BR" altLang="zh-TW" sz="2800" dirty="0" err="1" smtClean="0">
                <a:ea typeface="新細明體" pitchFamily="2" charset="-120"/>
              </a:rPr>
              <a:t>frequentes</a:t>
            </a:r>
            <a:r>
              <a:rPr lang="pt-BR" altLang="zh-TW" sz="2800" dirty="0" smtClean="0">
                <a:ea typeface="新細明體" pitchFamily="2" charset="-120"/>
              </a:rPr>
              <a:t> em um documento são mais importantes, i.e. mais indicativos do tópico do documento.</a:t>
            </a:r>
          </a:p>
          <a:p>
            <a:pPr lvl="1">
              <a:buFontTx/>
              <a:buNone/>
            </a:pPr>
            <a:r>
              <a:rPr lang="pt-BR" altLang="zh-TW" sz="2400" i="1" dirty="0" smtClean="0">
                <a:ea typeface="新細明體" pitchFamily="2" charset="-120"/>
              </a:rPr>
              <a:t>        </a:t>
            </a:r>
            <a:r>
              <a:rPr lang="pt-BR" altLang="zh-TW" i="1" dirty="0" err="1" smtClean="0">
                <a:ea typeface="新細明體" pitchFamily="2" charset="-120"/>
              </a:rPr>
              <a:t>f</a:t>
            </a:r>
            <a:r>
              <a:rPr lang="pt-BR" altLang="zh-TW" i="1" baseline="-25000" dirty="0" err="1" smtClean="0">
                <a:ea typeface="新細明體" pitchFamily="2" charset="-120"/>
              </a:rPr>
              <a:t>ij</a:t>
            </a:r>
            <a:r>
              <a:rPr lang="pt-BR" altLang="zh-TW" i="1" baseline="-25000" dirty="0" smtClean="0">
                <a:ea typeface="新細明體" pitchFamily="2" charset="-120"/>
              </a:rPr>
              <a:t> </a:t>
            </a:r>
            <a:r>
              <a:rPr lang="pt-BR" altLang="zh-TW" dirty="0" smtClean="0">
                <a:ea typeface="新細明體" pitchFamily="2" charset="-120"/>
              </a:rPr>
              <a:t>= frequência do termo </a:t>
            </a:r>
            <a:r>
              <a:rPr lang="pt-BR" altLang="zh-TW" i="1" dirty="0" smtClean="0">
                <a:ea typeface="新細明體" pitchFamily="2" charset="-120"/>
              </a:rPr>
              <a:t>i </a:t>
            </a:r>
            <a:r>
              <a:rPr lang="pt-BR" altLang="zh-TW" dirty="0" smtClean="0">
                <a:ea typeface="新細明體" pitchFamily="2" charset="-120"/>
              </a:rPr>
              <a:t>no documento </a:t>
            </a:r>
            <a:r>
              <a:rPr lang="pt-BR" altLang="zh-TW" i="1" dirty="0" smtClean="0">
                <a:ea typeface="新細明體" pitchFamily="2" charset="-120"/>
              </a:rPr>
              <a:t>j</a:t>
            </a:r>
            <a:r>
              <a:rPr lang="pt-BR" altLang="zh-TW" sz="2400" dirty="0" smtClean="0">
                <a:ea typeface="新細明體" pitchFamily="2" charset="-120"/>
              </a:rPr>
              <a:t> </a:t>
            </a:r>
          </a:p>
          <a:p>
            <a:pPr lvl="1">
              <a:buFontTx/>
              <a:buNone/>
            </a:pPr>
            <a:endParaRPr lang="pt-BR" altLang="zh-TW" sz="2400" dirty="0" smtClean="0">
              <a:ea typeface="新細明體" pitchFamily="2" charset="-120"/>
            </a:endParaRPr>
          </a:p>
          <a:p>
            <a:r>
              <a:rPr lang="pt-BR" altLang="zh-TW" sz="2800" dirty="0" smtClean="0">
                <a:ea typeface="新細明體" pitchFamily="2" charset="-120"/>
              </a:rPr>
              <a:t>Podemos obter a </a:t>
            </a:r>
            <a:r>
              <a:rPr lang="pt-BR" altLang="zh-TW" sz="2800" i="1" dirty="0" smtClean="0">
                <a:ea typeface="新細明體" pitchFamily="2" charset="-120"/>
              </a:rPr>
              <a:t>frequência do termo</a:t>
            </a:r>
            <a:r>
              <a:rPr lang="pt-BR" altLang="zh-TW" sz="2800" dirty="0" smtClean="0">
                <a:ea typeface="新細明體" pitchFamily="2" charset="-120"/>
              </a:rPr>
              <a:t> (</a:t>
            </a:r>
            <a:r>
              <a:rPr lang="pt-BR" altLang="zh-TW" sz="2800" i="1" dirty="0" smtClean="0">
                <a:ea typeface="新細明體" pitchFamily="2" charset="-120"/>
              </a:rPr>
              <a:t>tf</a:t>
            </a:r>
            <a:r>
              <a:rPr lang="pt-BR" altLang="zh-TW" sz="2800" dirty="0" smtClean="0">
                <a:ea typeface="新細明體" pitchFamily="2" charset="-120"/>
              </a:rPr>
              <a:t>)  dividindo </a:t>
            </a:r>
            <a:r>
              <a:rPr lang="pt-BR" altLang="zh-TW" sz="2800" i="1" dirty="0" smtClean="0">
                <a:ea typeface="新細明體" pitchFamily="2" charset="-120"/>
              </a:rPr>
              <a:t>f</a:t>
            </a:r>
            <a:r>
              <a:rPr lang="pt-BR" altLang="zh-TW" sz="2800" dirty="0" smtClean="0">
                <a:ea typeface="新細明體" pitchFamily="2" charset="-120"/>
              </a:rPr>
              <a:t> pela frequência do termo mais comum no documento:</a:t>
            </a:r>
          </a:p>
          <a:p>
            <a:pPr lvl="1">
              <a:buFontTx/>
              <a:buNone/>
            </a:pPr>
            <a:r>
              <a:rPr lang="en-US" altLang="zh-TW" sz="2400" i="1" dirty="0" smtClean="0">
                <a:ea typeface="新細明體" pitchFamily="2" charset="-120"/>
              </a:rPr>
              <a:t>        </a:t>
            </a:r>
            <a:r>
              <a:rPr lang="en-US" altLang="zh-TW" i="1" dirty="0" err="1">
                <a:ea typeface="新細明體" pitchFamily="2" charset="-120"/>
              </a:rPr>
              <a:t>tf</a:t>
            </a:r>
            <a:r>
              <a:rPr lang="en-US" altLang="zh-TW" i="1" baseline="-25000" dirty="0" err="1">
                <a:ea typeface="新細明體" pitchFamily="2" charset="-120"/>
              </a:rPr>
              <a:t>ij</a:t>
            </a:r>
            <a:r>
              <a:rPr lang="en-US" altLang="zh-TW" i="1" baseline="-25000" dirty="0">
                <a:ea typeface="新細明體" pitchFamily="2" charset="-120"/>
              </a:rPr>
              <a:t> </a:t>
            </a:r>
            <a:r>
              <a:rPr lang="en-US" altLang="zh-TW" i="1" dirty="0">
                <a:ea typeface="新細明體" pitchFamily="2" charset="-120"/>
              </a:rPr>
              <a:t>=</a:t>
            </a:r>
            <a:r>
              <a:rPr lang="en-US" altLang="zh-TW" i="1" baseline="-25000" dirty="0">
                <a:ea typeface="新細明體" pitchFamily="2" charset="-120"/>
              </a:rPr>
              <a:t>  </a:t>
            </a:r>
            <a:r>
              <a:rPr lang="en-US" altLang="zh-TW" i="1" dirty="0" err="1">
                <a:ea typeface="新細明體" pitchFamily="2" charset="-120"/>
              </a:rPr>
              <a:t>f</a:t>
            </a:r>
            <a:r>
              <a:rPr lang="en-US" altLang="zh-TW" i="1" baseline="-25000" dirty="0" err="1">
                <a:ea typeface="新細明體" pitchFamily="2" charset="-120"/>
              </a:rPr>
              <a:t>ij</a:t>
            </a:r>
            <a:r>
              <a:rPr lang="en-US" altLang="zh-TW" i="1" baseline="-25000" dirty="0">
                <a:ea typeface="新細明體" pitchFamily="2" charset="-120"/>
              </a:rPr>
              <a:t>  </a:t>
            </a:r>
            <a:r>
              <a:rPr lang="en-US" altLang="zh-TW" i="1" dirty="0">
                <a:ea typeface="新細明體" pitchFamily="2" charset="-120"/>
                <a:sym typeface="Symbol" pitchFamily="18" charset="2"/>
              </a:rPr>
              <a:t>/ max</a:t>
            </a:r>
            <a:r>
              <a:rPr lang="en-US" altLang="zh-TW" i="1" baseline="-25000" dirty="0">
                <a:ea typeface="新細明體" pitchFamily="2" charset="-120"/>
                <a:sym typeface="Symbol" pitchFamily="18" charset="2"/>
              </a:rPr>
              <a:t>i</a:t>
            </a:r>
            <a:r>
              <a:rPr lang="en-US" altLang="zh-TW" dirty="0">
                <a:ea typeface="新細明體" pitchFamily="2" charset="-120"/>
                <a:sym typeface="Symbol" pitchFamily="18" charset="2"/>
              </a:rPr>
              <a:t>{</a:t>
            </a:r>
            <a:r>
              <a:rPr lang="en-US" altLang="zh-TW" i="1" dirty="0" err="1">
                <a:ea typeface="新細明體" pitchFamily="2" charset="-120"/>
                <a:sym typeface="Symbol" pitchFamily="18" charset="2"/>
              </a:rPr>
              <a:t>f</a:t>
            </a:r>
            <a:r>
              <a:rPr lang="en-US" altLang="zh-TW" i="1" baseline="-25000" dirty="0" err="1">
                <a:ea typeface="新細明體" pitchFamily="2" charset="-120"/>
              </a:rPr>
              <a:t>ij</a:t>
            </a:r>
            <a:r>
              <a:rPr lang="en-US" altLang="zh-TW" dirty="0">
                <a:ea typeface="新細明體" pitchFamily="2" charset="-120"/>
                <a:sym typeface="Symbol" pitchFamily="18" charset="2"/>
              </a:rPr>
              <a:t>}</a:t>
            </a:r>
            <a:endParaRPr lang="en-US" altLang="zh-TW" dirty="0">
              <a:ea typeface="新細明體" pitchFamily="2" charset="-120"/>
            </a:endParaRPr>
          </a:p>
          <a:p>
            <a:pPr>
              <a:buFontTx/>
              <a:buNone/>
            </a:pPr>
            <a:r>
              <a:rPr lang="en-US" altLang="zh-TW" sz="2800" i="1" dirty="0">
                <a:ea typeface="新細明體" pitchFamily="2" charset="-120"/>
              </a:rPr>
              <a:t>		</a:t>
            </a:r>
          </a:p>
        </p:txBody>
      </p:sp>
      <p:graphicFrame>
        <p:nvGraphicFramePr>
          <p:cNvPr id="103428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14370" name="Equation" r:id="rId3" imgW="0" imgH="0" progId="Equation.2">
              <p:embed/>
            </p:oleObj>
          </a:graphicData>
        </a:graphic>
      </p:graphicFrame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924800" cy="873125"/>
          </a:xfrm>
        </p:spPr>
        <p:txBody>
          <a:bodyPr>
            <a:noAutofit/>
          </a:bodyPr>
          <a:lstStyle/>
          <a:p>
            <a:r>
              <a:rPr lang="pt-BR" sz="3600" dirty="0" smtClean="0"/>
              <a:t>Pesos: Frequência Inversa dos Documentos</a:t>
            </a:r>
            <a:endParaRPr lang="pt-BR" sz="3600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pt-BR" altLang="zh-TW" sz="2800" dirty="0" smtClean="0">
                <a:ea typeface="新細明體" pitchFamily="2" charset="-120"/>
              </a:rPr>
              <a:t>Termos que aparecem em muitos documentos </a:t>
            </a:r>
            <a:r>
              <a:rPr lang="pt-BR" altLang="zh-TW" sz="2800" i="1" dirty="0" smtClean="0">
                <a:ea typeface="新細明體" pitchFamily="2" charset="-120"/>
              </a:rPr>
              <a:t>diferentes </a:t>
            </a:r>
            <a:r>
              <a:rPr lang="pt-BR" altLang="zh-TW" sz="2800" dirty="0" smtClean="0">
                <a:ea typeface="新細明體" pitchFamily="2" charset="-120"/>
              </a:rPr>
              <a:t>são </a:t>
            </a:r>
            <a:r>
              <a:rPr lang="pt-BR" altLang="zh-TW" sz="2800" i="1" dirty="0" smtClean="0">
                <a:ea typeface="新細明體" pitchFamily="2" charset="-120"/>
              </a:rPr>
              <a:t>menos</a:t>
            </a:r>
            <a:r>
              <a:rPr lang="pt-BR" altLang="zh-TW" sz="2800" dirty="0" smtClean="0">
                <a:ea typeface="新細明體" pitchFamily="2" charset="-120"/>
              </a:rPr>
              <a:t> significativos.</a:t>
            </a:r>
            <a:endParaRPr lang="pt-BR" altLang="zh-TW" sz="2800" i="1" dirty="0" smtClean="0">
              <a:ea typeface="新細明體" pitchFamily="2" charset="-120"/>
            </a:endParaRPr>
          </a:p>
          <a:p>
            <a:pPr>
              <a:buFontTx/>
              <a:buNone/>
            </a:pPr>
            <a:r>
              <a:rPr lang="pt-BR" altLang="zh-TW" sz="2800" i="1" dirty="0" smtClean="0">
                <a:ea typeface="新細明體" pitchFamily="2" charset="-120"/>
              </a:rPr>
              <a:t>     </a:t>
            </a:r>
            <a:r>
              <a:rPr lang="pt-BR" altLang="zh-TW" sz="2800" i="1" dirty="0" err="1" smtClean="0">
                <a:solidFill>
                  <a:srgbClr val="000099"/>
                </a:solidFill>
                <a:ea typeface="新細明體" pitchFamily="2" charset="-120"/>
              </a:rPr>
              <a:t>df</a:t>
            </a:r>
            <a:r>
              <a:rPr lang="pt-BR" altLang="zh-TW" sz="2800" i="1" baseline="-25000" dirty="0" smtClean="0">
                <a:solidFill>
                  <a:srgbClr val="000099"/>
                </a:solidFill>
                <a:ea typeface="新細明體" pitchFamily="2" charset="-120"/>
              </a:rPr>
              <a:t> i</a:t>
            </a:r>
            <a:r>
              <a:rPr lang="pt-BR" altLang="zh-TW" sz="2800" dirty="0" smtClean="0">
                <a:solidFill>
                  <a:srgbClr val="000099"/>
                </a:solidFill>
                <a:ea typeface="新細明體" pitchFamily="2" charset="-120"/>
              </a:rPr>
              <a:t> = frequência em documentos do termo</a:t>
            </a:r>
            <a:r>
              <a:rPr lang="pt-BR" altLang="zh-TW" sz="2800" i="1" dirty="0" smtClean="0">
                <a:solidFill>
                  <a:srgbClr val="000099"/>
                </a:solidFill>
                <a:ea typeface="新細明體" pitchFamily="2" charset="-120"/>
              </a:rPr>
              <a:t> i  </a:t>
            </a:r>
          </a:p>
          <a:p>
            <a:pPr>
              <a:buFontTx/>
              <a:buNone/>
            </a:pPr>
            <a:r>
              <a:rPr lang="pt-BR" altLang="zh-TW" sz="2800" i="1" dirty="0" smtClean="0">
                <a:solidFill>
                  <a:srgbClr val="000099"/>
                </a:solidFill>
                <a:ea typeface="新細明體" pitchFamily="2" charset="-120"/>
              </a:rPr>
              <a:t>           </a:t>
            </a:r>
            <a:r>
              <a:rPr lang="pt-BR" altLang="zh-TW" sz="2800" dirty="0" smtClean="0">
                <a:solidFill>
                  <a:srgbClr val="000099"/>
                </a:solidFill>
                <a:ea typeface="新細明體" pitchFamily="2" charset="-120"/>
              </a:rPr>
              <a:t>= número de documentos contendo o termo</a:t>
            </a:r>
            <a:r>
              <a:rPr lang="pt-BR" altLang="zh-TW" sz="2800" i="1" dirty="0" smtClean="0">
                <a:solidFill>
                  <a:srgbClr val="000099"/>
                </a:solidFill>
                <a:ea typeface="新細明體" pitchFamily="2" charset="-120"/>
              </a:rPr>
              <a:t> i</a:t>
            </a:r>
            <a:r>
              <a:rPr lang="pt-BR" altLang="zh-TW" sz="2800" dirty="0" smtClean="0">
                <a:solidFill>
                  <a:srgbClr val="000099"/>
                </a:solidFill>
                <a:ea typeface="新細明體" pitchFamily="2" charset="-120"/>
              </a:rPr>
              <a:t> </a:t>
            </a:r>
          </a:p>
          <a:p>
            <a:pPr>
              <a:buFontTx/>
              <a:buNone/>
            </a:pPr>
            <a:r>
              <a:rPr lang="pt-BR" altLang="zh-TW" sz="2800" i="1" dirty="0" smtClean="0">
                <a:solidFill>
                  <a:srgbClr val="000099"/>
                </a:solidFill>
                <a:ea typeface="新細明體" pitchFamily="2" charset="-120"/>
              </a:rPr>
              <a:t>     </a:t>
            </a:r>
            <a:r>
              <a:rPr lang="pt-BR" altLang="zh-TW" sz="2800" i="1" dirty="0" err="1" smtClean="0">
                <a:solidFill>
                  <a:srgbClr val="000099"/>
                </a:solidFill>
                <a:ea typeface="新細明體" pitchFamily="2" charset="-120"/>
              </a:rPr>
              <a:t>idf</a:t>
            </a:r>
            <a:r>
              <a:rPr lang="pt-BR" altLang="zh-TW" sz="2800" i="1" baseline="-25000" dirty="0" err="1" smtClean="0">
                <a:solidFill>
                  <a:srgbClr val="000099"/>
                </a:solidFill>
                <a:ea typeface="新細明體" pitchFamily="2" charset="-120"/>
              </a:rPr>
              <a:t>i</a:t>
            </a:r>
            <a:r>
              <a:rPr lang="pt-BR" altLang="zh-TW" sz="2800" dirty="0" smtClean="0">
                <a:solidFill>
                  <a:srgbClr val="000099"/>
                </a:solidFill>
                <a:ea typeface="新細明體" pitchFamily="2" charset="-120"/>
              </a:rPr>
              <a:t> = frequência inversa em documentos do termo </a:t>
            </a:r>
            <a:r>
              <a:rPr lang="pt-BR" altLang="zh-TW" sz="2800" i="1" dirty="0" smtClean="0">
                <a:solidFill>
                  <a:srgbClr val="000099"/>
                </a:solidFill>
                <a:ea typeface="新細明體" pitchFamily="2" charset="-120"/>
              </a:rPr>
              <a:t>i, </a:t>
            </a:r>
            <a:r>
              <a:rPr lang="pt-BR" altLang="zh-TW" sz="2800" dirty="0" smtClean="0">
                <a:solidFill>
                  <a:srgbClr val="000099"/>
                </a:solidFill>
                <a:ea typeface="新細明體" pitchFamily="2" charset="-120"/>
              </a:rPr>
              <a:t> </a:t>
            </a:r>
          </a:p>
          <a:p>
            <a:pPr>
              <a:buFontTx/>
              <a:buNone/>
            </a:pPr>
            <a:r>
              <a:rPr lang="pt-BR" altLang="zh-TW" sz="2800" dirty="0" smtClean="0">
                <a:solidFill>
                  <a:srgbClr val="000099"/>
                </a:solidFill>
                <a:ea typeface="新細明體" pitchFamily="2" charset="-120"/>
              </a:rPr>
              <a:t>           = log</a:t>
            </a:r>
            <a:r>
              <a:rPr lang="pt-BR" altLang="zh-TW" sz="2800" baseline="-25000" dirty="0" smtClean="0">
                <a:solidFill>
                  <a:srgbClr val="000099"/>
                </a:solidFill>
                <a:ea typeface="新細明體" pitchFamily="2" charset="-120"/>
              </a:rPr>
              <a:t>2</a:t>
            </a:r>
            <a:r>
              <a:rPr lang="pt-BR" altLang="zh-TW" sz="2800" dirty="0" smtClean="0">
                <a:solidFill>
                  <a:srgbClr val="000099"/>
                </a:solidFill>
                <a:ea typeface="新細明體" pitchFamily="2" charset="-120"/>
              </a:rPr>
              <a:t> (</a:t>
            </a:r>
            <a:r>
              <a:rPr lang="pt-BR" altLang="zh-TW" sz="2800" i="1" dirty="0" smtClean="0">
                <a:solidFill>
                  <a:srgbClr val="000099"/>
                </a:solidFill>
                <a:ea typeface="新細明體" pitchFamily="2" charset="-120"/>
              </a:rPr>
              <a:t>N/ </a:t>
            </a:r>
            <a:r>
              <a:rPr lang="pt-BR" altLang="zh-TW" sz="2800" i="1" dirty="0" err="1" smtClean="0">
                <a:solidFill>
                  <a:srgbClr val="000099"/>
                </a:solidFill>
                <a:ea typeface="新細明體" pitchFamily="2" charset="-120"/>
              </a:rPr>
              <a:t>df</a:t>
            </a:r>
            <a:r>
              <a:rPr lang="pt-BR" altLang="zh-TW" sz="2800" i="1" baseline="-25000" dirty="0" smtClean="0">
                <a:solidFill>
                  <a:srgbClr val="000099"/>
                </a:solidFill>
                <a:ea typeface="新細明體" pitchFamily="2" charset="-120"/>
              </a:rPr>
              <a:t> i</a:t>
            </a:r>
            <a:r>
              <a:rPr lang="pt-BR" altLang="zh-TW" sz="2800" dirty="0" smtClean="0">
                <a:solidFill>
                  <a:srgbClr val="000099"/>
                </a:solidFill>
                <a:ea typeface="新細明體" pitchFamily="2" charset="-120"/>
              </a:rPr>
              <a:t>)  </a:t>
            </a:r>
          </a:p>
          <a:p>
            <a:pPr>
              <a:buFontTx/>
              <a:buNone/>
            </a:pPr>
            <a:r>
              <a:rPr lang="pt-BR" altLang="zh-TW" sz="2800" dirty="0" smtClean="0">
                <a:solidFill>
                  <a:srgbClr val="000099"/>
                </a:solidFill>
                <a:ea typeface="新細明體" pitchFamily="2" charset="-120"/>
              </a:rPr>
              <a:t>             (N: número total de documentos)</a:t>
            </a:r>
          </a:p>
          <a:p>
            <a:r>
              <a:rPr lang="pt-BR" altLang="zh-TW" sz="2800" dirty="0" smtClean="0">
                <a:ea typeface="新細明體" pitchFamily="2" charset="-120"/>
              </a:rPr>
              <a:t>É uma indicação do </a:t>
            </a:r>
            <a:r>
              <a:rPr lang="pt-BR" altLang="zh-TW" sz="2800" i="1" dirty="0" smtClean="0">
                <a:ea typeface="新細明體" pitchFamily="2" charset="-120"/>
              </a:rPr>
              <a:t>poder de discriminação </a:t>
            </a:r>
            <a:r>
              <a:rPr lang="pt-BR" altLang="zh-TW" sz="2800" dirty="0" smtClean="0">
                <a:ea typeface="新細明體" pitchFamily="2" charset="-120"/>
              </a:rPr>
              <a:t>do termo.</a:t>
            </a:r>
          </a:p>
          <a:p>
            <a:r>
              <a:rPr lang="pt-BR" altLang="zh-TW" sz="2800" dirty="0" err="1" smtClean="0">
                <a:ea typeface="新細明體" pitchFamily="2" charset="-120"/>
              </a:rPr>
              <a:t>Log</a:t>
            </a:r>
            <a:r>
              <a:rPr lang="pt-BR" altLang="zh-TW" sz="2800" dirty="0" smtClean="0">
                <a:ea typeface="新細明體" pitchFamily="2" charset="-120"/>
              </a:rPr>
              <a:t> é usado para diminuir o efeito em relação a </a:t>
            </a:r>
            <a:r>
              <a:rPr lang="pt-BR" altLang="zh-TW" sz="2800" i="1" dirty="0" smtClean="0">
                <a:ea typeface="新細明體" pitchFamily="2" charset="-120"/>
              </a:rPr>
              <a:t>tf</a:t>
            </a:r>
            <a:r>
              <a:rPr lang="pt-BR" altLang="zh-TW" sz="2800" dirty="0" smtClean="0">
                <a:ea typeface="新細明體" pitchFamily="2" charset="-120"/>
              </a:rPr>
              <a:t>.</a:t>
            </a:r>
          </a:p>
          <a:p>
            <a:endParaRPr lang="pt-BR" sz="280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zh-TW" sz="4000" dirty="0" smtClean="0">
                <a:ea typeface="新細明體" pitchFamily="2" charset="-120"/>
              </a:rPr>
              <a:t>Ponderação TF-IDF</a:t>
            </a:r>
            <a:endParaRPr lang="pt-BR" altLang="zh-TW" sz="4000" dirty="0">
              <a:ea typeface="新細明體" pitchFamily="2" charset="-12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865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zh-TW" sz="2800" dirty="0" smtClean="0">
                <a:ea typeface="新細明體" pitchFamily="2" charset="-120"/>
              </a:rPr>
              <a:t>Uma ponderação tipicamente utilizada é: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BR" altLang="zh-TW" sz="2800" i="1" dirty="0" err="1" smtClean="0">
                <a:solidFill>
                  <a:srgbClr val="000099"/>
                </a:solidFill>
                <a:ea typeface="新細明體" pitchFamily="2" charset="-120"/>
              </a:rPr>
              <a:t>w</a:t>
            </a:r>
            <a:r>
              <a:rPr lang="pt-BR" altLang="zh-TW" sz="2800" i="1" baseline="-25000" dirty="0" err="1" smtClean="0">
                <a:solidFill>
                  <a:srgbClr val="000099"/>
                </a:solidFill>
                <a:ea typeface="新細明體" pitchFamily="2" charset="-120"/>
              </a:rPr>
              <a:t>ij</a:t>
            </a:r>
            <a:r>
              <a:rPr lang="pt-BR" altLang="zh-TW" sz="2800" i="1" dirty="0" smtClean="0">
                <a:solidFill>
                  <a:srgbClr val="000099"/>
                </a:solidFill>
                <a:ea typeface="新細明體" pitchFamily="2" charset="-120"/>
              </a:rPr>
              <a:t> =  </a:t>
            </a:r>
            <a:r>
              <a:rPr lang="pt-BR" altLang="zh-TW" sz="2800" i="1" dirty="0" err="1" smtClean="0">
                <a:solidFill>
                  <a:srgbClr val="000099"/>
                </a:solidFill>
                <a:ea typeface="新細明體" pitchFamily="2" charset="-120"/>
              </a:rPr>
              <a:t>tf</a:t>
            </a:r>
            <a:r>
              <a:rPr lang="pt-BR" altLang="zh-TW" sz="2800" i="1" baseline="-25000" dirty="0" err="1" smtClean="0">
                <a:solidFill>
                  <a:srgbClr val="000099"/>
                </a:solidFill>
                <a:ea typeface="新細明體" pitchFamily="2" charset="-120"/>
              </a:rPr>
              <a:t>ij</a:t>
            </a:r>
            <a:r>
              <a:rPr lang="pt-BR" altLang="zh-TW" sz="2800" i="1" dirty="0" smtClean="0">
                <a:solidFill>
                  <a:srgbClr val="000099"/>
                </a:solidFill>
                <a:ea typeface="新細明體" pitchFamily="2" charset="-120"/>
              </a:rPr>
              <a:t> </a:t>
            </a:r>
            <a:r>
              <a:rPr lang="pt-BR" altLang="zh-TW" sz="2800" i="1" dirty="0" err="1" smtClean="0">
                <a:solidFill>
                  <a:srgbClr val="000099"/>
                </a:solidFill>
                <a:ea typeface="新細明體" pitchFamily="2" charset="-120"/>
              </a:rPr>
              <a:t>idf</a:t>
            </a:r>
            <a:r>
              <a:rPr lang="pt-BR" altLang="zh-TW" sz="2800" i="1" baseline="-25000" dirty="0" err="1" smtClean="0">
                <a:solidFill>
                  <a:srgbClr val="000099"/>
                </a:solidFill>
                <a:ea typeface="新細明體" pitchFamily="2" charset="-120"/>
              </a:rPr>
              <a:t>i</a:t>
            </a:r>
            <a:r>
              <a:rPr lang="pt-BR" altLang="zh-TW" sz="2800" i="1" baseline="-25000" dirty="0" smtClean="0">
                <a:solidFill>
                  <a:srgbClr val="000099"/>
                </a:solidFill>
                <a:ea typeface="新細明體" pitchFamily="2" charset="-120"/>
              </a:rPr>
              <a:t>  </a:t>
            </a:r>
            <a:r>
              <a:rPr lang="pt-BR" altLang="zh-TW" sz="2800" i="1" dirty="0" smtClean="0">
                <a:solidFill>
                  <a:srgbClr val="000099"/>
                </a:solidFill>
                <a:ea typeface="新細明體" pitchFamily="2" charset="-120"/>
              </a:rPr>
              <a:t>=  </a:t>
            </a:r>
            <a:r>
              <a:rPr lang="pt-BR" altLang="zh-TW" sz="2800" i="1" dirty="0" err="1" smtClean="0">
                <a:solidFill>
                  <a:srgbClr val="000099"/>
                </a:solidFill>
                <a:ea typeface="新細明體" pitchFamily="2" charset="-120"/>
              </a:rPr>
              <a:t>tf</a:t>
            </a:r>
            <a:r>
              <a:rPr lang="pt-BR" altLang="zh-TW" sz="2800" i="1" baseline="-25000" dirty="0" err="1" smtClean="0">
                <a:solidFill>
                  <a:srgbClr val="000099"/>
                </a:solidFill>
                <a:ea typeface="新細明體" pitchFamily="2" charset="-120"/>
              </a:rPr>
              <a:t>ij</a:t>
            </a:r>
            <a:r>
              <a:rPr lang="pt-BR" altLang="zh-TW" sz="2800" i="1" dirty="0" smtClean="0">
                <a:solidFill>
                  <a:srgbClr val="000099"/>
                </a:solidFill>
                <a:ea typeface="新細明體" pitchFamily="2" charset="-120"/>
              </a:rPr>
              <a:t> </a:t>
            </a:r>
            <a:r>
              <a:rPr lang="pt-BR" altLang="zh-TW" sz="2800" dirty="0" smtClean="0">
                <a:solidFill>
                  <a:srgbClr val="000099"/>
                </a:solidFill>
                <a:ea typeface="新細明體" pitchFamily="2" charset="-120"/>
              </a:rPr>
              <a:t>log</a:t>
            </a:r>
            <a:r>
              <a:rPr lang="pt-BR" altLang="zh-TW" sz="2800" baseline="-25000" dirty="0" smtClean="0">
                <a:solidFill>
                  <a:srgbClr val="000099"/>
                </a:solidFill>
                <a:ea typeface="新細明體" pitchFamily="2" charset="-120"/>
              </a:rPr>
              <a:t>2</a:t>
            </a:r>
            <a:r>
              <a:rPr lang="pt-BR" altLang="zh-TW" sz="2800" dirty="0" smtClean="0">
                <a:solidFill>
                  <a:srgbClr val="000099"/>
                </a:solidFill>
                <a:ea typeface="新細明體" pitchFamily="2" charset="-120"/>
              </a:rPr>
              <a:t> (</a:t>
            </a:r>
            <a:r>
              <a:rPr lang="pt-BR" altLang="zh-TW" sz="2800" i="1" dirty="0" smtClean="0">
                <a:solidFill>
                  <a:srgbClr val="000099"/>
                </a:solidFill>
                <a:ea typeface="新細明體" pitchFamily="2" charset="-120"/>
              </a:rPr>
              <a:t>N/ </a:t>
            </a:r>
            <a:r>
              <a:rPr lang="pt-BR" altLang="zh-TW" sz="2800" i="1" dirty="0" err="1" smtClean="0">
                <a:solidFill>
                  <a:srgbClr val="000099"/>
                </a:solidFill>
                <a:ea typeface="新細明體" pitchFamily="2" charset="-120"/>
              </a:rPr>
              <a:t>df</a:t>
            </a:r>
            <a:r>
              <a:rPr lang="pt-BR" altLang="zh-TW" sz="2800" i="1" baseline="-25000" dirty="0" err="1" smtClean="0">
                <a:solidFill>
                  <a:srgbClr val="000099"/>
                </a:solidFill>
                <a:ea typeface="新細明體" pitchFamily="2" charset="-120"/>
              </a:rPr>
              <a:t>i</a:t>
            </a:r>
            <a:r>
              <a:rPr lang="pt-BR" altLang="zh-TW" sz="2800" dirty="0" smtClean="0">
                <a:solidFill>
                  <a:srgbClr val="000099"/>
                </a:solidFill>
                <a:ea typeface="新細明體" pitchFamily="2" charset="-120"/>
              </a:rPr>
              <a:t>)</a:t>
            </a:r>
            <a:r>
              <a:rPr lang="pt-BR" altLang="zh-TW" sz="2400" dirty="0" smtClean="0">
                <a:solidFill>
                  <a:srgbClr val="000099"/>
                </a:solidFill>
                <a:ea typeface="新細明體" pitchFamily="2" charset="-120"/>
              </a:rPr>
              <a:t> </a:t>
            </a:r>
            <a:endParaRPr lang="pt-BR" altLang="zh-TW" sz="2800" dirty="0" smtClean="0">
              <a:solidFill>
                <a:srgbClr val="000099"/>
              </a:solidFill>
              <a:ea typeface="新細明體" pitchFamily="2" charset="-120"/>
            </a:endParaRPr>
          </a:p>
          <a:p>
            <a:pPr>
              <a:lnSpc>
                <a:spcPct val="90000"/>
              </a:lnSpc>
            </a:pPr>
            <a:r>
              <a:rPr lang="pt-BR" altLang="zh-TW" sz="2800" dirty="0" smtClean="0">
                <a:ea typeface="新細明體" pitchFamily="2" charset="-120"/>
              </a:rPr>
              <a:t>Um termo que ocorre com frequência no documento mas raramente no resto da coleção tem peso maior.</a:t>
            </a:r>
          </a:p>
          <a:p>
            <a:pPr>
              <a:lnSpc>
                <a:spcPct val="90000"/>
              </a:lnSpc>
            </a:pPr>
            <a:r>
              <a:rPr lang="pt-BR" altLang="zh-TW" sz="2800" dirty="0" smtClean="0">
                <a:ea typeface="新細明體" pitchFamily="2" charset="-120"/>
              </a:rPr>
              <a:t>Muitas outras formas de ponderação foram propostas.</a:t>
            </a:r>
          </a:p>
          <a:p>
            <a:pPr>
              <a:lnSpc>
                <a:spcPct val="90000"/>
              </a:lnSpc>
            </a:pPr>
            <a:r>
              <a:rPr lang="pt-BR" altLang="zh-TW" sz="2800" dirty="0" smtClean="0">
                <a:ea typeface="新細明體" pitchFamily="2" charset="-120"/>
              </a:rPr>
              <a:t>Experimentalmente, determinou-se que a ponderação </a:t>
            </a:r>
            <a:r>
              <a:rPr lang="pt-BR" altLang="zh-TW" sz="2800" i="1" dirty="0" err="1" smtClean="0">
                <a:ea typeface="新細明體" pitchFamily="2" charset="-120"/>
              </a:rPr>
              <a:t>tf-idf</a:t>
            </a:r>
            <a:r>
              <a:rPr lang="pt-BR" altLang="zh-TW" sz="2800" dirty="0" smtClean="0">
                <a:ea typeface="新細明體" pitchFamily="2" charset="-120"/>
              </a:rPr>
              <a:t> funciona bem.</a:t>
            </a:r>
            <a:endParaRPr lang="pt-BR" altLang="zh-TW" sz="2800" dirty="0">
              <a:ea typeface="新細明體" pitchFamily="2" charset="-12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err="1" smtClean="0">
                <a:ea typeface="新細明體" pitchFamily="2" charset="-120"/>
              </a:rPr>
              <a:t>Medida</a:t>
            </a:r>
            <a:r>
              <a:rPr lang="en-US" altLang="zh-TW" sz="4000" dirty="0" smtClean="0">
                <a:ea typeface="新細明體" pitchFamily="2" charset="-120"/>
              </a:rPr>
              <a:t> de </a:t>
            </a:r>
            <a:br>
              <a:rPr lang="en-US" altLang="zh-TW" sz="4000" dirty="0" smtClean="0">
                <a:ea typeface="新細明體" pitchFamily="2" charset="-120"/>
              </a:rPr>
            </a:br>
            <a:r>
              <a:rPr lang="en-US" altLang="zh-TW" sz="4000" dirty="0" err="1" smtClean="0">
                <a:ea typeface="新細明體" pitchFamily="2" charset="-120"/>
              </a:rPr>
              <a:t>Similaridade</a:t>
            </a:r>
            <a:r>
              <a:rPr lang="en-US" altLang="zh-TW" sz="4000" dirty="0" smtClean="0">
                <a:ea typeface="新細明體" pitchFamily="2" charset="-120"/>
              </a:rPr>
              <a:t> de </a:t>
            </a:r>
            <a:r>
              <a:rPr lang="en-US" altLang="zh-TW" sz="4000" dirty="0" err="1" smtClean="0">
                <a:ea typeface="新細明體" pitchFamily="2" charset="-120"/>
              </a:rPr>
              <a:t>Cosseno</a:t>
            </a:r>
            <a:endParaRPr lang="en-US" altLang="zh-TW" sz="4000" dirty="0">
              <a:ea typeface="新細明體" pitchFamily="2" charset="-12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524000"/>
            <a:ext cx="6488724" cy="1752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pt-BR" altLang="zh-TW" sz="2400" dirty="0" smtClean="0">
                <a:ea typeface="新細明體" pitchFamily="2" charset="-120"/>
              </a:rPr>
              <a:t>Mede o cosseno do ângulo entre dois vetores.</a:t>
            </a:r>
          </a:p>
          <a:p>
            <a:pPr>
              <a:lnSpc>
                <a:spcPct val="90000"/>
              </a:lnSpc>
            </a:pPr>
            <a:r>
              <a:rPr lang="pt-BR" altLang="zh-TW" sz="2400" dirty="0" smtClean="0">
                <a:ea typeface="新細明體" pitchFamily="2" charset="-120"/>
              </a:rPr>
              <a:t>Produto interno normalizado pelo comprimento dos vetores.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dirty="0" smtClean="0">
                <a:ea typeface="新細明體" pitchFamily="2" charset="-120"/>
              </a:rPr>
              <a:t>   </a:t>
            </a:r>
            <a:endParaRPr lang="en-US" altLang="zh-TW" sz="2800" dirty="0">
              <a:ea typeface="新細明體" pitchFamily="2" charset="-120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762000" y="4419600"/>
            <a:ext cx="7924800" cy="92333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kumimoji="1" lang="en-US" altLang="zh-TW" i="1" baseline="0" dirty="0">
                <a:ea typeface="新細明體" pitchFamily="2" charset="-120"/>
              </a:rPr>
              <a:t>D1 = 2T1 + 3T2 + 5T3     </a:t>
            </a:r>
            <a:r>
              <a:rPr kumimoji="1" lang="en-US" altLang="zh-TW" baseline="0" dirty="0" err="1">
                <a:ea typeface="新細明體" pitchFamily="2" charset="-120"/>
              </a:rPr>
              <a:t>CosSim</a:t>
            </a:r>
            <a:r>
              <a:rPr kumimoji="1" lang="en-US" altLang="zh-TW" baseline="0" dirty="0">
                <a:ea typeface="新細明體" pitchFamily="2" charset="-120"/>
              </a:rPr>
              <a:t>(</a:t>
            </a:r>
            <a:r>
              <a:rPr kumimoji="1" lang="en-US" altLang="zh-TW" i="1" baseline="0" dirty="0">
                <a:ea typeface="新細明體" pitchFamily="2" charset="-120"/>
              </a:rPr>
              <a:t>D1 </a:t>
            </a:r>
            <a:r>
              <a:rPr kumimoji="1" lang="en-US" altLang="zh-TW" baseline="0" dirty="0">
                <a:ea typeface="新細明體" pitchFamily="2" charset="-120"/>
              </a:rPr>
              <a:t>, </a:t>
            </a:r>
            <a:r>
              <a:rPr kumimoji="1" lang="en-US" altLang="zh-TW" i="1" baseline="0" dirty="0">
                <a:ea typeface="新細明體" pitchFamily="2" charset="-120"/>
              </a:rPr>
              <a:t>Q</a:t>
            </a:r>
            <a:r>
              <a:rPr kumimoji="1" lang="en-US" altLang="zh-TW" baseline="0" dirty="0">
                <a:ea typeface="新細明體" pitchFamily="2" charset="-120"/>
              </a:rPr>
              <a:t>) = 10 / </a:t>
            </a:r>
            <a:r>
              <a:rPr kumimoji="1" lang="en-US" altLang="zh-TW" baseline="0" dirty="0">
                <a:ea typeface="新細明體" pitchFamily="2" charset="-120"/>
                <a:sym typeface="Symbol" pitchFamily="18" charset="2"/>
              </a:rPr>
              <a:t>(4+9+25)(0+0+4) = 0.81</a:t>
            </a:r>
            <a:endParaRPr kumimoji="1" lang="en-US" altLang="zh-TW" i="1" baseline="0" dirty="0">
              <a:ea typeface="新細明體" pitchFamily="2" charset="-120"/>
            </a:endParaRPr>
          </a:p>
          <a:p>
            <a:pPr algn="l"/>
            <a:r>
              <a:rPr kumimoji="1" lang="en-US" altLang="zh-TW" i="1" baseline="0" dirty="0">
                <a:ea typeface="新細明體" pitchFamily="2" charset="-120"/>
              </a:rPr>
              <a:t>D2 = 3T1 + 7T2 + 1T3     </a:t>
            </a:r>
            <a:r>
              <a:rPr kumimoji="1" lang="en-US" altLang="zh-TW" baseline="0" dirty="0" err="1">
                <a:ea typeface="新細明體" pitchFamily="2" charset="-120"/>
              </a:rPr>
              <a:t>CosSim</a:t>
            </a:r>
            <a:r>
              <a:rPr kumimoji="1" lang="en-US" altLang="zh-TW" baseline="0" dirty="0">
                <a:ea typeface="新細明體" pitchFamily="2" charset="-120"/>
              </a:rPr>
              <a:t>(</a:t>
            </a:r>
            <a:r>
              <a:rPr kumimoji="1" lang="en-US" altLang="zh-TW" i="1" baseline="0" dirty="0">
                <a:ea typeface="新細明體" pitchFamily="2" charset="-120"/>
              </a:rPr>
              <a:t>D2 </a:t>
            </a:r>
            <a:r>
              <a:rPr kumimoji="1" lang="en-US" altLang="zh-TW" baseline="0" dirty="0">
                <a:ea typeface="新細明體" pitchFamily="2" charset="-120"/>
              </a:rPr>
              <a:t>, </a:t>
            </a:r>
            <a:r>
              <a:rPr kumimoji="1" lang="en-US" altLang="zh-TW" i="1" baseline="0" dirty="0">
                <a:ea typeface="新細明體" pitchFamily="2" charset="-120"/>
              </a:rPr>
              <a:t>Q</a:t>
            </a:r>
            <a:r>
              <a:rPr kumimoji="1" lang="en-US" altLang="zh-TW" baseline="0" dirty="0">
                <a:ea typeface="新細明體" pitchFamily="2" charset="-120"/>
              </a:rPr>
              <a:t>) =  2 / </a:t>
            </a:r>
            <a:r>
              <a:rPr kumimoji="1" lang="en-US" altLang="zh-TW" baseline="0" dirty="0">
                <a:ea typeface="新細明體" pitchFamily="2" charset="-120"/>
                <a:sym typeface="Symbol" pitchFamily="18" charset="2"/>
              </a:rPr>
              <a:t>(9+49+1)(0+0+4) = 0.13</a:t>
            </a:r>
            <a:endParaRPr kumimoji="1" lang="en-US" altLang="zh-TW" i="1" baseline="0" dirty="0">
              <a:ea typeface="新細明體" pitchFamily="2" charset="-120"/>
            </a:endParaRPr>
          </a:p>
          <a:p>
            <a:pPr algn="l"/>
            <a:r>
              <a:rPr kumimoji="1" lang="en-US" altLang="zh-TW" i="1" baseline="0" dirty="0">
                <a:ea typeface="新細明體" pitchFamily="2" charset="-120"/>
              </a:rPr>
              <a:t> Q = 0T1 + 0T2 + 2T3</a:t>
            </a:r>
            <a:endParaRPr kumimoji="1" lang="en-US" altLang="zh-TW" baseline="0" dirty="0">
              <a:ea typeface="新細明體" pitchFamily="2" charset="-12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0" y="1295400"/>
            <a:ext cx="2487613" cy="3033713"/>
            <a:chOff x="3978" y="2152"/>
            <a:chExt cx="1567" cy="1911"/>
          </a:xfrm>
        </p:grpSpPr>
        <p:sp>
          <p:nvSpPr>
            <p:cNvPr id="112646" name="Text Box 6"/>
            <p:cNvSpPr txBox="1">
              <a:spLocks noChangeArrowheads="1"/>
            </p:cNvSpPr>
            <p:nvPr/>
          </p:nvSpPr>
          <p:spPr bwMode="auto">
            <a:xfrm>
              <a:off x="4445" y="3222"/>
              <a:ext cx="25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zh-TW" altLang="en-US" i="1">
                  <a:latin typeface="Symbol" pitchFamily="18" charset="2"/>
                  <a:ea typeface="新細明體" pitchFamily="2" charset="-120"/>
                  <a:sym typeface="Symbol" pitchFamily="18" charset="2"/>
                </a:rPr>
                <a:t></a:t>
              </a:r>
              <a:r>
                <a:rPr kumimoji="1" lang="zh-TW" altLang="en-US" baseline="-25000">
                  <a:latin typeface="Symbol" pitchFamily="18" charset="2"/>
                  <a:ea typeface="新細明體" pitchFamily="2" charset="-120"/>
                  <a:sym typeface="Symbol" pitchFamily="18" charset="2"/>
                </a:rPr>
                <a:t>2</a:t>
              </a:r>
              <a:endParaRPr kumimoji="1" lang="zh-TW" altLang="en-US">
                <a:ea typeface="新細明體" pitchFamily="2" charset="-120"/>
              </a:endParaRPr>
            </a:p>
          </p:txBody>
        </p:sp>
        <p:sp>
          <p:nvSpPr>
            <p:cNvPr id="112647" name="Text Box 7"/>
            <p:cNvSpPr txBox="1">
              <a:spLocks noChangeArrowheads="1"/>
            </p:cNvSpPr>
            <p:nvPr/>
          </p:nvSpPr>
          <p:spPr bwMode="auto">
            <a:xfrm>
              <a:off x="4808" y="2159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TW" i="1">
                  <a:ea typeface="新細明體" pitchFamily="2" charset="-120"/>
                </a:rPr>
                <a:t>t</a:t>
              </a:r>
              <a:r>
                <a:rPr kumimoji="1" lang="en-US" altLang="zh-TW" i="1" baseline="-25000">
                  <a:ea typeface="新細明體" pitchFamily="2" charset="-120"/>
                </a:rPr>
                <a:t>3</a:t>
              </a:r>
              <a:endParaRPr kumimoji="1" lang="en-US" altLang="zh-TW">
                <a:ea typeface="新細明體" pitchFamily="2" charset="-120"/>
              </a:endParaRPr>
            </a:p>
          </p:txBody>
        </p:sp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>
              <a:off x="4789" y="3331"/>
              <a:ext cx="7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 flipH="1">
              <a:off x="4103" y="3329"/>
              <a:ext cx="681" cy="7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112650" name="Line 10"/>
            <p:cNvSpPr>
              <a:spLocks noChangeShapeType="1"/>
            </p:cNvSpPr>
            <p:nvPr/>
          </p:nvSpPr>
          <p:spPr bwMode="auto">
            <a:xfrm flipV="1">
              <a:off x="4784" y="2152"/>
              <a:ext cx="0" cy="1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112651" name="Line 11"/>
            <p:cNvSpPr>
              <a:spLocks noChangeShapeType="1"/>
            </p:cNvSpPr>
            <p:nvPr/>
          </p:nvSpPr>
          <p:spPr bwMode="auto">
            <a:xfrm flipH="1" flipV="1">
              <a:off x="4481" y="2843"/>
              <a:ext cx="294" cy="484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 flipH="1">
              <a:off x="4416" y="3321"/>
              <a:ext cx="363" cy="734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12653" name="Line 13"/>
            <p:cNvSpPr>
              <a:spLocks noChangeShapeType="1"/>
            </p:cNvSpPr>
            <p:nvPr/>
          </p:nvSpPr>
          <p:spPr bwMode="auto">
            <a:xfrm flipV="1">
              <a:off x="4784" y="2938"/>
              <a:ext cx="0" cy="3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12654" name="Text Box 14"/>
            <p:cNvSpPr txBox="1">
              <a:spLocks noChangeArrowheads="1"/>
            </p:cNvSpPr>
            <p:nvPr/>
          </p:nvSpPr>
          <p:spPr bwMode="auto">
            <a:xfrm>
              <a:off x="5333" y="3288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TW" i="1">
                  <a:ea typeface="新細明體" pitchFamily="2" charset="-120"/>
                </a:rPr>
                <a:t>t</a:t>
              </a:r>
              <a:r>
                <a:rPr kumimoji="1" lang="en-US" altLang="zh-TW" i="1" baseline="-25000">
                  <a:ea typeface="新細明體" pitchFamily="2" charset="-120"/>
                </a:rPr>
                <a:t>1</a:t>
              </a:r>
              <a:endParaRPr kumimoji="1" lang="en-US" altLang="zh-TW">
                <a:ea typeface="新細明體" pitchFamily="2" charset="-120"/>
              </a:endParaRPr>
            </a:p>
          </p:txBody>
        </p:sp>
        <p:sp>
          <p:nvSpPr>
            <p:cNvPr id="112655" name="Text Box 15"/>
            <p:cNvSpPr txBox="1">
              <a:spLocks noChangeArrowheads="1"/>
            </p:cNvSpPr>
            <p:nvPr/>
          </p:nvSpPr>
          <p:spPr bwMode="auto">
            <a:xfrm>
              <a:off x="3978" y="3733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TW" i="1">
                  <a:ea typeface="新細明體" pitchFamily="2" charset="-120"/>
                </a:rPr>
                <a:t>t</a:t>
              </a:r>
              <a:r>
                <a:rPr kumimoji="1" lang="en-US" altLang="zh-TW" i="1" baseline="-25000">
                  <a:ea typeface="新細明體" pitchFamily="2" charset="-120"/>
                </a:rPr>
                <a:t>2</a:t>
              </a:r>
              <a:endParaRPr kumimoji="1" lang="en-US" altLang="zh-TW">
                <a:ea typeface="新細明體" pitchFamily="2" charset="-120"/>
              </a:endParaRPr>
            </a:p>
          </p:txBody>
        </p:sp>
        <p:sp>
          <p:nvSpPr>
            <p:cNvPr id="112656" name="Text Box 16"/>
            <p:cNvSpPr txBox="1">
              <a:spLocks noChangeArrowheads="1"/>
            </p:cNvSpPr>
            <p:nvPr/>
          </p:nvSpPr>
          <p:spPr bwMode="auto">
            <a:xfrm>
              <a:off x="4273" y="2911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TW" sz="2400" i="1">
                  <a:ea typeface="新細明體" pitchFamily="2" charset="-120"/>
                </a:rPr>
                <a:t>D</a:t>
              </a:r>
              <a:r>
                <a:rPr kumimoji="1" lang="en-US" altLang="zh-TW" sz="2400" i="1" baseline="-25000">
                  <a:ea typeface="新細明體" pitchFamily="2" charset="-120"/>
                </a:rPr>
                <a:t>1</a:t>
              </a:r>
            </a:p>
          </p:txBody>
        </p:sp>
        <p:sp>
          <p:nvSpPr>
            <p:cNvPr id="112657" name="Text Box 17"/>
            <p:cNvSpPr txBox="1">
              <a:spLocks noChangeArrowheads="1"/>
            </p:cNvSpPr>
            <p:nvPr/>
          </p:nvSpPr>
          <p:spPr bwMode="auto">
            <a:xfrm>
              <a:off x="4498" y="3764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TW" sz="2400" i="1">
                  <a:ea typeface="新細明體" pitchFamily="2" charset="-120"/>
                </a:rPr>
                <a:t>D</a:t>
              </a:r>
              <a:r>
                <a:rPr kumimoji="1" lang="en-US" altLang="zh-TW" sz="2400" i="1" baseline="-25000">
                  <a:ea typeface="新細明體" pitchFamily="2" charset="-120"/>
                </a:rPr>
                <a:t>2</a:t>
              </a:r>
            </a:p>
          </p:txBody>
        </p:sp>
        <p:sp>
          <p:nvSpPr>
            <p:cNvPr id="112658" name="Text Box 18"/>
            <p:cNvSpPr txBox="1">
              <a:spLocks noChangeArrowheads="1"/>
            </p:cNvSpPr>
            <p:nvPr/>
          </p:nvSpPr>
          <p:spPr bwMode="auto">
            <a:xfrm>
              <a:off x="4824" y="3019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TW" sz="2400" i="1">
                  <a:ea typeface="新細明體" pitchFamily="2" charset="-120"/>
                </a:rPr>
                <a:t>Q</a:t>
              </a:r>
              <a:endParaRPr kumimoji="1" lang="en-US" altLang="zh-TW">
                <a:ea typeface="新細明體" pitchFamily="2" charset="-120"/>
              </a:endParaRPr>
            </a:p>
          </p:txBody>
        </p:sp>
        <p:sp>
          <p:nvSpPr>
            <p:cNvPr id="112659" name="Arc 19"/>
            <p:cNvSpPr>
              <a:spLocks/>
            </p:cNvSpPr>
            <p:nvPr/>
          </p:nvSpPr>
          <p:spPr bwMode="auto">
            <a:xfrm>
              <a:off x="4576" y="2921"/>
              <a:ext cx="196" cy="96"/>
            </a:xfrm>
            <a:custGeom>
              <a:avLst/>
              <a:gdLst>
                <a:gd name="G0" fmla="+- 8071 0 0"/>
                <a:gd name="G1" fmla="+- 21600 0 0"/>
                <a:gd name="G2" fmla="+- 21600 0 0"/>
                <a:gd name="T0" fmla="*/ 0 w 29671"/>
                <a:gd name="T1" fmla="*/ 1565 h 21600"/>
                <a:gd name="T2" fmla="*/ 29671 w 29671"/>
                <a:gd name="T3" fmla="*/ 21600 h 21600"/>
                <a:gd name="T4" fmla="*/ 8071 w 2967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671" h="21600" fill="none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</a:path>
                <a:path w="29671" h="21600" stroke="0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  <a:lnTo>
                    <a:pt x="8071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12660" name="Arc 20"/>
            <p:cNvSpPr>
              <a:spLocks/>
            </p:cNvSpPr>
            <p:nvPr/>
          </p:nvSpPr>
          <p:spPr bwMode="auto">
            <a:xfrm flipH="1">
              <a:off x="4627" y="3102"/>
              <a:ext cx="125" cy="51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112661" name="Text Box 21"/>
            <p:cNvSpPr txBox="1">
              <a:spLocks noChangeArrowheads="1"/>
            </p:cNvSpPr>
            <p:nvPr/>
          </p:nvSpPr>
          <p:spPr bwMode="auto">
            <a:xfrm>
              <a:off x="4512" y="2598"/>
              <a:ext cx="25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kumimoji="1" lang="zh-TW" altLang="en-US" i="1">
                  <a:latin typeface="Symbol" pitchFamily="18" charset="2"/>
                  <a:ea typeface="新細明體" pitchFamily="2" charset="-120"/>
                  <a:sym typeface="Symbol" pitchFamily="18" charset="2"/>
                </a:rPr>
                <a:t></a:t>
              </a:r>
              <a:r>
                <a:rPr kumimoji="1" lang="zh-TW" altLang="en-US" baseline="-25000">
                  <a:latin typeface="Symbol" pitchFamily="18" charset="2"/>
                  <a:ea typeface="新細明體" pitchFamily="2" charset="-120"/>
                  <a:sym typeface="Symbol" pitchFamily="18" charset="2"/>
                </a:rPr>
                <a:t>1</a:t>
              </a:r>
              <a:endParaRPr kumimoji="1" lang="zh-TW" altLang="en-US">
                <a:ea typeface="新細明體" pitchFamily="2" charset="-120"/>
              </a:endParaRPr>
            </a:p>
          </p:txBody>
        </p:sp>
      </p:grp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768350" y="5562600"/>
            <a:ext cx="7842250" cy="646331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kumimoji="1" lang="pt-BR" altLang="zh-TW" i="1" baseline="0" dirty="0" smtClean="0">
                <a:ea typeface="新細明體" pitchFamily="2" charset="-120"/>
              </a:rPr>
              <a:t>D1</a:t>
            </a:r>
            <a:r>
              <a:rPr kumimoji="1" lang="pt-BR" altLang="zh-TW" sz="1800" baseline="0" dirty="0" smtClean="0">
                <a:ea typeface="新細明體" pitchFamily="2" charset="-120"/>
              </a:rPr>
              <a:t> </a:t>
            </a:r>
            <a:r>
              <a:rPr kumimoji="1" lang="pt-BR" altLang="zh-TW" baseline="0" dirty="0" smtClean="0">
                <a:ea typeface="新細明體" pitchFamily="2" charset="-120"/>
              </a:rPr>
              <a:t>é</a:t>
            </a:r>
            <a:r>
              <a:rPr kumimoji="1" lang="pt-BR" altLang="zh-TW" sz="1800" baseline="0" dirty="0" smtClean="0">
                <a:ea typeface="新細明體" pitchFamily="2" charset="-120"/>
              </a:rPr>
              <a:t> 6 </a:t>
            </a:r>
            <a:r>
              <a:rPr kumimoji="1" lang="pt-BR" altLang="zh-TW" baseline="0" dirty="0" smtClean="0">
                <a:ea typeface="新細明體" pitchFamily="2" charset="-120"/>
              </a:rPr>
              <a:t>vez</a:t>
            </a:r>
            <a:r>
              <a:rPr kumimoji="1" lang="pt-BR" altLang="zh-TW" sz="1800" baseline="0" dirty="0" smtClean="0">
                <a:ea typeface="新細明體" pitchFamily="2" charset="-120"/>
              </a:rPr>
              <a:t>es </a:t>
            </a:r>
            <a:r>
              <a:rPr kumimoji="1" lang="pt-BR" altLang="zh-TW" baseline="0" dirty="0" smtClean="0">
                <a:ea typeface="新細明體" pitchFamily="2" charset="-120"/>
              </a:rPr>
              <a:t>melho</a:t>
            </a:r>
            <a:r>
              <a:rPr kumimoji="1" lang="pt-BR" altLang="zh-TW" sz="1800" baseline="0" dirty="0" smtClean="0">
                <a:ea typeface="新細明體" pitchFamily="2" charset="-120"/>
              </a:rPr>
              <a:t>r que </a:t>
            </a:r>
            <a:r>
              <a:rPr kumimoji="1" lang="pt-BR" altLang="zh-TW" i="1" baseline="0" dirty="0" smtClean="0">
                <a:ea typeface="新細明體" pitchFamily="2" charset="-120"/>
              </a:rPr>
              <a:t>D2</a:t>
            </a:r>
            <a:r>
              <a:rPr kumimoji="1" lang="pt-BR" altLang="zh-TW" sz="1800" baseline="0" dirty="0" smtClean="0">
                <a:ea typeface="新細明體" pitchFamily="2" charset="-120"/>
              </a:rPr>
              <a:t> usando similaridade de cosseno mas só 5 </a:t>
            </a:r>
            <a:r>
              <a:rPr kumimoji="1" lang="pt-BR" altLang="zh-TW" baseline="0" dirty="0" smtClean="0">
                <a:ea typeface="新細明體" pitchFamily="2" charset="-120"/>
              </a:rPr>
              <a:t>vez</a:t>
            </a:r>
            <a:r>
              <a:rPr kumimoji="1" lang="pt-BR" altLang="zh-TW" sz="1800" baseline="0" dirty="0" smtClean="0">
                <a:ea typeface="新細明體" pitchFamily="2" charset="-120"/>
              </a:rPr>
              <a:t>es melho</a:t>
            </a:r>
            <a:r>
              <a:rPr kumimoji="1" lang="pt-BR" altLang="zh-TW" baseline="0" dirty="0" smtClean="0">
                <a:ea typeface="新細明體" pitchFamily="2" charset="-120"/>
              </a:rPr>
              <a:t>r usando produto interno</a:t>
            </a:r>
            <a:r>
              <a:rPr kumimoji="1" lang="pt-BR" altLang="zh-TW" sz="1800" baseline="0" dirty="0" smtClean="0">
                <a:ea typeface="新細明體" pitchFamily="2" charset="-120"/>
              </a:rPr>
              <a:t>.</a:t>
            </a:r>
            <a:endParaRPr kumimoji="1" lang="pt-BR" altLang="zh-TW" sz="1800" baseline="0" dirty="0">
              <a:ea typeface="新細明體" pitchFamily="2" charset="-120"/>
            </a:endParaRPr>
          </a:p>
        </p:txBody>
      </p:sp>
      <p:graphicFrame>
        <p:nvGraphicFramePr>
          <p:cNvPr id="112663" name="Object 23"/>
          <p:cNvGraphicFramePr>
            <a:graphicFrameLocks noChangeAspect="1"/>
          </p:cNvGraphicFramePr>
          <p:nvPr/>
        </p:nvGraphicFramePr>
        <p:xfrm>
          <a:off x="2616200" y="2667000"/>
          <a:ext cx="3695700" cy="1143000"/>
        </p:xfrm>
        <a:graphic>
          <a:graphicData uri="http://schemas.openxmlformats.org/presentationml/2006/ole">
            <p:oleObj spid="_x0000_s315394" name="Equation" r:id="rId3" imgW="1866600" imgH="888840" progId="Equation.3">
              <p:embed/>
            </p:oleObj>
          </a:graphicData>
        </a:graphic>
      </p:graphicFrame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762000" y="3048000"/>
            <a:ext cx="2430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kumimoji="1" lang="en-US" altLang="zh-TW" sz="1800">
                <a:ea typeface="新細明體" pitchFamily="2" charset="-120"/>
              </a:rPr>
              <a:t>CosSim(</a:t>
            </a:r>
            <a:r>
              <a:rPr kumimoji="1" lang="en-US" altLang="zh-TW" sz="1800" b="1" i="1">
                <a:ea typeface="新細明體" pitchFamily="2" charset="-120"/>
              </a:rPr>
              <a:t>d</a:t>
            </a:r>
            <a:r>
              <a:rPr kumimoji="1" lang="en-US" altLang="zh-TW" sz="1800" i="1" baseline="-25000">
                <a:ea typeface="新細明體" pitchFamily="2" charset="-120"/>
              </a:rPr>
              <a:t>j</a:t>
            </a:r>
            <a:r>
              <a:rPr kumimoji="1" lang="en-US" altLang="zh-TW" sz="1800">
                <a:ea typeface="新細明體" pitchFamily="2" charset="-120"/>
              </a:rPr>
              <a:t>, </a:t>
            </a:r>
            <a:r>
              <a:rPr kumimoji="1" lang="en-US" altLang="zh-TW" sz="1800" b="1" i="1">
                <a:ea typeface="新細明體" pitchFamily="2" charset="-120"/>
              </a:rPr>
              <a:t>q</a:t>
            </a:r>
            <a:r>
              <a:rPr kumimoji="1" lang="en-US" altLang="zh-TW" sz="1800">
                <a:ea typeface="新細明體" pitchFamily="2" charset="-120"/>
              </a:rPr>
              <a:t>) =</a:t>
            </a:r>
            <a:endParaRPr kumimoji="1" lang="zh-TW" altLang="en-US" sz="1800">
              <a:ea typeface="新細明體" pitchFamily="2" charset="-120"/>
            </a:endParaRPr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>
            <a:off x="5879123" y="446766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5802924" y="4746674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30" name="Espaço Reservado para Número de Slide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Introdução – Cap. 1 (16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Classificação Indutiva – Cap. 2 (23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Árvores de Decisão – Cap. 3 (30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Ensembles - Artigo (13</a:t>
            </a:r>
            <a:r>
              <a:rPr lang="en-US" sz="2000" dirty="0">
                <a:solidFill>
                  <a:srgbClr val="00B0F0"/>
                </a:solidFill>
              </a:rPr>
              <a:t>/04)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Avaliação Experimental – Cap. 5 (20</a:t>
            </a:r>
            <a:r>
              <a:rPr lang="en-US" sz="2000" dirty="0">
                <a:solidFill>
                  <a:srgbClr val="00B0F0"/>
                </a:solidFill>
              </a:rPr>
              <a:t>/04</a:t>
            </a:r>
            <a:r>
              <a:rPr lang="en-US" sz="2000" dirty="0" smtClean="0">
                <a:solidFill>
                  <a:srgbClr val="00B0F0"/>
                </a:solidFill>
              </a:rPr>
              <a:t>)</a:t>
            </a:r>
            <a:endParaRPr lang="en-US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Aprendizado de Regras – Cap. 10 </a:t>
            </a:r>
            <a:r>
              <a:rPr lang="pt-BR" sz="2000" dirty="0" smtClean="0">
                <a:solidFill>
                  <a:srgbClr val="00B0F0"/>
                </a:solidFill>
              </a:rPr>
              <a:t>(27</a:t>
            </a:r>
            <a:r>
              <a:rPr lang="en-US" sz="2000" dirty="0" smtClean="0">
                <a:solidFill>
                  <a:srgbClr val="00B0F0"/>
                </a:solidFill>
              </a:rPr>
              <a:t>/04)</a:t>
            </a:r>
            <a:endParaRPr lang="en-US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Redes Neurais – Cap. 4 </a:t>
            </a:r>
            <a:r>
              <a:rPr lang="pt-BR" sz="2000" dirty="0" smtClean="0">
                <a:solidFill>
                  <a:srgbClr val="00B0F0"/>
                </a:solidFill>
              </a:rPr>
              <a:t>(04</a:t>
            </a:r>
            <a:r>
              <a:rPr lang="en-US" sz="2000" dirty="0" smtClean="0">
                <a:solidFill>
                  <a:srgbClr val="00B0F0"/>
                </a:solidFill>
              </a:rPr>
              <a:t>/05</a:t>
            </a:r>
            <a:r>
              <a:rPr lang="pt-BR" sz="2000" dirty="0" smtClean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 smtClean="0">
                <a:solidFill>
                  <a:srgbClr val="00B0F0"/>
                </a:solidFill>
              </a:rPr>
              <a:t>Teoria do Aprendizado – Cap. 7 (11</a:t>
            </a:r>
            <a:r>
              <a:rPr lang="en-US" sz="2000" dirty="0" smtClean="0">
                <a:solidFill>
                  <a:srgbClr val="00B0F0"/>
                </a:solidFill>
              </a:rPr>
              <a:t>/05)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Máquinas de Vetor de Suporte – Artigo (18</a:t>
            </a:r>
            <a:r>
              <a:rPr lang="en-US" sz="2000" dirty="0">
                <a:solidFill>
                  <a:srgbClr val="00B0F0"/>
                </a:solidFill>
              </a:rPr>
              <a:t>/05</a:t>
            </a:r>
            <a:r>
              <a:rPr lang="pt-BR" sz="2000" dirty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Aprendizado Bayesiano – Cap. 6 e novo cap. online (25</a:t>
            </a:r>
            <a:r>
              <a:rPr lang="en-US" sz="2000" dirty="0">
                <a:solidFill>
                  <a:srgbClr val="00B0F0"/>
                </a:solidFill>
              </a:rPr>
              <a:t>/05</a:t>
            </a:r>
            <a:r>
              <a:rPr lang="pt-BR" sz="2000" b="1" dirty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Aprendizado Baseado em Instâncias – Cap. 8 (01</a:t>
            </a:r>
            <a:r>
              <a:rPr lang="en-US" sz="2000" dirty="0">
                <a:solidFill>
                  <a:srgbClr val="00B0F0"/>
                </a:solidFill>
              </a:rPr>
              <a:t>/05</a:t>
            </a:r>
            <a:r>
              <a:rPr lang="pt-BR" sz="2000" dirty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b="1" dirty="0">
                <a:solidFill>
                  <a:srgbClr val="00B0F0"/>
                </a:solidFill>
              </a:rPr>
              <a:t>Classificação de Textos – Artigo (08</a:t>
            </a:r>
            <a:r>
              <a:rPr lang="en-US" sz="2000" b="1" dirty="0">
                <a:solidFill>
                  <a:srgbClr val="00B0F0"/>
                </a:solidFill>
              </a:rPr>
              <a:t>/06)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</a:t>
            </a:r>
            <a:r>
              <a:rPr lang="pt-BR" sz="2000" dirty="0" smtClean="0"/>
              <a:t>por Reforço </a:t>
            </a:r>
            <a:r>
              <a:rPr lang="pt-BR" sz="2000" dirty="0"/>
              <a:t>– Artigo (15</a:t>
            </a:r>
            <a:r>
              <a:rPr lang="en-US" sz="2000" dirty="0"/>
              <a:t>/06)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K-NN para Textos</a:t>
            </a:r>
            <a:endParaRPr lang="pt-BR" dirty="0"/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481013" y="1412875"/>
            <a:ext cx="8060518" cy="39109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pt-BR" sz="2000" b="1" baseline="0" dirty="0" smtClean="0"/>
              <a:t>Treinamento:</a:t>
            </a:r>
          </a:p>
          <a:p>
            <a:pPr algn="l"/>
            <a:r>
              <a:rPr lang="pt-BR" sz="2000" baseline="0" dirty="0" smtClean="0"/>
              <a:t>Para cada exemplo de treinamento &lt;</a:t>
            </a:r>
            <a:r>
              <a:rPr lang="pt-BR" sz="2000" i="1" baseline="0" dirty="0" smtClean="0"/>
              <a:t>x</a:t>
            </a:r>
            <a:r>
              <a:rPr lang="pt-BR" sz="2000" baseline="0" dirty="0" smtClean="0"/>
              <a:t>, </a:t>
            </a:r>
            <a:r>
              <a:rPr lang="pt-BR" sz="2000" i="1" baseline="0" dirty="0" smtClean="0"/>
              <a:t>c</a:t>
            </a:r>
            <a:r>
              <a:rPr lang="pt-BR" sz="2000" baseline="0" dirty="0" smtClean="0"/>
              <a:t>(</a:t>
            </a:r>
            <a:r>
              <a:rPr lang="pt-BR" sz="2000" i="1" baseline="0" dirty="0" smtClean="0"/>
              <a:t>x</a:t>
            </a:r>
            <a:r>
              <a:rPr lang="pt-BR" sz="2000" baseline="0" dirty="0" smtClean="0"/>
              <a:t>)&gt; </a:t>
            </a:r>
            <a:r>
              <a:rPr lang="pt-BR" sz="2000" baseline="0" dirty="0" smtClean="0">
                <a:sym typeface="Symbol" pitchFamily="18" charset="2"/>
              </a:rPr>
              <a:t></a:t>
            </a:r>
            <a:r>
              <a:rPr lang="pt-BR" sz="2000" baseline="0" dirty="0" smtClean="0"/>
              <a:t> </a:t>
            </a:r>
            <a:r>
              <a:rPr lang="pt-BR" sz="2000" i="1" baseline="0" dirty="0" smtClean="0"/>
              <a:t>D</a:t>
            </a:r>
          </a:p>
          <a:p>
            <a:pPr algn="l"/>
            <a:r>
              <a:rPr lang="pt-BR" sz="2000" i="1" baseline="0" dirty="0" smtClean="0"/>
              <a:t>      </a:t>
            </a:r>
            <a:r>
              <a:rPr lang="pt-BR" sz="2000" baseline="0" dirty="0" smtClean="0"/>
              <a:t>Calcule o vetor TF-IDF correspondente, </a:t>
            </a:r>
            <a:r>
              <a:rPr lang="pt-BR" sz="2000" b="1" baseline="0" dirty="0" smtClean="0"/>
              <a:t>d</a:t>
            </a:r>
            <a:r>
              <a:rPr lang="pt-BR" sz="2000" b="1" i="1" dirty="0" smtClean="0"/>
              <a:t>x</a:t>
            </a:r>
            <a:r>
              <a:rPr lang="pt-BR" sz="2000" baseline="0" dirty="0" smtClean="0"/>
              <a:t>, para o documento </a:t>
            </a:r>
            <a:r>
              <a:rPr lang="pt-BR" sz="2000" i="1" baseline="0" dirty="0" smtClean="0"/>
              <a:t>x</a:t>
            </a:r>
          </a:p>
          <a:p>
            <a:pPr algn="l"/>
            <a:endParaRPr lang="pt-BR" sz="2000" i="1" baseline="0" dirty="0" smtClean="0"/>
          </a:p>
          <a:p>
            <a:pPr algn="l"/>
            <a:r>
              <a:rPr lang="pt-BR" sz="2000" b="1" baseline="0" dirty="0" smtClean="0"/>
              <a:t>Exemplo de teste </a:t>
            </a:r>
            <a:r>
              <a:rPr lang="pt-BR" sz="2000" b="1" i="1" baseline="0" dirty="0" smtClean="0"/>
              <a:t>y</a:t>
            </a:r>
            <a:r>
              <a:rPr lang="pt-BR" sz="2000" b="1" baseline="0" dirty="0" smtClean="0"/>
              <a:t>:</a:t>
            </a:r>
            <a:endParaRPr lang="pt-BR" sz="2000" baseline="0" dirty="0" smtClean="0"/>
          </a:p>
          <a:p>
            <a:pPr algn="l"/>
            <a:r>
              <a:rPr lang="pt-BR" sz="2000" baseline="0" dirty="0" smtClean="0"/>
              <a:t>Calcule o vetor TF-IDF </a:t>
            </a:r>
            <a:r>
              <a:rPr lang="pt-BR" sz="2000" b="1" baseline="0" dirty="0" smtClean="0"/>
              <a:t>d</a:t>
            </a:r>
            <a:r>
              <a:rPr lang="pt-BR" sz="2000" baseline="0" dirty="0" smtClean="0"/>
              <a:t> para o documento </a:t>
            </a:r>
            <a:r>
              <a:rPr lang="pt-BR" sz="2000" i="1" baseline="0" dirty="0" smtClean="0"/>
              <a:t>y</a:t>
            </a:r>
            <a:endParaRPr lang="pt-BR" sz="2000" baseline="0" dirty="0" smtClean="0">
              <a:cs typeface="Times New Roman" pitchFamily="18" charset="0"/>
              <a:sym typeface="Symbol" pitchFamily="18" charset="2"/>
            </a:endParaRPr>
          </a:p>
          <a:p>
            <a:pPr algn="l"/>
            <a:r>
              <a:rPr lang="pt-BR" sz="2000" baseline="0" dirty="0" smtClean="0">
                <a:cs typeface="Times New Roman" pitchFamily="18" charset="0"/>
                <a:sym typeface="Symbol" pitchFamily="18" charset="2"/>
              </a:rPr>
              <a:t>Para cada </a:t>
            </a:r>
            <a:r>
              <a:rPr lang="pt-BR" sz="2000" baseline="0" dirty="0" smtClean="0"/>
              <a:t>&lt;</a:t>
            </a:r>
            <a:r>
              <a:rPr lang="pt-BR" sz="2000" i="1" baseline="0" dirty="0" smtClean="0"/>
              <a:t>x</a:t>
            </a:r>
            <a:r>
              <a:rPr lang="pt-BR" sz="2000" baseline="0" dirty="0" smtClean="0"/>
              <a:t>, </a:t>
            </a:r>
            <a:r>
              <a:rPr lang="pt-BR" sz="2000" i="1" baseline="0" dirty="0" smtClean="0"/>
              <a:t>c</a:t>
            </a:r>
            <a:r>
              <a:rPr lang="pt-BR" sz="2000" baseline="0" dirty="0" smtClean="0"/>
              <a:t>(</a:t>
            </a:r>
            <a:r>
              <a:rPr lang="pt-BR" sz="2000" i="1" baseline="0" dirty="0" smtClean="0"/>
              <a:t>x</a:t>
            </a:r>
            <a:r>
              <a:rPr lang="pt-BR" sz="2000" baseline="0" dirty="0" smtClean="0"/>
              <a:t>)&gt; </a:t>
            </a:r>
            <a:r>
              <a:rPr lang="pt-BR" sz="2000" baseline="0" dirty="0" smtClean="0">
                <a:sym typeface="Symbol" pitchFamily="18" charset="2"/>
              </a:rPr>
              <a:t></a:t>
            </a:r>
            <a:r>
              <a:rPr lang="pt-BR" sz="2000" baseline="0" dirty="0" smtClean="0"/>
              <a:t> </a:t>
            </a:r>
            <a:r>
              <a:rPr lang="pt-BR" sz="2000" i="1" baseline="0" dirty="0" smtClean="0"/>
              <a:t>D</a:t>
            </a:r>
          </a:p>
          <a:p>
            <a:r>
              <a:rPr lang="pt-BR" sz="2000" baseline="0" dirty="0" smtClean="0"/>
              <a:t>     Seja </a:t>
            </a:r>
            <a:r>
              <a:rPr lang="pt-BR" sz="2000" i="1" baseline="0" dirty="0" err="1" smtClean="0"/>
              <a:t>s</a:t>
            </a:r>
            <a:r>
              <a:rPr lang="pt-BR" sz="2000" b="1" i="1" dirty="0" err="1" smtClean="0"/>
              <a:t>x</a:t>
            </a:r>
            <a:r>
              <a:rPr lang="pt-BR" sz="2000" baseline="0" dirty="0" smtClean="0"/>
              <a:t> = </a:t>
            </a:r>
            <a:r>
              <a:rPr lang="pt-BR" sz="2000" baseline="0" dirty="0" err="1" smtClean="0"/>
              <a:t>cosSim</a:t>
            </a:r>
            <a:r>
              <a:rPr lang="pt-BR" sz="2000" baseline="0" dirty="0" smtClean="0"/>
              <a:t>(</a:t>
            </a:r>
            <a:r>
              <a:rPr lang="pt-BR" sz="2000" b="1" baseline="0" dirty="0" smtClean="0"/>
              <a:t>d</a:t>
            </a:r>
            <a:r>
              <a:rPr lang="pt-BR" sz="2000" baseline="0" dirty="0" smtClean="0"/>
              <a:t>, </a:t>
            </a:r>
            <a:r>
              <a:rPr lang="pt-BR" sz="2000" b="1" baseline="0" dirty="0" smtClean="0"/>
              <a:t>d</a:t>
            </a:r>
            <a:r>
              <a:rPr lang="pt-BR" sz="2000" b="1" i="1" dirty="0" smtClean="0"/>
              <a:t>x</a:t>
            </a:r>
            <a:r>
              <a:rPr lang="pt-BR" sz="2000" baseline="0" dirty="0" smtClean="0"/>
              <a:t>)</a:t>
            </a:r>
          </a:p>
          <a:p>
            <a:r>
              <a:rPr lang="pt-BR" sz="2000" baseline="0" dirty="0" smtClean="0"/>
              <a:t>Ordene os exemplos, </a:t>
            </a:r>
            <a:r>
              <a:rPr lang="pt-BR" sz="2000" i="1" baseline="0" dirty="0" smtClean="0"/>
              <a:t>x</a:t>
            </a:r>
            <a:r>
              <a:rPr lang="pt-BR" sz="2000" baseline="0" dirty="0" smtClean="0"/>
              <a:t>, em </a:t>
            </a:r>
            <a:r>
              <a:rPr lang="pt-BR" sz="2000" i="1" baseline="0" dirty="0" smtClean="0"/>
              <a:t>D</a:t>
            </a:r>
            <a:r>
              <a:rPr lang="pt-BR" sz="2000" baseline="0" dirty="0" smtClean="0"/>
              <a:t> por valor decrescente de </a:t>
            </a:r>
            <a:r>
              <a:rPr lang="pt-BR" sz="2000" i="1" baseline="0" dirty="0" err="1" smtClean="0"/>
              <a:t>s</a:t>
            </a:r>
            <a:r>
              <a:rPr lang="pt-BR" sz="2000" b="1" i="1" dirty="0" err="1" smtClean="0"/>
              <a:t>x</a:t>
            </a:r>
            <a:endParaRPr lang="pt-BR" sz="2000" i="1" baseline="0" dirty="0" smtClean="0"/>
          </a:p>
          <a:p>
            <a:pPr algn="l"/>
            <a:r>
              <a:rPr lang="pt-BR" sz="2000" baseline="0" dirty="0" smtClean="0"/>
              <a:t>Seja </a:t>
            </a:r>
            <a:r>
              <a:rPr lang="pt-BR" sz="2000" i="1" baseline="0" dirty="0" smtClean="0"/>
              <a:t>N</a:t>
            </a:r>
            <a:r>
              <a:rPr lang="pt-BR" sz="2000" baseline="0" dirty="0" smtClean="0"/>
              <a:t> o conjunto dos primeiros </a:t>
            </a:r>
            <a:r>
              <a:rPr lang="pt-BR" sz="2000" i="1" baseline="0" dirty="0" smtClean="0"/>
              <a:t>k </a:t>
            </a:r>
            <a:r>
              <a:rPr lang="pt-BR" sz="2000" baseline="0" dirty="0" smtClean="0"/>
              <a:t>exemplos de D. </a:t>
            </a:r>
            <a:endParaRPr lang="pt-BR" sz="2000" baseline="0" dirty="0" smtClean="0">
              <a:solidFill>
                <a:schemeClr val="accent1"/>
              </a:solidFill>
            </a:endParaRPr>
          </a:p>
          <a:p>
            <a:pPr algn="l"/>
            <a:r>
              <a:rPr lang="pt-BR" sz="2000" baseline="0" dirty="0" smtClean="0"/>
              <a:t>Retorne a classe majoritária dos exemplos em </a:t>
            </a:r>
            <a:r>
              <a:rPr lang="pt-BR" sz="2000" i="1" baseline="0" dirty="0" smtClean="0"/>
              <a:t>N.</a:t>
            </a:r>
          </a:p>
          <a:p>
            <a:pPr algn="l"/>
            <a:r>
              <a:rPr lang="en-US" sz="2400" i="1" dirty="0" smtClean="0"/>
              <a:t>     </a:t>
            </a:r>
            <a:endParaRPr lang="en-US" sz="2400" dirty="0"/>
          </a:p>
          <a:p>
            <a:pPr algn="l"/>
            <a:r>
              <a:rPr lang="en-US" dirty="0"/>
              <a:t> 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Exemplo</a:t>
            </a:r>
            <a:r>
              <a:rPr lang="en-US" dirty="0" smtClean="0"/>
              <a:t>: 3-NN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Textos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114692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14693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</p:grpSp>
      <p:sp>
        <p:nvSpPr>
          <p:cNvPr id="114694" name="Line 6"/>
          <p:cNvSpPr>
            <a:spLocks noChangeShapeType="1"/>
          </p:cNvSpPr>
          <p:nvPr/>
        </p:nvSpPr>
        <p:spPr bwMode="auto">
          <a:xfrm flipV="1">
            <a:off x="976313" y="4208463"/>
            <a:ext cx="501650" cy="15652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 flipV="1">
            <a:off x="965200" y="4822825"/>
            <a:ext cx="587375" cy="950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 flipV="1">
            <a:off x="965200" y="4876800"/>
            <a:ext cx="1397000" cy="9096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 flipV="1">
            <a:off x="965200" y="5624513"/>
            <a:ext cx="1614488" cy="161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 flipV="1">
            <a:off x="965200" y="5360988"/>
            <a:ext cx="1163638" cy="412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 flipV="1">
            <a:off x="976313" y="4876800"/>
            <a:ext cx="1843087" cy="909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 flipV="1">
            <a:off x="981075" y="4876800"/>
            <a:ext cx="1843088" cy="9096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838325" y="5178425"/>
            <a:ext cx="576263" cy="469900"/>
            <a:chOff x="1158" y="3262"/>
            <a:chExt cx="363" cy="296"/>
          </a:xfrm>
        </p:grpSpPr>
        <p:sp>
          <p:nvSpPr>
            <p:cNvPr id="114702" name="Freeform 14"/>
            <p:cNvSpPr>
              <a:spLocks/>
            </p:cNvSpPr>
            <p:nvPr/>
          </p:nvSpPr>
          <p:spPr bwMode="auto">
            <a:xfrm>
              <a:off x="1158" y="3375"/>
              <a:ext cx="14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18"/>
                </a:cxn>
                <a:cxn ang="0">
                  <a:pos x="12" y="66"/>
                </a:cxn>
              </a:cxnLst>
              <a:rect l="0" t="0" r="r" b="b"/>
              <a:pathLst>
                <a:path w="14" h="66">
                  <a:moveTo>
                    <a:pt x="0" y="0"/>
                  </a:moveTo>
                  <a:lnTo>
                    <a:pt x="12" y="18"/>
                  </a:lnTo>
                  <a:cubicBezTo>
                    <a:pt x="14" y="29"/>
                    <a:pt x="13" y="47"/>
                    <a:pt x="12" y="66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14703" name="Freeform 15"/>
            <p:cNvSpPr>
              <a:spLocks/>
            </p:cNvSpPr>
            <p:nvPr/>
          </p:nvSpPr>
          <p:spPr bwMode="auto">
            <a:xfrm>
              <a:off x="1200" y="3262"/>
              <a:ext cx="66" cy="6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9" y="5"/>
                </a:cxn>
                <a:cxn ang="0">
                  <a:pos x="63" y="29"/>
                </a:cxn>
                <a:cxn ang="0">
                  <a:pos x="57" y="65"/>
                </a:cxn>
              </a:cxnLst>
              <a:rect l="0" t="0" r="r" b="b"/>
              <a:pathLst>
                <a:path w="66" h="65">
                  <a:moveTo>
                    <a:pt x="0" y="2"/>
                  </a:moveTo>
                  <a:cubicBezTo>
                    <a:pt x="14" y="1"/>
                    <a:pt x="28" y="0"/>
                    <a:pt x="39" y="5"/>
                  </a:cubicBezTo>
                  <a:cubicBezTo>
                    <a:pt x="50" y="10"/>
                    <a:pt x="60" y="19"/>
                    <a:pt x="63" y="29"/>
                  </a:cubicBezTo>
                  <a:cubicBezTo>
                    <a:pt x="66" y="39"/>
                    <a:pt x="61" y="52"/>
                    <a:pt x="57" y="65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14704" name="Freeform 16"/>
            <p:cNvSpPr>
              <a:spLocks/>
            </p:cNvSpPr>
            <p:nvPr/>
          </p:nvSpPr>
          <p:spPr bwMode="auto">
            <a:xfrm>
              <a:off x="1392" y="3264"/>
              <a:ext cx="129" cy="2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" y="42"/>
                </a:cxn>
                <a:cxn ang="0">
                  <a:pos x="123" y="123"/>
                </a:cxn>
                <a:cxn ang="0">
                  <a:pos x="117" y="216"/>
                </a:cxn>
                <a:cxn ang="0">
                  <a:pos x="84" y="294"/>
                </a:cxn>
              </a:cxnLst>
              <a:rect l="0" t="0" r="r" b="b"/>
              <a:pathLst>
                <a:path w="129" h="294">
                  <a:moveTo>
                    <a:pt x="0" y="0"/>
                  </a:moveTo>
                  <a:cubicBezTo>
                    <a:pt x="30" y="11"/>
                    <a:pt x="61" y="22"/>
                    <a:pt x="81" y="42"/>
                  </a:cubicBezTo>
                  <a:cubicBezTo>
                    <a:pt x="101" y="62"/>
                    <a:pt x="117" y="94"/>
                    <a:pt x="123" y="123"/>
                  </a:cubicBezTo>
                  <a:cubicBezTo>
                    <a:pt x="129" y="152"/>
                    <a:pt x="123" y="188"/>
                    <a:pt x="117" y="216"/>
                  </a:cubicBezTo>
                  <a:cubicBezTo>
                    <a:pt x="111" y="244"/>
                    <a:pt x="97" y="269"/>
                    <a:pt x="84" y="29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</p:grp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20" name="Espaço Reservado para Número de Slid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Invertido</a:t>
            </a:r>
            <a:endParaRPr lang="pt-BR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dirty="0" smtClean="0"/>
              <a:t>Busca linear na base de treinamento não é </a:t>
            </a:r>
            <a:r>
              <a:rPr lang="pt-BR" dirty="0" err="1" smtClean="0"/>
              <a:t>escalável</a:t>
            </a:r>
            <a:r>
              <a:rPr lang="pt-BR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pt-BR" dirty="0" smtClean="0"/>
              <a:t>Índice invertido: estrutura mapeando palavras a documentos.</a:t>
            </a:r>
          </a:p>
          <a:p>
            <a:pPr>
              <a:lnSpc>
                <a:spcPct val="90000"/>
              </a:lnSpc>
            </a:pPr>
            <a:r>
              <a:rPr lang="pt-BR" dirty="0" smtClean="0"/>
              <a:t>Quando as </a:t>
            </a:r>
            <a:r>
              <a:rPr lang="pt-BR" i="1" dirty="0" err="1" smtClean="0"/>
              <a:t>stopwords</a:t>
            </a:r>
            <a:r>
              <a:rPr lang="pt-BR" dirty="0" smtClean="0"/>
              <a:t> são removidas, as palavras que sobram são raras, então um índice invertido ajuda a eliminar boa parte dos documentos que não tem muitas palavras em comum com o documento de teste.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Existem muitas aplicações importantes da classificação de textos.</a:t>
            </a:r>
          </a:p>
          <a:p>
            <a:r>
              <a:rPr lang="pt-BR" dirty="0" smtClean="0"/>
              <a:t>Requer uma técnica que lide bem com vetores esparsos de muitos atributos, porque tipicamente cada palavra é um atributo e a maioria das palavras é rara.</a:t>
            </a:r>
          </a:p>
          <a:p>
            <a:pPr lvl="1"/>
            <a:r>
              <a:rPr lang="pt-BR" dirty="0" err="1" smtClean="0"/>
              <a:t>Naïve</a:t>
            </a:r>
            <a:r>
              <a:rPr lang="pt-BR" dirty="0" smtClean="0"/>
              <a:t> </a:t>
            </a:r>
            <a:r>
              <a:rPr lang="pt-BR" dirty="0" err="1" smtClean="0"/>
              <a:t>Bayes</a:t>
            </a:r>
            <a:endParaRPr lang="pt-BR" dirty="0" smtClean="0"/>
          </a:p>
          <a:p>
            <a:pPr lvl="1"/>
            <a:r>
              <a:rPr lang="pt-BR" dirty="0" err="1" smtClean="0"/>
              <a:t>kNN</a:t>
            </a:r>
            <a:r>
              <a:rPr lang="pt-BR" dirty="0" smtClean="0"/>
              <a:t> com similaridade de cosseno</a:t>
            </a:r>
          </a:p>
          <a:p>
            <a:pPr lvl="1"/>
            <a:r>
              <a:rPr lang="pt-BR" dirty="0" err="1" smtClean="0"/>
              <a:t>SVMs</a:t>
            </a:r>
            <a:endParaRPr lang="pt-BR" dirty="0" smtClean="0"/>
          </a:p>
          <a:p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Aplicações de </a:t>
            </a:r>
            <a:br>
              <a:rPr lang="pt-BR" dirty="0" smtClean="0"/>
            </a:br>
            <a:r>
              <a:rPr lang="pt-BR" dirty="0" smtClean="0"/>
              <a:t>Classificação de Textos</a:t>
            </a:r>
            <a:endParaRPr lang="pt-BR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05800" cy="46878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Páginas web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/>
              <a:t>Recomendação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/>
              <a:t>Classificação em tópicos (ex.: hierarquia do Yahoo)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Mensagens de fóruns/blogs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/>
              <a:t>Recomendação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/>
              <a:t>Filtragem de spam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/>
              <a:t>Análise de sentimentos (em relação a produtos)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Artigos de jornal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/>
              <a:t>Personalização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Mensagens de e-mail</a:t>
            </a:r>
            <a:endParaRPr lang="pt-BR" sz="2000" dirty="0" smtClean="0"/>
          </a:p>
          <a:p>
            <a:pPr lvl="1">
              <a:lnSpc>
                <a:spcPct val="90000"/>
              </a:lnSpc>
            </a:pPr>
            <a:r>
              <a:rPr lang="pt-BR" sz="2000" dirty="0" smtClean="0"/>
              <a:t>Priorização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/>
              <a:t>Separação em pastas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/>
              <a:t>Filtragem de spam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/>
              <a:t>Colocação de anúncios (</a:t>
            </a:r>
            <a:r>
              <a:rPr lang="pt-BR" sz="2000" dirty="0" err="1" smtClean="0"/>
              <a:t>Gmail</a:t>
            </a:r>
            <a:r>
              <a:rPr lang="pt-BR" sz="2000" dirty="0" smtClean="0"/>
              <a:t>)</a:t>
            </a:r>
            <a:endParaRPr lang="pt-BR" sz="200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Representação de Textos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419599"/>
          </a:xfrm>
        </p:spPr>
        <p:txBody>
          <a:bodyPr>
            <a:normAutofit/>
          </a:bodyPr>
          <a:lstStyle/>
          <a:p>
            <a:r>
              <a:rPr lang="pt-BR" dirty="0" smtClean="0"/>
              <a:t>Modelo mais comum é o </a:t>
            </a:r>
            <a:r>
              <a:rPr lang="pt-BR" i="1" dirty="0" err="1" smtClean="0"/>
              <a:t>Bag-of-Words</a:t>
            </a:r>
            <a:endParaRPr lang="pt-BR" i="1" dirty="0" smtClean="0"/>
          </a:p>
          <a:p>
            <a:pPr lvl="1"/>
            <a:r>
              <a:rPr lang="pt-BR" dirty="0" smtClean="0"/>
              <a:t>A ordem em que as palavras aparecem é desconsiderada</a:t>
            </a:r>
          </a:p>
          <a:p>
            <a:pPr lvl="1"/>
            <a:r>
              <a:rPr lang="pt-BR" dirty="0" smtClean="0"/>
              <a:t>Um atributo por palavra, podendo ser</a:t>
            </a:r>
          </a:p>
          <a:p>
            <a:pPr lvl="2"/>
            <a:r>
              <a:rPr lang="pt-BR" dirty="0" smtClean="0"/>
              <a:t>Booleano = indica a presença da palavra</a:t>
            </a:r>
          </a:p>
          <a:p>
            <a:pPr lvl="2"/>
            <a:r>
              <a:rPr lang="pt-BR" dirty="0" smtClean="0"/>
              <a:t>Numérico = indica a frequência</a:t>
            </a:r>
          </a:p>
          <a:p>
            <a:pPr lvl="1"/>
            <a:r>
              <a:rPr lang="pt-BR" dirty="0" smtClean="0"/>
              <a:t>Palavras sem significado (chamadas de </a:t>
            </a:r>
            <a:r>
              <a:rPr lang="pt-BR" dirty="0" err="1" smtClean="0"/>
              <a:t>stopwords</a:t>
            </a:r>
            <a:r>
              <a:rPr lang="pt-BR" dirty="0" smtClean="0"/>
              <a:t>) são removidas.</a:t>
            </a:r>
          </a:p>
          <a:p>
            <a:pPr lvl="2"/>
            <a:r>
              <a:rPr lang="pt-BR" dirty="0" smtClean="0"/>
              <a:t>Ex.: artigos, pronomes</a:t>
            </a:r>
          </a:p>
          <a:p>
            <a:pPr lvl="2"/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</a:t>
            </a:r>
            <a:r>
              <a:rPr lang="pt-BR" i="1" dirty="0" err="1" smtClean="0"/>
              <a:t>Bag-of-Words</a:t>
            </a:r>
            <a:endParaRPr lang="pt-BR" i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pic>
        <p:nvPicPr>
          <p:cNvPr id="6" name="Picture 2" descr="http://semanticwiki-en.saltlux.com/images/7/76/Semantic_technology_03_5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47800"/>
            <a:ext cx="6226069" cy="4419600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Métodos de </a:t>
            </a:r>
            <a:br>
              <a:rPr lang="pt-BR" dirty="0" smtClean="0"/>
            </a:br>
            <a:r>
              <a:rPr lang="pt-BR" dirty="0" smtClean="0"/>
              <a:t>Classificação de Textos</a:t>
            </a:r>
            <a:endParaRPr lang="pt-BR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pt-BR" sz="2800" dirty="0" smtClean="0"/>
              <a:t>Representações de texto tem </a:t>
            </a:r>
            <a:r>
              <a:rPr lang="pt-BR" sz="2800" dirty="0" smtClean="0">
                <a:solidFill>
                  <a:srgbClr val="FF0000"/>
                </a:solidFill>
              </a:rPr>
              <a:t>alta dimensão</a:t>
            </a:r>
            <a:r>
              <a:rPr lang="pt-BR" sz="28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pt-BR" sz="2400" dirty="0" smtClean="0"/>
              <a:t>Um atributo por palavra.</a:t>
            </a:r>
          </a:p>
          <a:p>
            <a:pPr>
              <a:lnSpc>
                <a:spcPct val="80000"/>
              </a:lnSpc>
            </a:pPr>
            <a:r>
              <a:rPr lang="pt-BR" sz="2800" dirty="0" smtClean="0"/>
              <a:t>Vetores são </a:t>
            </a:r>
            <a:r>
              <a:rPr lang="pt-BR" sz="2800" dirty="0" smtClean="0">
                <a:solidFill>
                  <a:srgbClr val="FF0000"/>
                </a:solidFill>
              </a:rPr>
              <a:t>esparsos</a:t>
            </a:r>
            <a:r>
              <a:rPr lang="pt-BR" sz="2800" dirty="0" smtClean="0"/>
              <a:t> porque muitas palavras são raras.</a:t>
            </a:r>
          </a:p>
          <a:p>
            <a:pPr lvl="1">
              <a:lnSpc>
                <a:spcPct val="80000"/>
              </a:lnSpc>
            </a:pPr>
            <a:r>
              <a:rPr lang="pt-BR" sz="2400" dirty="0" smtClean="0"/>
              <a:t>Lei de </a:t>
            </a:r>
            <a:r>
              <a:rPr lang="pt-BR" sz="2400" dirty="0" err="1" smtClean="0"/>
              <a:t>Zipf</a:t>
            </a:r>
            <a:endParaRPr lang="pt-BR" sz="2400" dirty="0" smtClean="0"/>
          </a:p>
          <a:p>
            <a:pPr>
              <a:lnSpc>
                <a:spcPct val="80000"/>
              </a:lnSpc>
            </a:pPr>
            <a:r>
              <a:rPr lang="pt-BR" sz="2800" dirty="0" smtClean="0"/>
              <a:t>Algoritmos com alto viés que previnem super-ajuste em altas dimensões são os melhores.</a:t>
            </a:r>
            <a:endParaRPr lang="pt-BR" sz="2400" dirty="0" smtClean="0"/>
          </a:p>
          <a:p>
            <a:pPr>
              <a:lnSpc>
                <a:spcPct val="80000"/>
              </a:lnSpc>
            </a:pPr>
            <a:r>
              <a:rPr lang="pt-BR" sz="2800" dirty="0" smtClean="0"/>
              <a:t>Para a maioria dos problemas de classificação de textos, há muitos atributos relevantes.</a:t>
            </a:r>
          </a:p>
          <a:p>
            <a:pPr>
              <a:lnSpc>
                <a:spcPct val="80000"/>
              </a:lnSpc>
            </a:pPr>
            <a:r>
              <a:rPr lang="pt-BR" sz="2800" dirty="0" smtClean="0"/>
              <a:t>Métodos que somam evidências de muitos atributos (como </a:t>
            </a:r>
            <a:r>
              <a:rPr lang="pt-BR" sz="2800" dirty="0" err="1" smtClean="0"/>
              <a:t>naïve</a:t>
            </a:r>
            <a:r>
              <a:rPr lang="pt-BR" sz="2800" dirty="0" smtClean="0"/>
              <a:t> </a:t>
            </a:r>
            <a:r>
              <a:rPr lang="pt-BR" sz="2800" dirty="0" err="1" smtClean="0"/>
              <a:t>Bayes</a:t>
            </a:r>
            <a:r>
              <a:rPr lang="pt-BR" sz="2800" dirty="0" smtClean="0"/>
              <a:t>, KNN, rede neural, SVM) funcionam melhor do que os que isolam alguns atributos relevantes (árvore de decisão ou indução de regras).</a:t>
            </a:r>
            <a:endParaRPr lang="pt-BR" sz="280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2159000" y="5403850"/>
            <a:ext cx="6254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nude</a:t>
            </a:r>
          </a:p>
        </p:txBody>
      </p:sp>
      <p:sp>
        <p:nvSpPr>
          <p:cNvPr id="131093" name="Text Box 21"/>
          <p:cNvSpPr txBox="1">
            <a:spLocks noChangeArrowheads="1"/>
          </p:cNvSpPr>
          <p:nvPr/>
        </p:nvSpPr>
        <p:spPr bwMode="auto">
          <a:xfrm>
            <a:off x="2189163" y="5167313"/>
            <a:ext cx="5619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deal</a:t>
            </a:r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1168400" y="5153025"/>
            <a:ext cx="8667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Nigeria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 </a:t>
            </a:r>
            <a:r>
              <a:rPr lang="pt-BR" dirty="0" err="1" smtClean="0"/>
              <a:t>Naïve</a:t>
            </a:r>
            <a:r>
              <a:rPr lang="pt-BR" dirty="0" smtClean="0"/>
              <a:t> </a:t>
            </a:r>
            <a:r>
              <a:rPr lang="pt-BR" dirty="0" err="1" smtClean="0"/>
              <a:t>Bayes</a:t>
            </a:r>
            <a:r>
              <a:rPr lang="pt-BR" dirty="0" smtClean="0"/>
              <a:t> para textos</a:t>
            </a:r>
            <a:endParaRPr lang="pt-BR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943600" y="4267200"/>
            <a:ext cx="1743075" cy="1971675"/>
            <a:chOff x="3852" y="2120"/>
            <a:chExt cx="1098" cy="1242"/>
          </a:xfrm>
        </p:grpSpPr>
        <p:sp>
          <p:nvSpPr>
            <p:cNvPr id="131080" name="Freeform 8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95" y="108"/>
                </a:cxn>
                <a:cxn ang="0">
                  <a:pos x="318" y="254"/>
                </a:cxn>
                <a:cxn ang="0">
                  <a:pos x="249" y="377"/>
                </a:cxn>
                <a:cxn ang="0">
                  <a:pos x="88" y="500"/>
                </a:cxn>
                <a:cxn ang="0">
                  <a:pos x="19" y="661"/>
                </a:cxn>
                <a:cxn ang="0">
                  <a:pos x="19" y="861"/>
                </a:cxn>
                <a:cxn ang="0">
                  <a:pos x="134" y="1053"/>
                </a:cxn>
                <a:cxn ang="0">
                  <a:pos x="241" y="1206"/>
                </a:cxn>
                <a:cxn ang="0">
                  <a:pos x="549" y="1229"/>
                </a:cxn>
              </a:cxnLst>
              <a:rect l="0" t="0" r="r" b="b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1081" name="Freeform 9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95" y="108"/>
                </a:cxn>
                <a:cxn ang="0">
                  <a:pos x="318" y="254"/>
                </a:cxn>
                <a:cxn ang="0">
                  <a:pos x="249" y="377"/>
                </a:cxn>
                <a:cxn ang="0">
                  <a:pos x="88" y="500"/>
                </a:cxn>
                <a:cxn ang="0">
                  <a:pos x="19" y="661"/>
                </a:cxn>
                <a:cxn ang="0">
                  <a:pos x="19" y="861"/>
                </a:cxn>
                <a:cxn ang="0">
                  <a:pos x="134" y="1053"/>
                </a:cxn>
                <a:cxn ang="0">
                  <a:pos x="241" y="1206"/>
                </a:cxn>
                <a:cxn ang="0">
                  <a:pos x="549" y="1229"/>
                </a:cxn>
              </a:cxnLst>
              <a:rect l="0" t="0" r="r" b="b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1082" name="Line 10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43000" y="4267200"/>
            <a:ext cx="1743075" cy="1971675"/>
            <a:chOff x="3852" y="2120"/>
            <a:chExt cx="1098" cy="1242"/>
          </a:xfrm>
        </p:grpSpPr>
        <p:sp>
          <p:nvSpPr>
            <p:cNvPr id="131084" name="Freeform 12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95" y="108"/>
                </a:cxn>
                <a:cxn ang="0">
                  <a:pos x="318" y="254"/>
                </a:cxn>
                <a:cxn ang="0">
                  <a:pos x="249" y="377"/>
                </a:cxn>
                <a:cxn ang="0">
                  <a:pos x="88" y="500"/>
                </a:cxn>
                <a:cxn ang="0">
                  <a:pos x="19" y="661"/>
                </a:cxn>
                <a:cxn ang="0">
                  <a:pos x="19" y="861"/>
                </a:cxn>
                <a:cxn ang="0">
                  <a:pos x="134" y="1053"/>
                </a:cxn>
                <a:cxn ang="0">
                  <a:pos x="241" y="1206"/>
                </a:cxn>
                <a:cxn ang="0">
                  <a:pos x="549" y="1229"/>
                </a:cxn>
              </a:cxnLst>
              <a:rect l="0" t="0" r="r" b="b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1085" name="Freeform 13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95" y="108"/>
                </a:cxn>
                <a:cxn ang="0">
                  <a:pos x="318" y="254"/>
                </a:cxn>
                <a:cxn ang="0">
                  <a:pos x="249" y="377"/>
                </a:cxn>
                <a:cxn ang="0">
                  <a:pos x="88" y="500"/>
                </a:cxn>
                <a:cxn ang="0">
                  <a:pos x="19" y="661"/>
                </a:cxn>
                <a:cxn ang="0">
                  <a:pos x="19" y="861"/>
                </a:cxn>
                <a:cxn ang="0">
                  <a:pos x="134" y="1053"/>
                </a:cxn>
                <a:cxn ang="0">
                  <a:pos x="241" y="1206"/>
                </a:cxn>
                <a:cxn ang="0">
                  <a:pos x="549" y="1229"/>
                </a:cxn>
              </a:cxnLst>
              <a:rect l="0" t="0" r="r" b="b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1086" name="Line 14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1520825" y="6148388"/>
            <a:ext cx="8763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/>
              <a:t>spam</a:t>
            </a:r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6442075" y="6176963"/>
            <a:ext cx="738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/>
              <a:t>legit</a:t>
            </a:r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1427163" y="4976813"/>
            <a:ext cx="4730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hot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1743075" y="5824538"/>
            <a:ext cx="295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$</a:t>
            </a:r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1863725" y="5646738"/>
            <a:ext cx="803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Viagra</a:t>
            </a: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1223963" y="5397500"/>
            <a:ext cx="7778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lottery</a:t>
            </a:r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2286000" y="4902200"/>
            <a:ext cx="3333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!!</a:t>
            </a:r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1981200" y="5054600"/>
            <a:ext cx="2571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!</a:t>
            </a:r>
          </a:p>
        </p:txBody>
      </p:sp>
      <p:sp>
        <p:nvSpPr>
          <p:cNvPr id="131099" name="Text Box 27"/>
          <p:cNvSpPr txBox="1">
            <a:spLocks noChangeArrowheads="1"/>
          </p:cNvSpPr>
          <p:nvPr/>
        </p:nvSpPr>
        <p:spPr bwMode="auto">
          <a:xfrm>
            <a:off x="1692275" y="4714875"/>
            <a:ext cx="5238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win</a:t>
            </a:r>
          </a:p>
        </p:txBody>
      </p:sp>
      <p:sp>
        <p:nvSpPr>
          <p:cNvPr id="131100" name="Text Box 28"/>
          <p:cNvSpPr txBox="1">
            <a:spLocks noChangeArrowheads="1"/>
          </p:cNvSpPr>
          <p:nvPr/>
        </p:nvSpPr>
        <p:spPr bwMode="auto">
          <a:xfrm>
            <a:off x="6867525" y="5006975"/>
            <a:ext cx="7778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Friday</a:t>
            </a:r>
          </a:p>
        </p:txBody>
      </p:sp>
      <p:sp>
        <p:nvSpPr>
          <p:cNvPr id="131102" name="Text Box 30"/>
          <p:cNvSpPr txBox="1">
            <a:spLocks noChangeArrowheads="1"/>
          </p:cNvSpPr>
          <p:nvPr/>
        </p:nvSpPr>
        <p:spPr bwMode="auto">
          <a:xfrm>
            <a:off x="6704013" y="5818188"/>
            <a:ext cx="676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exam</a:t>
            </a:r>
          </a:p>
        </p:txBody>
      </p:sp>
      <p:sp>
        <p:nvSpPr>
          <p:cNvPr id="131103" name="Text Box 31"/>
          <p:cNvSpPr txBox="1">
            <a:spLocks noChangeArrowheads="1"/>
          </p:cNvSpPr>
          <p:nvPr/>
        </p:nvSpPr>
        <p:spPr bwMode="auto">
          <a:xfrm>
            <a:off x="5953125" y="4995863"/>
            <a:ext cx="10445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computer</a:t>
            </a:r>
          </a:p>
        </p:txBody>
      </p:sp>
      <p:sp>
        <p:nvSpPr>
          <p:cNvPr id="131104" name="Text Box 32"/>
          <p:cNvSpPr txBox="1">
            <a:spLocks noChangeArrowheads="1"/>
          </p:cNvSpPr>
          <p:nvPr/>
        </p:nvSpPr>
        <p:spPr bwMode="auto">
          <a:xfrm>
            <a:off x="6169025" y="5783263"/>
            <a:ext cx="6000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May</a:t>
            </a:r>
          </a:p>
        </p:txBody>
      </p:sp>
      <p:sp>
        <p:nvSpPr>
          <p:cNvPr id="131105" name="Text Box 33"/>
          <p:cNvSpPr txBox="1">
            <a:spLocks noChangeArrowheads="1"/>
          </p:cNvSpPr>
          <p:nvPr/>
        </p:nvSpPr>
        <p:spPr bwMode="auto">
          <a:xfrm>
            <a:off x="6464300" y="4716463"/>
            <a:ext cx="5111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PM</a:t>
            </a:r>
          </a:p>
        </p:txBody>
      </p:sp>
      <p:sp>
        <p:nvSpPr>
          <p:cNvPr id="131106" name="Text Box 34"/>
          <p:cNvSpPr txBox="1">
            <a:spLocks noChangeArrowheads="1"/>
          </p:cNvSpPr>
          <p:nvPr/>
        </p:nvSpPr>
        <p:spPr bwMode="auto">
          <a:xfrm>
            <a:off x="6086475" y="5246688"/>
            <a:ext cx="4984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test</a:t>
            </a:r>
          </a:p>
        </p:txBody>
      </p:sp>
      <p:sp>
        <p:nvSpPr>
          <p:cNvPr id="131107" name="Text Box 35"/>
          <p:cNvSpPr txBox="1">
            <a:spLocks noChangeArrowheads="1"/>
          </p:cNvSpPr>
          <p:nvPr/>
        </p:nvSpPr>
        <p:spPr bwMode="auto">
          <a:xfrm>
            <a:off x="6140450" y="5524500"/>
            <a:ext cx="7778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March</a:t>
            </a:r>
          </a:p>
        </p:txBody>
      </p:sp>
      <p:sp>
        <p:nvSpPr>
          <p:cNvPr id="131108" name="Text Box 36"/>
          <p:cNvSpPr txBox="1">
            <a:spLocks noChangeArrowheads="1"/>
          </p:cNvSpPr>
          <p:nvPr/>
        </p:nvSpPr>
        <p:spPr bwMode="auto">
          <a:xfrm>
            <a:off x="6391275" y="4348163"/>
            <a:ext cx="8540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science</a:t>
            </a:r>
          </a:p>
        </p:txBody>
      </p:sp>
      <p:sp>
        <p:nvSpPr>
          <p:cNvPr id="131109" name="Text Box 37"/>
          <p:cNvSpPr txBox="1">
            <a:spLocks noChangeArrowheads="1"/>
          </p:cNvSpPr>
          <p:nvPr/>
        </p:nvSpPr>
        <p:spPr bwMode="auto">
          <a:xfrm>
            <a:off x="1603375" y="4421188"/>
            <a:ext cx="803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Viagra</a:t>
            </a:r>
          </a:p>
        </p:txBody>
      </p:sp>
      <p:sp>
        <p:nvSpPr>
          <p:cNvPr id="131110" name="Text Box 38"/>
          <p:cNvSpPr txBox="1">
            <a:spLocks noChangeArrowheads="1"/>
          </p:cNvSpPr>
          <p:nvPr/>
        </p:nvSpPr>
        <p:spPr bwMode="auto">
          <a:xfrm>
            <a:off x="6546850" y="5268913"/>
            <a:ext cx="11588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homework</a:t>
            </a:r>
          </a:p>
        </p:txBody>
      </p:sp>
      <p:sp>
        <p:nvSpPr>
          <p:cNvPr id="131111" name="Text Box 39"/>
          <p:cNvSpPr txBox="1">
            <a:spLocks noChangeArrowheads="1"/>
          </p:cNvSpPr>
          <p:nvPr/>
        </p:nvSpPr>
        <p:spPr bwMode="auto">
          <a:xfrm>
            <a:off x="6961188" y="5518150"/>
            <a:ext cx="6635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score</a:t>
            </a:r>
          </a:p>
        </p:txBody>
      </p:sp>
      <p:sp>
        <p:nvSpPr>
          <p:cNvPr id="131136" name="Text Box 64"/>
          <p:cNvSpPr txBox="1">
            <a:spLocks noChangeArrowheads="1"/>
          </p:cNvSpPr>
          <p:nvPr/>
        </p:nvSpPr>
        <p:spPr bwMode="auto">
          <a:xfrm>
            <a:off x="1447800" y="5664200"/>
            <a:ext cx="2571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!</a:t>
            </a:r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3581400" y="1905000"/>
            <a:ext cx="1743075" cy="1971675"/>
            <a:chOff x="3852" y="2120"/>
            <a:chExt cx="1098" cy="1242"/>
          </a:xfrm>
        </p:grpSpPr>
        <p:sp>
          <p:nvSpPr>
            <p:cNvPr id="131138" name="Freeform 66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95" y="108"/>
                </a:cxn>
                <a:cxn ang="0">
                  <a:pos x="318" y="254"/>
                </a:cxn>
                <a:cxn ang="0">
                  <a:pos x="249" y="377"/>
                </a:cxn>
                <a:cxn ang="0">
                  <a:pos x="88" y="500"/>
                </a:cxn>
                <a:cxn ang="0">
                  <a:pos x="19" y="661"/>
                </a:cxn>
                <a:cxn ang="0">
                  <a:pos x="19" y="861"/>
                </a:cxn>
                <a:cxn ang="0">
                  <a:pos x="134" y="1053"/>
                </a:cxn>
                <a:cxn ang="0">
                  <a:pos x="241" y="1206"/>
                </a:cxn>
                <a:cxn ang="0">
                  <a:pos x="549" y="1229"/>
                </a:cxn>
              </a:cxnLst>
              <a:rect l="0" t="0" r="r" b="b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1139" name="Freeform 67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95" y="108"/>
                </a:cxn>
                <a:cxn ang="0">
                  <a:pos x="318" y="254"/>
                </a:cxn>
                <a:cxn ang="0">
                  <a:pos x="249" y="377"/>
                </a:cxn>
                <a:cxn ang="0">
                  <a:pos x="88" y="500"/>
                </a:cxn>
                <a:cxn ang="0">
                  <a:pos x="19" y="661"/>
                </a:cxn>
                <a:cxn ang="0">
                  <a:pos x="19" y="861"/>
                </a:cxn>
                <a:cxn ang="0">
                  <a:pos x="134" y="1053"/>
                </a:cxn>
                <a:cxn ang="0">
                  <a:pos x="241" y="1206"/>
                </a:cxn>
                <a:cxn ang="0">
                  <a:pos x="549" y="1229"/>
                </a:cxn>
              </a:cxnLst>
              <a:rect l="0" t="0" r="r" b="b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1140" name="Line 68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sp>
        <p:nvSpPr>
          <p:cNvPr id="131141" name="Text Box 69"/>
          <p:cNvSpPr txBox="1">
            <a:spLocks noChangeArrowheads="1"/>
          </p:cNvSpPr>
          <p:nvPr/>
        </p:nvSpPr>
        <p:spPr bwMode="auto">
          <a:xfrm>
            <a:off x="3733800" y="2590800"/>
            <a:ext cx="7159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spam</a:t>
            </a:r>
          </a:p>
        </p:txBody>
      </p:sp>
      <p:sp>
        <p:nvSpPr>
          <p:cNvPr id="131142" name="Text Box 70"/>
          <p:cNvSpPr txBox="1">
            <a:spLocks noChangeArrowheads="1"/>
          </p:cNvSpPr>
          <p:nvPr/>
        </p:nvSpPr>
        <p:spPr bwMode="auto">
          <a:xfrm>
            <a:off x="3733800" y="2895600"/>
            <a:ext cx="6302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legit</a:t>
            </a:r>
          </a:p>
        </p:txBody>
      </p:sp>
      <p:sp>
        <p:nvSpPr>
          <p:cNvPr id="131143" name="Text Box 71"/>
          <p:cNvSpPr txBox="1">
            <a:spLocks noChangeArrowheads="1"/>
          </p:cNvSpPr>
          <p:nvPr/>
        </p:nvSpPr>
        <p:spPr bwMode="auto">
          <a:xfrm>
            <a:off x="3810000" y="3200400"/>
            <a:ext cx="7159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spam</a:t>
            </a:r>
          </a:p>
        </p:txBody>
      </p:sp>
      <p:sp>
        <p:nvSpPr>
          <p:cNvPr id="131144" name="Text Box 72"/>
          <p:cNvSpPr txBox="1">
            <a:spLocks noChangeArrowheads="1"/>
          </p:cNvSpPr>
          <p:nvPr/>
        </p:nvSpPr>
        <p:spPr bwMode="auto">
          <a:xfrm>
            <a:off x="4419600" y="2667000"/>
            <a:ext cx="7159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spam</a:t>
            </a:r>
          </a:p>
        </p:txBody>
      </p:sp>
      <p:sp>
        <p:nvSpPr>
          <p:cNvPr id="131145" name="Text Box 73"/>
          <p:cNvSpPr txBox="1">
            <a:spLocks noChangeArrowheads="1"/>
          </p:cNvSpPr>
          <p:nvPr/>
        </p:nvSpPr>
        <p:spPr bwMode="auto">
          <a:xfrm>
            <a:off x="4157663" y="2362200"/>
            <a:ext cx="6302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legit</a:t>
            </a:r>
          </a:p>
        </p:txBody>
      </p:sp>
      <p:sp>
        <p:nvSpPr>
          <p:cNvPr id="131146" name="Text Box 74"/>
          <p:cNvSpPr txBox="1">
            <a:spLocks noChangeArrowheads="1"/>
          </p:cNvSpPr>
          <p:nvPr/>
        </p:nvSpPr>
        <p:spPr bwMode="auto">
          <a:xfrm>
            <a:off x="4038600" y="1981200"/>
            <a:ext cx="7159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spam</a:t>
            </a:r>
          </a:p>
        </p:txBody>
      </p:sp>
      <p:sp>
        <p:nvSpPr>
          <p:cNvPr id="131147" name="Text Box 75"/>
          <p:cNvSpPr txBox="1">
            <a:spLocks noChangeArrowheads="1"/>
          </p:cNvSpPr>
          <p:nvPr/>
        </p:nvSpPr>
        <p:spPr bwMode="auto">
          <a:xfrm>
            <a:off x="4495800" y="2971800"/>
            <a:ext cx="6302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legit</a:t>
            </a:r>
          </a:p>
        </p:txBody>
      </p:sp>
      <p:sp>
        <p:nvSpPr>
          <p:cNvPr id="131148" name="Text Box 76"/>
          <p:cNvSpPr txBox="1">
            <a:spLocks noChangeArrowheads="1"/>
          </p:cNvSpPr>
          <p:nvPr/>
        </p:nvSpPr>
        <p:spPr bwMode="auto">
          <a:xfrm>
            <a:off x="4038600" y="3429000"/>
            <a:ext cx="6302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legit</a:t>
            </a:r>
          </a:p>
        </p:txBody>
      </p:sp>
      <p:sp>
        <p:nvSpPr>
          <p:cNvPr id="131149" name="Text Box 77"/>
          <p:cNvSpPr txBox="1">
            <a:spLocks noChangeArrowheads="1"/>
          </p:cNvSpPr>
          <p:nvPr/>
        </p:nvSpPr>
        <p:spPr bwMode="auto">
          <a:xfrm>
            <a:off x="4495800" y="3276600"/>
            <a:ext cx="7159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spam</a:t>
            </a:r>
          </a:p>
        </p:txBody>
      </p:sp>
      <p:sp>
        <p:nvSpPr>
          <p:cNvPr id="131151" name="Text Box 79"/>
          <p:cNvSpPr txBox="1">
            <a:spLocks noChangeArrowheads="1"/>
          </p:cNvSpPr>
          <p:nvPr/>
        </p:nvSpPr>
        <p:spPr bwMode="auto">
          <a:xfrm>
            <a:off x="3784600" y="3836988"/>
            <a:ext cx="1127530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dirty="0" err="1" smtClean="0"/>
              <a:t>Categoria</a:t>
            </a:r>
            <a:endParaRPr lang="en-US" sz="2400" b="1" dirty="0"/>
          </a:p>
        </p:txBody>
      </p:sp>
      <p:sp>
        <p:nvSpPr>
          <p:cNvPr id="131198" name="Text Box 126"/>
          <p:cNvSpPr txBox="1">
            <a:spLocks noChangeArrowheads="1"/>
          </p:cNvSpPr>
          <p:nvPr/>
        </p:nvSpPr>
        <p:spPr bwMode="auto">
          <a:xfrm>
            <a:off x="1862138" y="5648325"/>
            <a:ext cx="8032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Viagra</a:t>
            </a:r>
          </a:p>
        </p:txBody>
      </p:sp>
      <p:sp>
        <p:nvSpPr>
          <p:cNvPr id="131199" name="Text Box 127"/>
          <p:cNvSpPr txBox="1">
            <a:spLocks noChangeArrowheads="1"/>
          </p:cNvSpPr>
          <p:nvPr/>
        </p:nvSpPr>
        <p:spPr bwMode="auto">
          <a:xfrm>
            <a:off x="2189163" y="5167313"/>
            <a:ext cx="5619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deal</a:t>
            </a:r>
          </a:p>
        </p:txBody>
      </p:sp>
      <p:sp>
        <p:nvSpPr>
          <p:cNvPr id="131200" name="Text Box 128"/>
          <p:cNvSpPr txBox="1">
            <a:spLocks noChangeArrowheads="1"/>
          </p:cNvSpPr>
          <p:nvPr/>
        </p:nvSpPr>
        <p:spPr bwMode="auto">
          <a:xfrm>
            <a:off x="1427163" y="4976813"/>
            <a:ext cx="4730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hot</a:t>
            </a:r>
          </a:p>
        </p:txBody>
      </p:sp>
      <p:sp>
        <p:nvSpPr>
          <p:cNvPr id="131201" name="Text Box 129"/>
          <p:cNvSpPr txBox="1">
            <a:spLocks noChangeArrowheads="1"/>
          </p:cNvSpPr>
          <p:nvPr/>
        </p:nvSpPr>
        <p:spPr bwMode="auto">
          <a:xfrm>
            <a:off x="2286000" y="4906963"/>
            <a:ext cx="3333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!!</a:t>
            </a:r>
          </a:p>
        </p:txBody>
      </p:sp>
      <p:sp>
        <p:nvSpPr>
          <p:cNvPr id="55" name="Espaço Reservado para Rodapé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56" name="Espaço Reservado para Número de Slide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5.78035E-8 C -0.01285 -0.02751 -0.02553 -0.05503 -0.03178 -0.08879 C -0.03803 -0.12254 -0.03716 -0.18405 -0.03803 -0.203 " pathEditMode="relative" ptsTypes="aaA">
                                      <p:cBhvr>
                                        <p:cTn id="6" dur="2000" fill="hold"/>
                                        <p:tgtEl>
                                          <p:spTgt spid="131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6.7052E-6 C -0.01059 -0.04579 -0.02101 -0.09134 -0.02709 -0.1311 C -0.03316 -0.17087 -0.01528 -0.21411 -0.03663 -0.23885 C -0.05799 -0.26359 -0.13577 -0.27214 -0.15556 -0.27908 " pathEditMode="relative" ptsTypes="aaaA">
                                      <p:cBhvr>
                                        <p:cTn id="15" dur="20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-6.99422E-6 C 0.01337 -0.02405 0.02674 -0.04787 0.03021 -0.07608 C 0.03369 -0.10429 0.0283 -0.15076 0.02067 -0.16903 C 0.01303 -0.18729 -0.00972 -0.1829 -0.01579 -0.18614 " pathEditMode="relative" ptsTypes="aaaA">
                                      <p:cBhvr>
                                        <p:cTn id="19" dur="2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2948E-6 C -0.01545 -0.02197 -0.0309 -0.04393 -0.03958 -0.06544 C -0.04826 -0.08694 -0.05538 -0.10336 -0.05225 -0.12902 C -0.04913 -0.15468 -0.02552 -0.2044 -0.02048 -0.21989 " pathEditMode="relative" ptsTypes="aaaA">
                                      <p:cBhvr>
                                        <p:cTn id="23" dur="20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79191E-6 C -0.0191 -0.01989 -0.03819 -0.03954 -0.04444 -0.05919 C -0.05069 -0.07885 -0.05416 -0.09943 -0.03802 -0.11839 C -0.02187 -0.13734 0.03733 -0.1637 0.05243 -0.17318 " pathEditMode="relative" ptsTypes="aaaA">
                                      <p:cBhvr>
                                        <p:cTn id="27" dur="2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3" grpId="0"/>
      <p:bldP spid="131090" grpId="0"/>
      <p:bldP spid="131094" grpId="0"/>
      <p:bldP spid="131097" grpId="0"/>
      <p:bldP spid="1311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Classificação</a:t>
            </a:r>
            <a:r>
              <a:rPr lang="en-US" dirty="0" smtClean="0"/>
              <a:t> Naïve </a:t>
            </a:r>
            <a:r>
              <a:rPr lang="en-US" dirty="0" err="1" smtClean="0"/>
              <a:t>Bayes</a:t>
            </a:r>
            <a:endParaRPr lang="en-US" dirty="0"/>
          </a:p>
        </p:txBody>
      </p:sp>
      <p:sp>
        <p:nvSpPr>
          <p:cNvPr id="132158" name="Text Box 62"/>
          <p:cNvSpPr txBox="1">
            <a:spLocks noChangeArrowheads="1"/>
          </p:cNvSpPr>
          <p:nvPr/>
        </p:nvSpPr>
        <p:spPr bwMode="auto">
          <a:xfrm>
            <a:off x="2311400" y="5556250"/>
            <a:ext cx="6254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nude</a:t>
            </a:r>
          </a:p>
        </p:txBody>
      </p:sp>
      <p:sp>
        <p:nvSpPr>
          <p:cNvPr id="132159" name="Text Box 63"/>
          <p:cNvSpPr txBox="1">
            <a:spLocks noChangeArrowheads="1"/>
          </p:cNvSpPr>
          <p:nvPr/>
        </p:nvSpPr>
        <p:spPr bwMode="auto">
          <a:xfrm>
            <a:off x="2351088" y="5319713"/>
            <a:ext cx="5619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deal</a:t>
            </a:r>
          </a:p>
        </p:txBody>
      </p:sp>
      <p:sp>
        <p:nvSpPr>
          <p:cNvPr id="132160" name="Text Box 64"/>
          <p:cNvSpPr txBox="1">
            <a:spLocks noChangeArrowheads="1"/>
          </p:cNvSpPr>
          <p:nvPr/>
        </p:nvSpPr>
        <p:spPr bwMode="auto">
          <a:xfrm>
            <a:off x="1320800" y="5305425"/>
            <a:ext cx="8667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Nigeria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6096000" y="4419600"/>
            <a:ext cx="1743075" cy="1971675"/>
            <a:chOff x="3852" y="2120"/>
            <a:chExt cx="1098" cy="1242"/>
          </a:xfrm>
        </p:grpSpPr>
        <p:sp>
          <p:nvSpPr>
            <p:cNvPr id="132162" name="Freeform 66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95" y="108"/>
                </a:cxn>
                <a:cxn ang="0">
                  <a:pos x="318" y="254"/>
                </a:cxn>
                <a:cxn ang="0">
                  <a:pos x="249" y="377"/>
                </a:cxn>
                <a:cxn ang="0">
                  <a:pos x="88" y="500"/>
                </a:cxn>
                <a:cxn ang="0">
                  <a:pos x="19" y="661"/>
                </a:cxn>
                <a:cxn ang="0">
                  <a:pos x="19" y="861"/>
                </a:cxn>
                <a:cxn ang="0">
                  <a:pos x="134" y="1053"/>
                </a:cxn>
                <a:cxn ang="0">
                  <a:pos x="241" y="1206"/>
                </a:cxn>
                <a:cxn ang="0">
                  <a:pos x="549" y="1229"/>
                </a:cxn>
              </a:cxnLst>
              <a:rect l="0" t="0" r="r" b="b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2163" name="Freeform 67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95" y="108"/>
                </a:cxn>
                <a:cxn ang="0">
                  <a:pos x="318" y="254"/>
                </a:cxn>
                <a:cxn ang="0">
                  <a:pos x="249" y="377"/>
                </a:cxn>
                <a:cxn ang="0">
                  <a:pos x="88" y="500"/>
                </a:cxn>
                <a:cxn ang="0">
                  <a:pos x="19" y="661"/>
                </a:cxn>
                <a:cxn ang="0">
                  <a:pos x="19" y="861"/>
                </a:cxn>
                <a:cxn ang="0">
                  <a:pos x="134" y="1053"/>
                </a:cxn>
                <a:cxn ang="0">
                  <a:pos x="241" y="1206"/>
                </a:cxn>
                <a:cxn ang="0">
                  <a:pos x="549" y="1229"/>
                </a:cxn>
              </a:cxnLst>
              <a:rect l="0" t="0" r="r" b="b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2164" name="Line 68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1295400" y="4419600"/>
            <a:ext cx="1743075" cy="1971675"/>
            <a:chOff x="3852" y="2120"/>
            <a:chExt cx="1098" cy="1242"/>
          </a:xfrm>
        </p:grpSpPr>
        <p:sp>
          <p:nvSpPr>
            <p:cNvPr id="132166" name="Freeform 70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95" y="108"/>
                </a:cxn>
                <a:cxn ang="0">
                  <a:pos x="318" y="254"/>
                </a:cxn>
                <a:cxn ang="0">
                  <a:pos x="249" y="377"/>
                </a:cxn>
                <a:cxn ang="0">
                  <a:pos x="88" y="500"/>
                </a:cxn>
                <a:cxn ang="0">
                  <a:pos x="19" y="661"/>
                </a:cxn>
                <a:cxn ang="0">
                  <a:pos x="19" y="861"/>
                </a:cxn>
                <a:cxn ang="0">
                  <a:pos x="134" y="1053"/>
                </a:cxn>
                <a:cxn ang="0">
                  <a:pos x="241" y="1206"/>
                </a:cxn>
                <a:cxn ang="0">
                  <a:pos x="549" y="1229"/>
                </a:cxn>
              </a:cxnLst>
              <a:rect l="0" t="0" r="r" b="b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2167" name="Freeform 71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95" y="108"/>
                </a:cxn>
                <a:cxn ang="0">
                  <a:pos x="318" y="254"/>
                </a:cxn>
                <a:cxn ang="0">
                  <a:pos x="249" y="377"/>
                </a:cxn>
                <a:cxn ang="0">
                  <a:pos x="88" y="500"/>
                </a:cxn>
                <a:cxn ang="0">
                  <a:pos x="19" y="661"/>
                </a:cxn>
                <a:cxn ang="0">
                  <a:pos x="19" y="861"/>
                </a:cxn>
                <a:cxn ang="0">
                  <a:pos x="134" y="1053"/>
                </a:cxn>
                <a:cxn ang="0">
                  <a:pos x="241" y="1206"/>
                </a:cxn>
                <a:cxn ang="0">
                  <a:pos x="549" y="1229"/>
                </a:cxn>
              </a:cxnLst>
              <a:rect l="0" t="0" r="r" b="b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2168" name="Line 72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sp>
        <p:nvSpPr>
          <p:cNvPr id="132169" name="Text Box 73"/>
          <p:cNvSpPr txBox="1">
            <a:spLocks noChangeArrowheads="1"/>
          </p:cNvSpPr>
          <p:nvPr/>
        </p:nvSpPr>
        <p:spPr bwMode="auto">
          <a:xfrm>
            <a:off x="1673225" y="6300788"/>
            <a:ext cx="8763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/>
              <a:t>spam</a:t>
            </a:r>
          </a:p>
        </p:txBody>
      </p:sp>
      <p:sp>
        <p:nvSpPr>
          <p:cNvPr id="132170" name="Text Box 74"/>
          <p:cNvSpPr txBox="1">
            <a:spLocks noChangeArrowheads="1"/>
          </p:cNvSpPr>
          <p:nvPr/>
        </p:nvSpPr>
        <p:spPr bwMode="auto">
          <a:xfrm>
            <a:off x="6594475" y="6329363"/>
            <a:ext cx="738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/>
              <a:t>legit</a:t>
            </a:r>
          </a:p>
        </p:txBody>
      </p:sp>
      <p:sp>
        <p:nvSpPr>
          <p:cNvPr id="132171" name="Text Box 75"/>
          <p:cNvSpPr txBox="1">
            <a:spLocks noChangeArrowheads="1"/>
          </p:cNvSpPr>
          <p:nvPr/>
        </p:nvSpPr>
        <p:spPr bwMode="auto">
          <a:xfrm>
            <a:off x="1579563" y="5129213"/>
            <a:ext cx="4730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hot</a:t>
            </a:r>
          </a:p>
        </p:txBody>
      </p:sp>
      <p:sp>
        <p:nvSpPr>
          <p:cNvPr id="132172" name="Text Box 76"/>
          <p:cNvSpPr txBox="1">
            <a:spLocks noChangeArrowheads="1"/>
          </p:cNvSpPr>
          <p:nvPr/>
        </p:nvSpPr>
        <p:spPr bwMode="auto">
          <a:xfrm>
            <a:off x="1895475" y="5976938"/>
            <a:ext cx="295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$</a:t>
            </a:r>
          </a:p>
        </p:txBody>
      </p:sp>
      <p:sp>
        <p:nvSpPr>
          <p:cNvPr id="132173" name="Text Box 77"/>
          <p:cNvSpPr txBox="1">
            <a:spLocks noChangeArrowheads="1"/>
          </p:cNvSpPr>
          <p:nvPr/>
        </p:nvSpPr>
        <p:spPr bwMode="auto">
          <a:xfrm>
            <a:off x="2016125" y="5799138"/>
            <a:ext cx="803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Viagra</a:t>
            </a:r>
          </a:p>
        </p:txBody>
      </p:sp>
      <p:sp>
        <p:nvSpPr>
          <p:cNvPr id="132174" name="Text Box 78"/>
          <p:cNvSpPr txBox="1">
            <a:spLocks noChangeArrowheads="1"/>
          </p:cNvSpPr>
          <p:nvPr/>
        </p:nvSpPr>
        <p:spPr bwMode="auto">
          <a:xfrm>
            <a:off x="1376363" y="5549900"/>
            <a:ext cx="7778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lottery</a:t>
            </a:r>
          </a:p>
        </p:txBody>
      </p:sp>
      <p:sp>
        <p:nvSpPr>
          <p:cNvPr id="132175" name="Text Box 79"/>
          <p:cNvSpPr txBox="1">
            <a:spLocks noChangeArrowheads="1"/>
          </p:cNvSpPr>
          <p:nvPr/>
        </p:nvSpPr>
        <p:spPr bwMode="auto">
          <a:xfrm>
            <a:off x="2438400" y="5054600"/>
            <a:ext cx="3333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!!</a:t>
            </a:r>
          </a:p>
        </p:txBody>
      </p:sp>
      <p:sp>
        <p:nvSpPr>
          <p:cNvPr id="132176" name="Text Box 80"/>
          <p:cNvSpPr txBox="1">
            <a:spLocks noChangeArrowheads="1"/>
          </p:cNvSpPr>
          <p:nvPr/>
        </p:nvSpPr>
        <p:spPr bwMode="auto">
          <a:xfrm>
            <a:off x="2133600" y="5207000"/>
            <a:ext cx="2571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!</a:t>
            </a:r>
          </a:p>
        </p:txBody>
      </p:sp>
      <p:sp>
        <p:nvSpPr>
          <p:cNvPr id="132177" name="Text Box 81"/>
          <p:cNvSpPr txBox="1">
            <a:spLocks noChangeArrowheads="1"/>
          </p:cNvSpPr>
          <p:nvPr/>
        </p:nvSpPr>
        <p:spPr bwMode="auto">
          <a:xfrm>
            <a:off x="1844675" y="4867275"/>
            <a:ext cx="5238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win</a:t>
            </a:r>
          </a:p>
        </p:txBody>
      </p:sp>
      <p:sp>
        <p:nvSpPr>
          <p:cNvPr id="132178" name="Text Box 82"/>
          <p:cNvSpPr txBox="1">
            <a:spLocks noChangeArrowheads="1"/>
          </p:cNvSpPr>
          <p:nvPr/>
        </p:nvSpPr>
        <p:spPr bwMode="auto">
          <a:xfrm>
            <a:off x="7019925" y="5159375"/>
            <a:ext cx="7778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Friday</a:t>
            </a:r>
          </a:p>
        </p:txBody>
      </p:sp>
      <p:sp>
        <p:nvSpPr>
          <p:cNvPr id="132179" name="Text Box 83"/>
          <p:cNvSpPr txBox="1">
            <a:spLocks noChangeArrowheads="1"/>
          </p:cNvSpPr>
          <p:nvPr/>
        </p:nvSpPr>
        <p:spPr bwMode="auto">
          <a:xfrm>
            <a:off x="6856413" y="5970588"/>
            <a:ext cx="676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exam</a:t>
            </a:r>
          </a:p>
        </p:txBody>
      </p:sp>
      <p:sp>
        <p:nvSpPr>
          <p:cNvPr id="132180" name="Text Box 84"/>
          <p:cNvSpPr txBox="1">
            <a:spLocks noChangeArrowheads="1"/>
          </p:cNvSpPr>
          <p:nvPr/>
        </p:nvSpPr>
        <p:spPr bwMode="auto">
          <a:xfrm>
            <a:off x="6105525" y="5148263"/>
            <a:ext cx="10445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computer</a:t>
            </a:r>
          </a:p>
        </p:txBody>
      </p:sp>
      <p:sp>
        <p:nvSpPr>
          <p:cNvPr id="132181" name="Text Box 85"/>
          <p:cNvSpPr txBox="1">
            <a:spLocks noChangeArrowheads="1"/>
          </p:cNvSpPr>
          <p:nvPr/>
        </p:nvSpPr>
        <p:spPr bwMode="auto">
          <a:xfrm>
            <a:off x="6321425" y="5935663"/>
            <a:ext cx="6000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May</a:t>
            </a:r>
          </a:p>
        </p:txBody>
      </p:sp>
      <p:sp>
        <p:nvSpPr>
          <p:cNvPr id="132182" name="Text Box 86"/>
          <p:cNvSpPr txBox="1">
            <a:spLocks noChangeArrowheads="1"/>
          </p:cNvSpPr>
          <p:nvPr/>
        </p:nvSpPr>
        <p:spPr bwMode="auto">
          <a:xfrm>
            <a:off x="6616700" y="4868863"/>
            <a:ext cx="5111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PM</a:t>
            </a:r>
          </a:p>
        </p:txBody>
      </p:sp>
      <p:sp>
        <p:nvSpPr>
          <p:cNvPr id="132183" name="Text Box 87"/>
          <p:cNvSpPr txBox="1">
            <a:spLocks noChangeArrowheads="1"/>
          </p:cNvSpPr>
          <p:nvPr/>
        </p:nvSpPr>
        <p:spPr bwMode="auto">
          <a:xfrm>
            <a:off x="6238875" y="5399088"/>
            <a:ext cx="4984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test</a:t>
            </a:r>
          </a:p>
        </p:txBody>
      </p:sp>
      <p:sp>
        <p:nvSpPr>
          <p:cNvPr id="132184" name="Text Box 88"/>
          <p:cNvSpPr txBox="1">
            <a:spLocks noChangeArrowheads="1"/>
          </p:cNvSpPr>
          <p:nvPr/>
        </p:nvSpPr>
        <p:spPr bwMode="auto">
          <a:xfrm>
            <a:off x="6292850" y="5676900"/>
            <a:ext cx="7778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March</a:t>
            </a:r>
          </a:p>
        </p:txBody>
      </p:sp>
      <p:sp>
        <p:nvSpPr>
          <p:cNvPr id="132185" name="Text Box 89"/>
          <p:cNvSpPr txBox="1">
            <a:spLocks noChangeArrowheads="1"/>
          </p:cNvSpPr>
          <p:nvPr/>
        </p:nvSpPr>
        <p:spPr bwMode="auto">
          <a:xfrm>
            <a:off x="6543675" y="4500563"/>
            <a:ext cx="8540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science</a:t>
            </a:r>
          </a:p>
        </p:txBody>
      </p:sp>
      <p:sp>
        <p:nvSpPr>
          <p:cNvPr id="132186" name="Text Box 90"/>
          <p:cNvSpPr txBox="1">
            <a:spLocks noChangeArrowheads="1"/>
          </p:cNvSpPr>
          <p:nvPr/>
        </p:nvSpPr>
        <p:spPr bwMode="auto">
          <a:xfrm>
            <a:off x="1755775" y="4573588"/>
            <a:ext cx="8032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Viagra</a:t>
            </a:r>
          </a:p>
        </p:txBody>
      </p:sp>
      <p:sp>
        <p:nvSpPr>
          <p:cNvPr id="132187" name="Text Box 91"/>
          <p:cNvSpPr txBox="1">
            <a:spLocks noChangeArrowheads="1"/>
          </p:cNvSpPr>
          <p:nvPr/>
        </p:nvSpPr>
        <p:spPr bwMode="auto">
          <a:xfrm>
            <a:off x="6699250" y="5421313"/>
            <a:ext cx="11588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homework</a:t>
            </a:r>
          </a:p>
        </p:txBody>
      </p:sp>
      <p:sp>
        <p:nvSpPr>
          <p:cNvPr id="132188" name="Text Box 92"/>
          <p:cNvSpPr txBox="1">
            <a:spLocks noChangeArrowheads="1"/>
          </p:cNvSpPr>
          <p:nvPr/>
        </p:nvSpPr>
        <p:spPr bwMode="auto">
          <a:xfrm>
            <a:off x="7113588" y="5670550"/>
            <a:ext cx="6635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score</a:t>
            </a:r>
          </a:p>
        </p:txBody>
      </p:sp>
      <p:sp>
        <p:nvSpPr>
          <p:cNvPr id="132189" name="Text Box 93"/>
          <p:cNvSpPr txBox="1">
            <a:spLocks noChangeArrowheads="1"/>
          </p:cNvSpPr>
          <p:nvPr/>
        </p:nvSpPr>
        <p:spPr bwMode="auto">
          <a:xfrm>
            <a:off x="1600200" y="5816600"/>
            <a:ext cx="2571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/>
              <a:t>!</a:t>
            </a:r>
          </a:p>
        </p:txBody>
      </p: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3657600" y="2743200"/>
            <a:ext cx="1743075" cy="1971675"/>
            <a:chOff x="3852" y="2120"/>
            <a:chExt cx="1098" cy="1242"/>
          </a:xfrm>
        </p:grpSpPr>
        <p:sp>
          <p:nvSpPr>
            <p:cNvPr id="132191" name="Freeform 95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95" y="108"/>
                </a:cxn>
                <a:cxn ang="0">
                  <a:pos x="318" y="254"/>
                </a:cxn>
                <a:cxn ang="0">
                  <a:pos x="249" y="377"/>
                </a:cxn>
                <a:cxn ang="0">
                  <a:pos x="88" y="500"/>
                </a:cxn>
                <a:cxn ang="0">
                  <a:pos x="19" y="661"/>
                </a:cxn>
                <a:cxn ang="0">
                  <a:pos x="19" y="861"/>
                </a:cxn>
                <a:cxn ang="0">
                  <a:pos x="134" y="1053"/>
                </a:cxn>
                <a:cxn ang="0">
                  <a:pos x="241" y="1206"/>
                </a:cxn>
                <a:cxn ang="0">
                  <a:pos x="549" y="1229"/>
                </a:cxn>
              </a:cxnLst>
              <a:rect l="0" t="0" r="r" b="b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2192" name="Freeform 96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295" y="108"/>
                </a:cxn>
                <a:cxn ang="0">
                  <a:pos x="318" y="254"/>
                </a:cxn>
                <a:cxn ang="0">
                  <a:pos x="249" y="377"/>
                </a:cxn>
                <a:cxn ang="0">
                  <a:pos x="88" y="500"/>
                </a:cxn>
                <a:cxn ang="0">
                  <a:pos x="19" y="661"/>
                </a:cxn>
                <a:cxn ang="0">
                  <a:pos x="19" y="861"/>
                </a:cxn>
                <a:cxn ang="0">
                  <a:pos x="134" y="1053"/>
                </a:cxn>
                <a:cxn ang="0">
                  <a:pos x="241" y="1206"/>
                </a:cxn>
                <a:cxn ang="0">
                  <a:pos x="549" y="1229"/>
                </a:cxn>
              </a:cxnLst>
              <a:rect l="0" t="0" r="r" b="b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2193" name="Line 97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sp>
        <p:nvSpPr>
          <p:cNvPr id="132194" name="Text Box 98"/>
          <p:cNvSpPr txBox="1">
            <a:spLocks noChangeArrowheads="1"/>
          </p:cNvSpPr>
          <p:nvPr/>
        </p:nvSpPr>
        <p:spPr bwMode="auto">
          <a:xfrm>
            <a:off x="3810000" y="3429000"/>
            <a:ext cx="7159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spam</a:t>
            </a:r>
          </a:p>
        </p:txBody>
      </p:sp>
      <p:sp>
        <p:nvSpPr>
          <p:cNvPr id="132195" name="Text Box 99"/>
          <p:cNvSpPr txBox="1">
            <a:spLocks noChangeArrowheads="1"/>
          </p:cNvSpPr>
          <p:nvPr/>
        </p:nvSpPr>
        <p:spPr bwMode="auto">
          <a:xfrm>
            <a:off x="3810000" y="3733800"/>
            <a:ext cx="6302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legit</a:t>
            </a:r>
          </a:p>
        </p:txBody>
      </p:sp>
      <p:sp>
        <p:nvSpPr>
          <p:cNvPr id="132196" name="Text Box 100"/>
          <p:cNvSpPr txBox="1">
            <a:spLocks noChangeArrowheads="1"/>
          </p:cNvSpPr>
          <p:nvPr/>
        </p:nvSpPr>
        <p:spPr bwMode="auto">
          <a:xfrm>
            <a:off x="3886200" y="4038600"/>
            <a:ext cx="7159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spam</a:t>
            </a:r>
          </a:p>
        </p:txBody>
      </p:sp>
      <p:sp>
        <p:nvSpPr>
          <p:cNvPr id="132197" name="Text Box 101"/>
          <p:cNvSpPr txBox="1">
            <a:spLocks noChangeArrowheads="1"/>
          </p:cNvSpPr>
          <p:nvPr/>
        </p:nvSpPr>
        <p:spPr bwMode="auto">
          <a:xfrm>
            <a:off x="4495800" y="3505200"/>
            <a:ext cx="7159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spam</a:t>
            </a:r>
          </a:p>
        </p:txBody>
      </p:sp>
      <p:sp>
        <p:nvSpPr>
          <p:cNvPr id="132198" name="Text Box 102"/>
          <p:cNvSpPr txBox="1">
            <a:spLocks noChangeArrowheads="1"/>
          </p:cNvSpPr>
          <p:nvPr/>
        </p:nvSpPr>
        <p:spPr bwMode="auto">
          <a:xfrm>
            <a:off x="4233863" y="3200400"/>
            <a:ext cx="6302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legit</a:t>
            </a:r>
          </a:p>
        </p:txBody>
      </p:sp>
      <p:sp>
        <p:nvSpPr>
          <p:cNvPr id="132199" name="Text Box 103"/>
          <p:cNvSpPr txBox="1">
            <a:spLocks noChangeArrowheads="1"/>
          </p:cNvSpPr>
          <p:nvPr/>
        </p:nvSpPr>
        <p:spPr bwMode="auto">
          <a:xfrm>
            <a:off x="4114800" y="2819400"/>
            <a:ext cx="7159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spam</a:t>
            </a:r>
          </a:p>
        </p:txBody>
      </p:sp>
      <p:sp>
        <p:nvSpPr>
          <p:cNvPr id="132200" name="Text Box 104"/>
          <p:cNvSpPr txBox="1">
            <a:spLocks noChangeArrowheads="1"/>
          </p:cNvSpPr>
          <p:nvPr/>
        </p:nvSpPr>
        <p:spPr bwMode="auto">
          <a:xfrm>
            <a:off x="4572000" y="3810000"/>
            <a:ext cx="6302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legit</a:t>
            </a:r>
          </a:p>
        </p:txBody>
      </p:sp>
      <p:sp>
        <p:nvSpPr>
          <p:cNvPr id="132201" name="Text Box 105"/>
          <p:cNvSpPr txBox="1">
            <a:spLocks noChangeArrowheads="1"/>
          </p:cNvSpPr>
          <p:nvPr/>
        </p:nvSpPr>
        <p:spPr bwMode="auto">
          <a:xfrm>
            <a:off x="4114800" y="4267200"/>
            <a:ext cx="6302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legit</a:t>
            </a:r>
          </a:p>
        </p:txBody>
      </p:sp>
      <p:sp>
        <p:nvSpPr>
          <p:cNvPr id="132202" name="Text Box 106"/>
          <p:cNvSpPr txBox="1">
            <a:spLocks noChangeArrowheads="1"/>
          </p:cNvSpPr>
          <p:nvPr/>
        </p:nvSpPr>
        <p:spPr bwMode="auto">
          <a:xfrm>
            <a:off x="4572000" y="4114800"/>
            <a:ext cx="7159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spam</a:t>
            </a:r>
          </a:p>
        </p:txBody>
      </p:sp>
      <p:sp>
        <p:nvSpPr>
          <p:cNvPr id="132203" name="Text Box 107"/>
          <p:cNvSpPr txBox="1">
            <a:spLocks noChangeArrowheads="1"/>
          </p:cNvSpPr>
          <p:nvPr/>
        </p:nvSpPr>
        <p:spPr bwMode="auto">
          <a:xfrm>
            <a:off x="3860800" y="4675188"/>
            <a:ext cx="1127530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b="1" dirty="0" err="1" smtClean="0"/>
              <a:t>Categoria</a:t>
            </a:r>
            <a:endParaRPr lang="en-US" sz="2400" b="1" dirty="0"/>
          </a:p>
        </p:txBody>
      </p:sp>
      <p:sp>
        <p:nvSpPr>
          <p:cNvPr id="132204" name="Text Box 108"/>
          <p:cNvSpPr txBox="1">
            <a:spLocks noChangeArrowheads="1"/>
          </p:cNvSpPr>
          <p:nvPr/>
        </p:nvSpPr>
        <p:spPr bwMode="auto">
          <a:xfrm>
            <a:off x="3657600" y="1524000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Win lotttery $ !</a:t>
            </a:r>
          </a:p>
        </p:txBody>
      </p: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2667000" y="1828800"/>
            <a:ext cx="3638550" cy="1865313"/>
            <a:chOff x="1690" y="1390"/>
            <a:chExt cx="2292" cy="1175"/>
          </a:xfrm>
        </p:grpSpPr>
        <p:sp>
          <p:nvSpPr>
            <p:cNvPr id="132206" name="Line 110"/>
            <p:cNvSpPr>
              <a:spLocks noChangeShapeType="1"/>
            </p:cNvSpPr>
            <p:nvPr/>
          </p:nvSpPr>
          <p:spPr bwMode="auto">
            <a:xfrm flipV="1">
              <a:off x="1690" y="1582"/>
              <a:ext cx="783" cy="983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2207" name="Line 111"/>
            <p:cNvSpPr>
              <a:spLocks noChangeShapeType="1"/>
            </p:cNvSpPr>
            <p:nvPr/>
          </p:nvSpPr>
          <p:spPr bwMode="auto">
            <a:xfrm flipH="1" flipV="1">
              <a:off x="3199" y="1539"/>
              <a:ext cx="783" cy="983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32208" name="Text Box 112"/>
            <p:cNvSpPr txBox="1">
              <a:spLocks noChangeArrowheads="1"/>
            </p:cNvSpPr>
            <p:nvPr/>
          </p:nvSpPr>
          <p:spPr bwMode="auto">
            <a:xfrm>
              <a:off x="2449" y="1390"/>
              <a:ext cx="79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800"/>
                <a:t>??     ??</a:t>
              </a:r>
            </a:p>
          </p:txBody>
        </p:sp>
      </p:grpSp>
      <p:sp>
        <p:nvSpPr>
          <p:cNvPr id="56" name="Espaço Reservado para Rodapé 5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57" name="Espaço Reservado para Número de Slide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2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Algoritmo </a:t>
            </a:r>
            <a:r>
              <a:rPr lang="pt-BR" dirty="0" err="1" smtClean="0"/>
              <a:t>Naive</a:t>
            </a:r>
            <a:r>
              <a:rPr lang="pt-BR" dirty="0" smtClean="0"/>
              <a:t> </a:t>
            </a:r>
            <a:r>
              <a:rPr lang="pt-BR" dirty="0" err="1" smtClean="0"/>
              <a:t>Bayes</a:t>
            </a:r>
            <a:r>
              <a:rPr lang="pt-BR" dirty="0" smtClean="0"/>
              <a:t> para Textos (Treinamento)</a:t>
            </a:r>
            <a:endParaRPr lang="pt-BR" dirty="0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533399" y="1600200"/>
            <a:ext cx="8077201" cy="36852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pt-BR" sz="2000" baseline="0" dirty="0" smtClean="0"/>
              <a:t>Seja </a:t>
            </a:r>
            <a:r>
              <a:rPr lang="pt-BR" sz="2000" i="1" baseline="0" dirty="0" smtClean="0"/>
              <a:t>D</a:t>
            </a:r>
            <a:r>
              <a:rPr lang="pt-BR" sz="2000" baseline="0" dirty="0" smtClean="0"/>
              <a:t> um conjunto de documentos</a:t>
            </a:r>
          </a:p>
          <a:p>
            <a:pPr algn="l"/>
            <a:r>
              <a:rPr lang="pt-BR" sz="2000" baseline="0" dirty="0" smtClean="0"/>
              <a:t>Seja </a:t>
            </a:r>
            <a:r>
              <a:rPr lang="pt-BR" sz="2000" i="1" baseline="0" dirty="0" smtClean="0"/>
              <a:t>V</a:t>
            </a:r>
            <a:r>
              <a:rPr lang="pt-BR" sz="2000" baseline="0" dirty="0" smtClean="0"/>
              <a:t> o vocabulário de todas as palavras nos documentos de </a:t>
            </a:r>
            <a:r>
              <a:rPr lang="pt-BR" sz="2000" i="1" baseline="0" dirty="0" smtClean="0"/>
              <a:t>D</a:t>
            </a:r>
          </a:p>
          <a:p>
            <a:pPr algn="l"/>
            <a:r>
              <a:rPr lang="pt-BR" sz="2000" baseline="0" dirty="0" smtClean="0"/>
              <a:t>Para cada classe </a:t>
            </a:r>
            <a:r>
              <a:rPr lang="pt-BR" sz="2000" i="1" baseline="0" dirty="0" smtClean="0"/>
              <a:t>c</a:t>
            </a:r>
            <a:r>
              <a:rPr lang="pt-BR" sz="2000" i="1" dirty="0" smtClean="0"/>
              <a:t>i</a:t>
            </a:r>
            <a:r>
              <a:rPr lang="pt-BR" sz="2000" i="1" baseline="0" dirty="0" smtClean="0"/>
              <a:t>  </a:t>
            </a:r>
            <a:r>
              <a:rPr lang="pt-BR" sz="2000" baseline="0" dirty="0" smtClean="0">
                <a:sym typeface="Symbol" pitchFamily="18" charset="2"/>
              </a:rPr>
              <a:t> </a:t>
            </a:r>
            <a:r>
              <a:rPr lang="pt-BR" sz="2000" i="1" baseline="0" dirty="0" smtClean="0">
                <a:sym typeface="Symbol" pitchFamily="18" charset="2"/>
              </a:rPr>
              <a:t>C</a:t>
            </a:r>
            <a:endParaRPr lang="pt-BR" sz="2000" i="1" baseline="0" dirty="0" smtClean="0"/>
          </a:p>
          <a:p>
            <a:pPr algn="l"/>
            <a:r>
              <a:rPr lang="pt-BR" sz="2000" i="1" baseline="0" dirty="0" smtClean="0"/>
              <a:t>        </a:t>
            </a:r>
            <a:r>
              <a:rPr lang="pt-BR" sz="2000" baseline="0" dirty="0" smtClean="0"/>
              <a:t>Seja</a:t>
            </a:r>
            <a:r>
              <a:rPr lang="pt-BR" sz="2000" i="1" baseline="0" dirty="0" smtClean="0"/>
              <a:t> D</a:t>
            </a:r>
            <a:r>
              <a:rPr lang="pt-BR" sz="2000" i="1" dirty="0" smtClean="0"/>
              <a:t>i</a:t>
            </a:r>
            <a:r>
              <a:rPr lang="pt-BR" sz="2000" i="1" baseline="0" dirty="0" smtClean="0"/>
              <a:t> </a:t>
            </a:r>
            <a:r>
              <a:rPr lang="pt-BR" sz="2000" baseline="0" dirty="0" smtClean="0"/>
              <a:t>o subconjuntos de documentos em </a:t>
            </a:r>
            <a:r>
              <a:rPr lang="pt-BR" sz="2000" i="1" baseline="0" dirty="0" smtClean="0"/>
              <a:t>D</a:t>
            </a:r>
            <a:r>
              <a:rPr lang="pt-BR" sz="2000" baseline="0" dirty="0" smtClean="0"/>
              <a:t> que pertencem à categoria </a:t>
            </a:r>
            <a:r>
              <a:rPr lang="pt-BR" sz="2000" i="1" baseline="0" dirty="0" smtClean="0"/>
              <a:t>c</a:t>
            </a:r>
            <a:r>
              <a:rPr lang="pt-BR" sz="2000" i="1" dirty="0" smtClean="0"/>
              <a:t>i</a:t>
            </a:r>
          </a:p>
          <a:p>
            <a:r>
              <a:rPr lang="pt-BR" sz="2000" i="1" baseline="0" dirty="0" smtClean="0"/>
              <a:t>        </a:t>
            </a:r>
            <a:r>
              <a:rPr lang="pt-BR" sz="2000" baseline="0" dirty="0" smtClean="0"/>
              <a:t>P(</a:t>
            </a:r>
            <a:r>
              <a:rPr lang="pt-BR" sz="2000" i="1" baseline="0" dirty="0" smtClean="0"/>
              <a:t>c</a:t>
            </a:r>
            <a:r>
              <a:rPr lang="pt-BR" sz="2000" i="1" dirty="0" smtClean="0"/>
              <a:t>i</a:t>
            </a:r>
            <a:r>
              <a:rPr lang="pt-BR" sz="2000" baseline="0" dirty="0" smtClean="0"/>
              <a:t>) = |</a:t>
            </a:r>
            <a:r>
              <a:rPr lang="pt-BR" sz="2000" i="1" baseline="0" dirty="0" smtClean="0"/>
              <a:t>D</a:t>
            </a:r>
            <a:r>
              <a:rPr lang="pt-BR" sz="2000" i="1" dirty="0" smtClean="0"/>
              <a:t>i </a:t>
            </a:r>
            <a:r>
              <a:rPr lang="pt-BR" sz="2000" baseline="0" dirty="0" smtClean="0"/>
              <a:t>| / |</a:t>
            </a:r>
            <a:r>
              <a:rPr lang="pt-BR" sz="2000" i="1" baseline="0" dirty="0" smtClean="0"/>
              <a:t>D</a:t>
            </a:r>
            <a:r>
              <a:rPr lang="pt-BR" sz="2000" baseline="0" dirty="0" smtClean="0"/>
              <a:t>|</a:t>
            </a:r>
          </a:p>
          <a:p>
            <a:r>
              <a:rPr lang="pt-BR" sz="2000" baseline="0" dirty="0" smtClean="0"/>
              <a:t>      Seja </a:t>
            </a:r>
            <a:r>
              <a:rPr lang="pt-BR" sz="2000" i="1" baseline="0" dirty="0" smtClean="0"/>
              <a:t>T</a:t>
            </a:r>
            <a:r>
              <a:rPr lang="pt-BR" sz="2000" i="1" dirty="0" smtClean="0"/>
              <a:t>i</a:t>
            </a:r>
            <a:r>
              <a:rPr lang="pt-BR" sz="2000" baseline="0" dirty="0" smtClean="0"/>
              <a:t> a concatenação de todos os documentos em </a:t>
            </a:r>
            <a:r>
              <a:rPr lang="pt-BR" sz="2000" i="1" baseline="0" dirty="0" smtClean="0"/>
              <a:t>D</a:t>
            </a:r>
            <a:r>
              <a:rPr lang="pt-BR" sz="2000" i="1" dirty="0" smtClean="0"/>
              <a:t>i</a:t>
            </a:r>
            <a:endParaRPr lang="pt-BR" sz="2000" i="1" baseline="0" dirty="0" smtClean="0"/>
          </a:p>
          <a:p>
            <a:r>
              <a:rPr lang="pt-BR" sz="2000" i="1" baseline="0" dirty="0" smtClean="0"/>
              <a:t>         </a:t>
            </a:r>
            <a:r>
              <a:rPr lang="pt-BR" sz="2000" baseline="0" dirty="0" smtClean="0"/>
              <a:t>Seja </a:t>
            </a:r>
            <a:r>
              <a:rPr lang="pt-BR" sz="2000" i="1" baseline="0" dirty="0" err="1" smtClean="0"/>
              <a:t>n</a:t>
            </a:r>
            <a:r>
              <a:rPr lang="pt-BR" sz="2000" i="1" dirty="0" err="1" smtClean="0"/>
              <a:t>i</a:t>
            </a:r>
            <a:r>
              <a:rPr lang="pt-BR" sz="2000" i="1" baseline="0" dirty="0" smtClean="0"/>
              <a:t> </a:t>
            </a:r>
            <a:r>
              <a:rPr lang="pt-BR" sz="2000" baseline="0" dirty="0" smtClean="0"/>
              <a:t>o número total de ocorrências de palavras em </a:t>
            </a:r>
            <a:r>
              <a:rPr lang="pt-BR" sz="2000" i="1" baseline="0" dirty="0" smtClean="0"/>
              <a:t>T</a:t>
            </a:r>
            <a:r>
              <a:rPr lang="pt-BR" sz="2000" i="1" dirty="0" smtClean="0"/>
              <a:t>i</a:t>
            </a:r>
            <a:endParaRPr lang="pt-BR" sz="2000" i="1" baseline="0" dirty="0" smtClean="0"/>
          </a:p>
          <a:p>
            <a:r>
              <a:rPr lang="pt-BR" sz="2000" i="1" baseline="0" dirty="0" smtClean="0"/>
              <a:t>         </a:t>
            </a:r>
            <a:r>
              <a:rPr lang="pt-BR" sz="2000" baseline="0" dirty="0" smtClean="0"/>
              <a:t>Para cada palavra </a:t>
            </a:r>
            <a:r>
              <a:rPr lang="pt-BR" sz="2000" i="1" baseline="0" dirty="0" err="1" smtClean="0"/>
              <a:t>w</a:t>
            </a:r>
            <a:r>
              <a:rPr lang="pt-BR" sz="2000" i="1" dirty="0" err="1" smtClean="0"/>
              <a:t>j</a:t>
            </a:r>
            <a:r>
              <a:rPr lang="pt-BR" sz="2000" i="1" baseline="0" dirty="0" smtClean="0"/>
              <a:t> </a:t>
            </a:r>
            <a:r>
              <a:rPr lang="pt-BR" sz="2000" baseline="0" dirty="0" smtClean="0">
                <a:sym typeface="Symbol" pitchFamily="18" charset="2"/>
              </a:rPr>
              <a:t> </a:t>
            </a:r>
            <a:r>
              <a:rPr lang="pt-BR" sz="2000" i="1" baseline="0" dirty="0" smtClean="0"/>
              <a:t>V</a:t>
            </a:r>
          </a:p>
          <a:p>
            <a:r>
              <a:rPr lang="pt-BR" sz="2000" i="1" baseline="0" dirty="0" smtClean="0"/>
              <a:t>             </a:t>
            </a:r>
            <a:r>
              <a:rPr lang="pt-BR" sz="2000" baseline="0" dirty="0" smtClean="0"/>
              <a:t>Seja</a:t>
            </a:r>
            <a:r>
              <a:rPr lang="pt-BR" sz="2000" i="1" baseline="0" dirty="0" smtClean="0"/>
              <a:t> </a:t>
            </a:r>
            <a:r>
              <a:rPr lang="pt-BR" sz="2000" i="1" baseline="0" dirty="0" err="1" smtClean="0"/>
              <a:t>n</a:t>
            </a:r>
            <a:r>
              <a:rPr lang="pt-BR" sz="2000" i="1" dirty="0" err="1" smtClean="0"/>
              <a:t>ij</a:t>
            </a:r>
            <a:r>
              <a:rPr lang="pt-BR" sz="2000" i="1" baseline="0" dirty="0" smtClean="0"/>
              <a:t> </a:t>
            </a:r>
            <a:r>
              <a:rPr lang="pt-BR" sz="2000" baseline="0" dirty="0" smtClean="0"/>
              <a:t>o número de ocorrências de </a:t>
            </a:r>
            <a:r>
              <a:rPr lang="pt-BR" sz="2000" i="1" baseline="0" dirty="0" err="1" smtClean="0"/>
              <a:t>w</a:t>
            </a:r>
            <a:r>
              <a:rPr lang="pt-BR" sz="2000" i="1" dirty="0" err="1" smtClean="0"/>
              <a:t>j</a:t>
            </a:r>
            <a:r>
              <a:rPr lang="pt-BR" sz="2000" i="1" baseline="0" dirty="0" smtClean="0"/>
              <a:t> </a:t>
            </a:r>
            <a:r>
              <a:rPr lang="pt-BR" sz="2000" baseline="0" dirty="0" smtClean="0"/>
              <a:t>em </a:t>
            </a:r>
            <a:r>
              <a:rPr lang="pt-BR" sz="2000" i="1" baseline="0" dirty="0" smtClean="0"/>
              <a:t>T</a:t>
            </a:r>
            <a:r>
              <a:rPr lang="pt-BR" sz="2000" i="1" dirty="0" smtClean="0"/>
              <a:t>i</a:t>
            </a:r>
            <a:endParaRPr lang="pt-BR" sz="2000" i="1" baseline="0" dirty="0" smtClean="0"/>
          </a:p>
          <a:p>
            <a:r>
              <a:rPr lang="pt-BR" sz="2000" i="1" baseline="0" dirty="0" smtClean="0"/>
              <a:t>                   </a:t>
            </a:r>
            <a:r>
              <a:rPr lang="pt-BR" sz="2000" baseline="0" dirty="0" err="1" smtClean="0"/>
              <a:t>Let</a:t>
            </a:r>
            <a:r>
              <a:rPr lang="pt-BR" sz="2000" baseline="0" dirty="0" smtClean="0"/>
              <a:t> P(</a:t>
            </a:r>
            <a:r>
              <a:rPr lang="pt-BR" sz="2000" i="1" baseline="0" dirty="0" err="1" smtClean="0"/>
              <a:t>w</a:t>
            </a:r>
            <a:r>
              <a:rPr lang="pt-BR" sz="2000" i="1" dirty="0" err="1" smtClean="0"/>
              <a:t>ij</a:t>
            </a:r>
            <a:r>
              <a:rPr lang="pt-BR" sz="2000" i="1" baseline="0" dirty="0" smtClean="0"/>
              <a:t> </a:t>
            </a:r>
            <a:r>
              <a:rPr lang="pt-BR" sz="2000" baseline="0" dirty="0" smtClean="0"/>
              <a:t>| </a:t>
            </a:r>
            <a:r>
              <a:rPr lang="pt-BR" sz="2000" i="1" baseline="0" dirty="0" smtClean="0"/>
              <a:t>c</a:t>
            </a:r>
            <a:r>
              <a:rPr lang="pt-BR" sz="2000" i="1" dirty="0" smtClean="0"/>
              <a:t>i</a:t>
            </a:r>
            <a:r>
              <a:rPr lang="pt-BR" sz="2000" baseline="0" dirty="0" smtClean="0"/>
              <a:t>) = (</a:t>
            </a:r>
            <a:r>
              <a:rPr lang="pt-BR" sz="2000" i="1" baseline="0" dirty="0" err="1" smtClean="0"/>
              <a:t>n</a:t>
            </a:r>
            <a:r>
              <a:rPr lang="pt-BR" sz="2000" i="1" dirty="0" err="1" smtClean="0"/>
              <a:t>ij</a:t>
            </a:r>
            <a:r>
              <a:rPr lang="pt-BR" sz="2000" i="1" baseline="0" dirty="0" smtClean="0"/>
              <a:t> </a:t>
            </a:r>
            <a:r>
              <a:rPr lang="pt-BR" sz="2000" baseline="0" dirty="0" smtClean="0"/>
              <a:t>+ 1) / (</a:t>
            </a:r>
            <a:r>
              <a:rPr lang="pt-BR" sz="2000" i="1" baseline="0" dirty="0" err="1" smtClean="0"/>
              <a:t>n</a:t>
            </a:r>
            <a:r>
              <a:rPr lang="pt-BR" sz="2000" i="1" dirty="0" err="1" smtClean="0"/>
              <a:t>i</a:t>
            </a:r>
            <a:r>
              <a:rPr lang="pt-BR" sz="2000" i="1" baseline="0" dirty="0" smtClean="0"/>
              <a:t> </a:t>
            </a:r>
            <a:r>
              <a:rPr lang="pt-BR" sz="2000" baseline="0" dirty="0" smtClean="0"/>
              <a:t>+ |</a:t>
            </a:r>
            <a:r>
              <a:rPr lang="pt-BR" sz="2000" i="1" baseline="0" dirty="0" smtClean="0"/>
              <a:t>V</a:t>
            </a:r>
            <a:r>
              <a:rPr lang="pt-BR" sz="2000" baseline="0" dirty="0" smtClean="0"/>
              <a:t>|)  </a:t>
            </a:r>
            <a:endParaRPr lang="pt-BR" sz="2000" i="1" baseline="0" dirty="0" smtClean="0"/>
          </a:p>
          <a:p>
            <a:pPr algn="l"/>
            <a:endParaRPr lang="pt-BR" sz="2000" i="1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12 - 08/06/2010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57004</TotalTime>
  <Words>1575</Words>
  <Application>Microsoft Office PowerPoint</Application>
  <PresentationFormat>Apresentação na tela (4:3)</PresentationFormat>
  <Paragraphs>298</Paragraphs>
  <Slides>23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Aprendizado de Máquina</vt:lpstr>
      <vt:lpstr>Tópicos</vt:lpstr>
      <vt:lpstr>Aplicações de  Classificação de Textos</vt:lpstr>
      <vt:lpstr>Representação de Textos</vt:lpstr>
      <vt:lpstr>Modelo Bag-of-Words</vt:lpstr>
      <vt:lpstr>Métodos de  Classificação de Textos</vt:lpstr>
      <vt:lpstr>Modelo Naïve Bayes para textos</vt:lpstr>
      <vt:lpstr>Classificação Naïve Bayes</vt:lpstr>
      <vt:lpstr>Algoritmo Naive Bayes para Textos (Treinamento)</vt:lpstr>
      <vt:lpstr>Algoritmo Naive Bayes para Textos (Teste)</vt:lpstr>
      <vt:lpstr>Prevenção de Underflow</vt:lpstr>
      <vt:lpstr>Métricas de  Similaridade de Texto</vt:lpstr>
      <vt:lpstr>O modelo vetorial</vt:lpstr>
      <vt:lpstr>Representação gráfica</vt:lpstr>
      <vt:lpstr>Coleção de Documentos</vt:lpstr>
      <vt:lpstr>Pesos: Frequência dos Termos</vt:lpstr>
      <vt:lpstr>Pesos: Frequência Inversa dos Documentos</vt:lpstr>
      <vt:lpstr>Ponderação TF-IDF</vt:lpstr>
      <vt:lpstr>Medida de  Similaridade de Cosseno</vt:lpstr>
      <vt:lpstr>K-NN para Textos</vt:lpstr>
      <vt:lpstr>Exemplo: 3-NN para Textos</vt:lpstr>
      <vt:lpstr>Índice Invertido</vt:lpstr>
      <vt:lpstr>Conclusões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Informática I</dc:title>
  <dc:creator>Bianca Zadrozny</dc:creator>
  <cp:lastModifiedBy>bianca</cp:lastModifiedBy>
  <cp:revision>1073</cp:revision>
  <dcterms:created xsi:type="dcterms:W3CDTF">2006-04-16T12:40:12Z</dcterms:created>
  <dcterms:modified xsi:type="dcterms:W3CDTF">2010-06-22T14:13:54Z</dcterms:modified>
</cp:coreProperties>
</file>