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4"/>
  </p:notesMasterIdLst>
  <p:sldIdLst>
    <p:sldId id="322" r:id="rId2"/>
    <p:sldId id="323" r:id="rId3"/>
    <p:sldId id="295" r:id="rId4"/>
    <p:sldId id="297" r:id="rId5"/>
    <p:sldId id="314" r:id="rId6"/>
    <p:sldId id="298" r:id="rId7"/>
    <p:sldId id="315" r:id="rId8"/>
    <p:sldId id="316" r:id="rId9"/>
    <p:sldId id="299" r:id="rId10"/>
    <p:sldId id="300" r:id="rId11"/>
    <p:sldId id="317" r:id="rId12"/>
    <p:sldId id="318" r:id="rId13"/>
    <p:sldId id="319" r:id="rId14"/>
    <p:sldId id="320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21" r:id="rId2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85310" autoAdjust="0"/>
  </p:normalViewPr>
  <p:slideViewPr>
    <p:cSldViewPr snapToGrid="0">
      <p:cViewPr varScale="1">
        <p:scale>
          <a:sx n="79" d="100"/>
          <a:sy n="79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BCF25C-6367-4B0C-B989-706D7B04D84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C21F-033F-42BA-A7A7-3A130AF9D09C}" type="slidenum">
              <a:rPr lang="en-US"/>
              <a:pPr/>
              <a:t>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719A7A-2EDD-49AC-9F7A-0273860872FA}" type="datetime1">
              <a:rPr lang="en-US" smtClean="0"/>
              <a:t>6/22/2010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3AA25-1546-42A4-BB7C-DE1F947524A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6569E-1DEB-4870-895D-A2B3CDAAF2B1}" type="datetime1">
              <a:rPr lang="en-US" smtClean="0"/>
              <a:t>6/22/2010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E0637-6EC3-4475-A43D-515DA80E96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7C15CD-DD06-4545-8FD6-040279EA7C22}" type="datetime1">
              <a:rPr lang="en-US" smtClean="0"/>
              <a:t>6/22/2010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CDB-5AF4-4CF4-8953-3404CF76910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DD92A6-E935-4FEB-9BE8-B1BAF0ABE6D8}" type="datetime1">
              <a:rPr lang="en-US" smtClean="0"/>
              <a:t>6/22/2010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B65D8E-EC03-4BC6-ABCF-2911D3D7300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36166-5832-44FD-83EB-EF53876A48C0}" type="datetime1">
              <a:rPr lang="en-US" smtClean="0"/>
              <a:t>6/22/2010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9D4AE7-2DBC-4AD8-9468-FF92AC44D8F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343A2-0E13-458C-9C6C-BA6C34038379}" type="datetime1">
              <a:rPr lang="en-US" smtClean="0"/>
              <a:t>6/22/2010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3600A-28EE-4AEE-AB2A-D69C53BE23C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D5EE3-5B80-414A-91E8-36A1B00451A6}" type="datetime1">
              <a:rPr lang="en-US" smtClean="0"/>
              <a:t>6/22/2010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7A9B-9BC3-4EDF-B98E-81E35082D90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1A4093-3F24-44E4-9131-6761ECC120E3}" type="datetime1">
              <a:rPr lang="en-US" smtClean="0"/>
              <a:t>6/22/2010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4D63-26BC-4669-9386-5F0F62D7F4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C62187-6C8A-4589-8773-1DD61149735B}" type="datetime1">
              <a:rPr lang="en-US" smtClean="0"/>
              <a:t>6/22/2010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6BAB2-107C-4143-9402-E49AEE8AE91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BC041-E132-42CA-86B5-ADC941E34C31}" type="datetime1">
              <a:rPr lang="en-US" smtClean="0"/>
              <a:t>6/22/2010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9284-EA8B-47C3-820B-9314F3941D0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185CF0-3772-4054-9FF6-29CDE5B57D16}" type="datetime1">
              <a:rPr lang="en-US" smtClean="0"/>
              <a:t>6/22/2010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A108-0539-404A-AF25-B2F521ED0B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DBAD53-23C5-4E72-99AF-637994708093}" type="datetime1">
              <a:rPr lang="en-US" smtClean="0"/>
              <a:t>6/22/2010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6941E-E87F-46F2-9EF2-A2912E466A5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BB96B-7B83-4F32-B2DE-3778A006004C}" type="datetime1">
              <a:rPr lang="en-US" smtClean="0"/>
              <a:t>6/22/2010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82AB5-2405-4965-B3BB-C0C175D20B3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102AE2A-BD1E-4190-B508-F157D2390DA2}" type="datetime1">
              <a:rPr lang="en-US" smtClean="0"/>
              <a:t>6/22/2010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45BF4B-F401-43BD-82BF-1DB4C30DED5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uff.br/~bianca/a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pt-BR" sz="4800" dirty="0"/>
              <a:t>Aprendizado de Máquina</a:t>
            </a:r>
            <a:endParaRPr lang="en-US" sz="4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858000" cy="2362200"/>
          </a:xfrm>
        </p:spPr>
        <p:txBody>
          <a:bodyPr/>
          <a:lstStyle/>
          <a:p>
            <a:r>
              <a:rPr lang="pt-BR"/>
              <a:t>Aula </a:t>
            </a:r>
            <a:r>
              <a:rPr lang="pt-BR" smtClean="0"/>
              <a:t>13</a:t>
            </a:r>
            <a:endParaRPr lang="pt-BR" dirty="0"/>
          </a:p>
          <a:p>
            <a:endParaRPr lang="pt-BR" dirty="0"/>
          </a:p>
          <a:p>
            <a:r>
              <a:rPr lang="en-US" sz="2800" u="sng" dirty="0">
                <a:solidFill>
                  <a:schemeClr val="hlink"/>
                </a:solidFill>
                <a:hlinkClick r:id="rId3"/>
              </a:rPr>
              <a:t>http://www.ic.uff.br/~bianca/aa/</a:t>
            </a: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DF6A-8FD2-477D-B134-823AA6ADE1B2}" type="slidenum">
              <a:rPr lang="en-US"/>
              <a:pPr/>
              <a:t>10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/>
              <a:t>Comportamento do ambiente dado por</a:t>
            </a:r>
            <a:r>
              <a:rPr lang="tr-TR" sz="2800" dirty="0"/>
              <a:t> </a:t>
            </a:r>
            <a:r>
              <a:rPr lang="pt-BR" sz="2800" dirty="0" smtClean="0"/>
              <a:t>             </a:t>
            </a:r>
            <a:r>
              <a:rPr lang="tr-TR" sz="2800" i="1" dirty="0" smtClean="0"/>
              <a:t>P</a:t>
            </a:r>
            <a:r>
              <a:rPr lang="tr-TR" sz="2800" dirty="0" smtClean="0"/>
              <a:t> </a:t>
            </a:r>
            <a:r>
              <a:rPr lang="tr-TR" sz="2800" dirty="0"/>
              <a:t>(</a:t>
            </a:r>
            <a:r>
              <a:rPr lang="tr-TR" sz="2800" i="1" dirty="0"/>
              <a:t>s</a:t>
            </a:r>
            <a:r>
              <a:rPr lang="tr-TR" sz="2800" i="1" baseline="-25000" dirty="0"/>
              <a:t>t</a:t>
            </a:r>
            <a:r>
              <a:rPr lang="tr-TR" sz="2800" baseline="-25000" dirty="0"/>
              <a:t>+1</a:t>
            </a:r>
            <a:r>
              <a:rPr lang="tr-TR" sz="2800" dirty="0"/>
              <a:t> | </a:t>
            </a:r>
            <a:r>
              <a:rPr lang="tr-TR" sz="2800" i="1" dirty="0"/>
              <a:t>s</a:t>
            </a:r>
            <a:r>
              <a:rPr lang="tr-TR" sz="2800" i="1" baseline="-25000" dirty="0"/>
              <a:t>t</a:t>
            </a:r>
            <a:r>
              <a:rPr lang="tr-TR" sz="2800" baseline="-25000" dirty="0"/>
              <a:t> </a:t>
            </a:r>
            <a:r>
              <a:rPr lang="tr-TR" sz="2800" i="1" dirty="0"/>
              <a:t>, a</a:t>
            </a:r>
            <a:r>
              <a:rPr lang="tr-TR" sz="2800" i="1" baseline="-25000" dirty="0"/>
              <a:t>t </a:t>
            </a:r>
            <a:r>
              <a:rPr lang="tr-TR" sz="2800" dirty="0"/>
              <a:t>), </a:t>
            </a:r>
            <a:r>
              <a:rPr lang="tr-TR" sz="2800" i="1" dirty="0"/>
              <a:t>p</a:t>
            </a:r>
            <a:r>
              <a:rPr lang="tr-TR" sz="2800" dirty="0"/>
              <a:t> (</a:t>
            </a:r>
            <a:r>
              <a:rPr lang="tr-TR" sz="2800" i="1" dirty="0"/>
              <a:t>r</a:t>
            </a:r>
            <a:r>
              <a:rPr lang="tr-TR" sz="2800" i="1" baseline="-25000" dirty="0"/>
              <a:t>t</a:t>
            </a:r>
            <a:r>
              <a:rPr lang="tr-TR" sz="2800" baseline="-25000" dirty="0"/>
              <a:t>+1</a:t>
            </a:r>
            <a:r>
              <a:rPr lang="tr-TR" sz="2800" dirty="0"/>
              <a:t> | </a:t>
            </a:r>
            <a:r>
              <a:rPr lang="tr-TR" sz="2800" i="1" dirty="0"/>
              <a:t>s</a:t>
            </a:r>
            <a:r>
              <a:rPr lang="tr-TR" sz="2800" i="1" baseline="-25000" dirty="0"/>
              <a:t>t</a:t>
            </a:r>
            <a:r>
              <a:rPr lang="tr-TR" sz="2800" baseline="-25000" dirty="0"/>
              <a:t> </a:t>
            </a:r>
            <a:r>
              <a:rPr lang="tr-TR" sz="2800" i="1" dirty="0"/>
              <a:t>, a</a:t>
            </a:r>
            <a:r>
              <a:rPr lang="tr-TR" sz="2800" i="1" baseline="-25000" dirty="0"/>
              <a:t>t </a:t>
            </a:r>
            <a:r>
              <a:rPr lang="tr-TR" sz="2800" dirty="0"/>
              <a:t>), </a:t>
            </a:r>
            <a:r>
              <a:rPr lang="pt-BR" sz="2800" dirty="0"/>
              <a:t>é conhecido do agente.</a:t>
            </a:r>
            <a:endParaRPr lang="tr-TR" sz="2800" dirty="0"/>
          </a:p>
          <a:p>
            <a:r>
              <a:rPr lang="pt-BR" sz="2800" dirty="0"/>
              <a:t>Não há necessidade de exploração.</a:t>
            </a:r>
            <a:endParaRPr lang="tr-TR" sz="2800" dirty="0"/>
          </a:p>
          <a:p>
            <a:r>
              <a:rPr lang="pt-BR" sz="2800" dirty="0"/>
              <a:t>Podemos usar programação dinâmica.</a:t>
            </a:r>
            <a:endParaRPr lang="tr-TR" sz="2800" dirty="0"/>
          </a:p>
          <a:p>
            <a:r>
              <a:rPr lang="pt-BR" sz="2800" dirty="0"/>
              <a:t>Resolver</a:t>
            </a:r>
            <a:endParaRPr lang="tr-TR" sz="2800" dirty="0"/>
          </a:p>
          <a:p>
            <a:endParaRPr lang="tr-TR" sz="2800" dirty="0"/>
          </a:p>
          <a:p>
            <a:endParaRPr lang="tr-TR" sz="2000" dirty="0"/>
          </a:p>
          <a:p>
            <a:r>
              <a:rPr lang="pt-BR" sz="2800" dirty="0"/>
              <a:t>Política ótima</a:t>
            </a:r>
          </a:p>
          <a:p>
            <a:pPr>
              <a:buFontTx/>
              <a:buNone/>
            </a:pPr>
            <a:r>
              <a:rPr lang="pt-BR" sz="2800" dirty="0"/>
              <a:t> </a:t>
            </a:r>
            <a:endParaRPr lang="tr-TR" sz="2800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Modelo conhecido</a:t>
            </a:r>
            <a:endParaRPr lang="tr-TR"/>
          </a:p>
        </p:txBody>
      </p:sp>
      <p:pic>
        <p:nvPicPr>
          <p:cNvPr id="388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988" y="4171950"/>
            <a:ext cx="6780212" cy="1217613"/>
          </a:xfrm>
          <a:prstGeom prst="rect">
            <a:avLst/>
          </a:prstGeom>
          <a:noFill/>
        </p:spPr>
      </p:pic>
      <p:pic>
        <p:nvPicPr>
          <p:cNvPr id="388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497513"/>
            <a:ext cx="7823200" cy="97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B1FF-3E10-4C9A-854A-E89BB2862813}" type="slidenum">
              <a:rPr lang="en-US"/>
              <a:pPr/>
              <a:t>11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Iteração de Valor</a:t>
            </a:r>
            <a:endParaRPr lang="en-US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Calcular estimativas </a:t>
            </a:r>
            <a:r>
              <a:rPr lang="pt-BR" b="1" i="1">
                <a:latin typeface="Times New Roman" pitchFamily="18" charset="0"/>
              </a:rPr>
              <a:t>V</a:t>
            </a:r>
            <a:r>
              <a:rPr lang="pt-BR" b="1" i="1" baseline="-25000">
                <a:latin typeface="Times New Roman" pitchFamily="18" charset="0"/>
              </a:rPr>
              <a:t>i</a:t>
            </a:r>
            <a:r>
              <a:rPr lang="pt-BR" b="1"/>
              <a:t>*(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 b="1"/>
              <a:t>)</a:t>
            </a:r>
          </a:p>
          <a:p>
            <a:pPr lvl="1"/>
            <a:r>
              <a:rPr lang="pt-BR"/>
              <a:t>Retorno esperado de se começar no estado 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/>
              <a:t> e agir de forma ótima por </a:t>
            </a:r>
            <a:r>
              <a:rPr lang="pt-BR" b="1" i="1">
                <a:latin typeface="Times New Roman" pitchFamily="18" charset="0"/>
              </a:rPr>
              <a:t>i</a:t>
            </a:r>
            <a:r>
              <a:rPr lang="pt-BR"/>
              <a:t> passos.</a:t>
            </a:r>
          </a:p>
          <a:p>
            <a:pPr lvl="1"/>
            <a:r>
              <a:rPr lang="pt-BR"/>
              <a:t>Começamos com </a:t>
            </a:r>
            <a:r>
              <a:rPr lang="pt-BR" b="1" i="1">
                <a:latin typeface="Times New Roman" pitchFamily="18" charset="0"/>
              </a:rPr>
              <a:t>i</a:t>
            </a:r>
            <a:r>
              <a:rPr lang="pt-BR"/>
              <a:t> </a:t>
            </a:r>
            <a:r>
              <a:rPr lang="pt-BR" b="1">
                <a:latin typeface="Times New Roman" pitchFamily="18" charset="0"/>
              </a:rPr>
              <a:t>= 0</a:t>
            </a:r>
            <a:r>
              <a:rPr lang="pt-BR"/>
              <a:t> e vamos aumentando o valor de </a:t>
            </a:r>
            <a:r>
              <a:rPr lang="pt-BR" b="1" i="1">
                <a:latin typeface="Times New Roman" pitchFamily="18" charset="0"/>
              </a:rPr>
              <a:t>i</a:t>
            </a:r>
            <a:r>
              <a:rPr lang="pt-BR"/>
              <a:t> até a convergência (isto é, valores não mudam de </a:t>
            </a:r>
            <a:r>
              <a:rPr lang="pt-BR" b="1" i="1">
                <a:latin typeface="Times New Roman" pitchFamily="18" charset="0"/>
              </a:rPr>
              <a:t>i</a:t>
            </a:r>
            <a:r>
              <a:rPr lang="pt-BR"/>
              <a:t> para </a:t>
            </a:r>
            <a:r>
              <a:rPr lang="pt-BR" b="1" i="1">
                <a:latin typeface="Times New Roman" pitchFamily="18" charset="0"/>
              </a:rPr>
              <a:t>i</a:t>
            </a:r>
            <a:r>
              <a:rPr lang="pt-BR"/>
              <a:t> </a:t>
            </a:r>
            <a:r>
              <a:rPr lang="pt-BR" b="1">
                <a:latin typeface="Times New Roman" pitchFamily="18" charset="0"/>
              </a:rPr>
              <a:t>+ </a:t>
            </a:r>
            <a:r>
              <a:rPr lang="pt-BR">
                <a:latin typeface="Times New Roman" pitchFamily="18" charset="0"/>
              </a:rPr>
              <a:t>1</a:t>
            </a:r>
            <a:r>
              <a:rPr lang="pt-BR"/>
              <a:t>).</a:t>
            </a:r>
          </a:p>
          <a:p>
            <a:pPr lvl="2"/>
            <a:r>
              <a:rPr lang="pt-BR"/>
              <a:t>A convergência é garantida com horizonte finito ou recompensas descontadas.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D482-4DA6-4E3F-975C-DEE330A8ED31}" type="slidenum">
              <a:rPr lang="en-US"/>
              <a:pPr/>
              <a:t>12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Iteração de Valor</a:t>
            </a:r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Inicializar </a:t>
            </a:r>
            <a:r>
              <a:rPr lang="pt-BR" b="1" i="1">
                <a:latin typeface="Times New Roman" pitchFamily="18" charset="0"/>
              </a:rPr>
              <a:t>V</a:t>
            </a:r>
            <a:r>
              <a:rPr lang="pt-BR" b="1" i="1" baseline="-25000">
                <a:latin typeface="Times New Roman" pitchFamily="18" charset="0"/>
              </a:rPr>
              <a:t>0</a:t>
            </a:r>
            <a:r>
              <a:rPr lang="pt-BR" b="1"/>
              <a:t>*(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 b="1"/>
              <a:t>) = 0 </a:t>
            </a:r>
            <a:r>
              <a:rPr lang="pt-BR" b="1">
                <a:sym typeface="Symbol" pitchFamily="18" charset="2"/>
              </a:rPr>
              <a:t>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/>
              <a:t>.</a:t>
            </a:r>
          </a:p>
          <a:p>
            <a:pPr>
              <a:lnSpc>
                <a:spcPct val="90000"/>
              </a:lnSpc>
            </a:pPr>
            <a:r>
              <a:rPr lang="pt-BR"/>
              <a:t>Calcular </a:t>
            </a:r>
            <a:r>
              <a:rPr lang="pt-BR" b="1" i="1">
                <a:latin typeface="Times New Roman" pitchFamily="18" charset="0"/>
              </a:rPr>
              <a:t>V</a:t>
            </a:r>
            <a:r>
              <a:rPr lang="pt-BR" b="1" i="1" baseline="-25000">
                <a:latin typeface="Times New Roman" pitchFamily="18" charset="0"/>
              </a:rPr>
              <a:t>i+1</a:t>
            </a:r>
            <a:r>
              <a:rPr lang="pt-BR" b="1"/>
              <a:t>*(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 b="1"/>
              <a:t>)</a:t>
            </a:r>
            <a:r>
              <a:rPr lang="pt-BR"/>
              <a:t> a partir de </a:t>
            </a:r>
            <a:r>
              <a:rPr lang="pt-BR" b="1" i="1">
                <a:latin typeface="Times New Roman" pitchFamily="18" charset="0"/>
              </a:rPr>
              <a:t>V</a:t>
            </a:r>
            <a:r>
              <a:rPr lang="pt-BR" b="1" i="1" baseline="-25000">
                <a:latin typeface="Times New Roman" pitchFamily="18" charset="0"/>
              </a:rPr>
              <a:t>i</a:t>
            </a:r>
            <a:r>
              <a:rPr lang="pt-BR" b="1"/>
              <a:t>*(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 b="1"/>
              <a:t>)</a:t>
            </a:r>
          </a:p>
          <a:p>
            <a:pPr>
              <a:lnSpc>
                <a:spcPct val="90000"/>
              </a:lnSpc>
            </a:pPr>
            <a:r>
              <a:rPr lang="pt-BR"/>
              <a:t>usando a equação: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  <a:buFontTx/>
              <a:buNone/>
            </a:pPr>
            <a:r>
              <a:rPr lang="pt-BR" b="1"/>
              <a:t>	</a:t>
            </a:r>
            <a:r>
              <a:rPr lang="pt-BR"/>
              <a:t>chamada de atualização de Bellman.</a:t>
            </a:r>
          </a:p>
          <a:p>
            <a:pPr>
              <a:lnSpc>
                <a:spcPct val="90000"/>
              </a:lnSpc>
            </a:pPr>
            <a:r>
              <a:rPr lang="pt-BR"/>
              <a:t>Repetir o passo 2 até convergência isto é </a:t>
            </a:r>
            <a:r>
              <a:rPr lang="pt-BR" b="1" i="1">
                <a:latin typeface="Times New Roman" pitchFamily="18" charset="0"/>
              </a:rPr>
              <a:t>V</a:t>
            </a:r>
            <a:r>
              <a:rPr lang="pt-BR" b="1" i="1" baseline="-25000">
                <a:latin typeface="Times New Roman" pitchFamily="18" charset="0"/>
              </a:rPr>
              <a:t>i+1</a:t>
            </a:r>
            <a:r>
              <a:rPr lang="pt-BR" b="1"/>
              <a:t>*(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 b="1"/>
              <a:t>)</a:t>
            </a:r>
            <a:r>
              <a:rPr lang="pt-BR"/>
              <a:t> ≈ </a:t>
            </a:r>
            <a:r>
              <a:rPr lang="pt-BR" b="1" i="1">
                <a:latin typeface="Times New Roman" pitchFamily="18" charset="0"/>
              </a:rPr>
              <a:t>V</a:t>
            </a:r>
            <a:r>
              <a:rPr lang="pt-BR" b="1" i="1" baseline="-25000">
                <a:latin typeface="Times New Roman" pitchFamily="18" charset="0"/>
              </a:rPr>
              <a:t>i</a:t>
            </a:r>
            <a:r>
              <a:rPr lang="pt-BR" b="1"/>
              <a:t>*(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 b="1"/>
              <a:t>)</a:t>
            </a:r>
            <a:r>
              <a:rPr lang="pt-BR"/>
              <a:t> </a:t>
            </a:r>
            <a:r>
              <a:rPr lang="pt-BR" b="1">
                <a:sym typeface="Symbol" pitchFamily="18" charset="2"/>
              </a:rPr>
              <a:t></a:t>
            </a:r>
            <a:r>
              <a:rPr lang="pt-BR" b="1" i="1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406533" name="Object 5"/>
          <p:cNvGraphicFramePr>
            <a:graphicFrameLocks noChangeAspect="1"/>
          </p:cNvGraphicFramePr>
          <p:nvPr/>
        </p:nvGraphicFramePr>
        <p:xfrm>
          <a:off x="1204913" y="3089275"/>
          <a:ext cx="6780212" cy="1217613"/>
        </p:xfrm>
        <a:graphic>
          <a:graphicData uri="http://schemas.openxmlformats.org/presentationml/2006/ole">
            <p:oleObj spid="_x0000_s406533" name="Equation" r:id="rId3" imgW="3301920" imgH="507960" progId="Equation.3">
              <p:embed/>
            </p:oleObj>
          </a:graphicData>
        </a:graphic>
      </p:graphicFrame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1219200" y="3551238"/>
            <a:ext cx="5445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 i="1" baseline="-25000">
                <a:latin typeface="Times New Roman" pitchFamily="18" charset="0"/>
              </a:rPr>
              <a:t>i+1</a:t>
            </a:r>
            <a:endParaRPr lang="en-US" sz="3200" b="1" i="1" baseline="-25000">
              <a:latin typeface="Times New Roman" pitchFamily="18" charset="0"/>
            </a:endParaRP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6737350" y="3521075"/>
            <a:ext cx="258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 i="1" baseline="-25000">
                <a:latin typeface="Times New Roman" pitchFamily="18" charset="0"/>
              </a:rPr>
              <a:t>i</a:t>
            </a:r>
            <a:endParaRPr lang="en-US" sz="3200" b="1" i="1" baseline="-25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7FB-A70D-4E73-823C-1B1A633428AE}" type="slidenum">
              <a:rPr lang="en-US"/>
              <a:pPr/>
              <a:t>13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Exemplo: Iteração de Valor</a:t>
            </a:r>
            <a:endParaRPr lang="en-US"/>
          </a:p>
        </p:txBody>
      </p:sp>
      <p:pic>
        <p:nvPicPr>
          <p:cNvPr id="407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981200"/>
            <a:ext cx="7354887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7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5425" y="5416550"/>
            <a:ext cx="12033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5975350" y="5378450"/>
            <a:ext cx="636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>
                <a:latin typeface="Calibri" pitchFamily="34" charset="0"/>
              </a:rPr>
              <a:t>Erro:</a:t>
            </a:r>
            <a:endParaRPr lang="en-US" sz="1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BCB-8984-4CB9-8650-5E9CF264DCE7}" type="slidenum">
              <a:rPr lang="en-US"/>
              <a:pPr/>
              <a:t>14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Exemplo: Iteração de Valor</a:t>
            </a: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0450"/>
            <a:ext cx="8229600" cy="1255713"/>
          </a:xfrm>
        </p:spPr>
        <p:txBody>
          <a:bodyPr/>
          <a:lstStyle/>
          <a:p>
            <a:r>
              <a:rPr lang="pt-BR"/>
              <a:t>A informação se propaga pra fora a partir dos estados terminais.</a:t>
            </a:r>
            <a:endParaRPr lang="en-US"/>
          </a:p>
        </p:txBody>
      </p:sp>
      <p:pic>
        <p:nvPicPr>
          <p:cNvPr id="408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650" y="1582738"/>
            <a:ext cx="6424613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0239-56CF-4F80-8DD3-754A746E4083}" type="slidenum">
              <a:rPr lang="en-US"/>
              <a:pPr/>
              <a:t>15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Modelo desconhecido</a:t>
            </a:r>
            <a:endParaRPr lang="tr-TR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O comportamento do ambiente dado por</a:t>
            </a:r>
            <a:r>
              <a:rPr lang="tr-TR" dirty="0"/>
              <a:t> </a:t>
            </a:r>
            <a:r>
              <a:rPr lang="pt-BR" dirty="0" smtClean="0"/>
              <a:t> </a:t>
            </a:r>
            <a:r>
              <a:rPr lang="tr-TR" i="1" dirty="0" smtClean="0"/>
              <a:t>P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i="1" dirty="0"/>
              <a:t>s</a:t>
            </a:r>
            <a:r>
              <a:rPr lang="tr-TR" i="1" baseline="-25000" dirty="0"/>
              <a:t>t</a:t>
            </a:r>
            <a:r>
              <a:rPr lang="tr-TR" baseline="-25000" dirty="0"/>
              <a:t>+1</a:t>
            </a:r>
            <a:r>
              <a:rPr lang="tr-TR" dirty="0"/>
              <a:t> | </a:t>
            </a:r>
            <a:r>
              <a:rPr lang="tr-TR" i="1" dirty="0"/>
              <a:t>s</a:t>
            </a:r>
            <a:r>
              <a:rPr lang="tr-TR" i="1" baseline="-25000" dirty="0"/>
              <a:t>t</a:t>
            </a:r>
            <a:r>
              <a:rPr lang="tr-TR" baseline="-25000" dirty="0"/>
              <a:t> </a:t>
            </a:r>
            <a:r>
              <a:rPr lang="tr-TR" i="1" dirty="0"/>
              <a:t>, a</a:t>
            </a:r>
            <a:r>
              <a:rPr lang="tr-TR" i="1" baseline="-25000" dirty="0"/>
              <a:t>t </a:t>
            </a:r>
            <a:r>
              <a:rPr lang="tr-TR" dirty="0"/>
              <a:t>), </a:t>
            </a:r>
            <a:r>
              <a:rPr lang="tr-TR" i="1" dirty="0"/>
              <a:t>p</a:t>
            </a:r>
            <a:r>
              <a:rPr lang="tr-TR" dirty="0"/>
              <a:t> (</a:t>
            </a:r>
            <a:r>
              <a:rPr lang="tr-TR" i="1" dirty="0"/>
              <a:t>r</a:t>
            </a:r>
            <a:r>
              <a:rPr lang="tr-TR" i="1" baseline="-25000" dirty="0"/>
              <a:t>t</a:t>
            </a:r>
            <a:r>
              <a:rPr lang="tr-TR" baseline="-25000" dirty="0"/>
              <a:t>+1</a:t>
            </a:r>
            <a:r>
              <a:rPr lang="tr-TR" dirty="0"/>
              <a:t> | </a:t>
            </a:r>
            <a:r>
              <a:rPr lang="tr-TR" i="1" dirty="0"/>
              <a:t>s</a:t>
            </a:r>
            <a:r>
              <a:rPr lang="tr-TR" i="1" baseline="-25000" dirty="0"/>
              <a:t>t</a:t>
            </a:r>
            <a:r>
              <a:rPr lang="tr-TR" baseline="-25000" dirty="0"/>
              <a:t> </a:t>
            </a:r>
            <a:r>
              <a:rPr lang="tr-TR" i="1" dirty="0"/>
              <a:t>, a</a:t>
            </a:r>
            <a:r>
              <a:rPr lang="tr-TR" i="1" baseline="-25000" dirty="0"/>
              <a:t>t </a:t>
            </a:r>
            <a:r>
              <a:rPr lang="tr-TR" dirty="0"/>
              <a:t>)</a:t>
            </a:r>
            <a:r>
              <a:rPr lang="pt-BR" dirty="0"/>
              <a:t> não é conhecido.</a:t>
            </a:r>
          </a:p>
          <a:p>
            <a:pPr>
              <a:lnSpc>
                <a:spcPct val="90000"/>
              </a:lnSpc>
            </a:pPr>
            <a:r>
              <a:rPr lang="pt-BR" dirty="0"/>
              <a:t>É necessário </a:t>
            </a:r>
            <a:r>
              <a:rPr lang="pt-BR" b="1" dirty="0"/>
              <a:t>exploração</a:t>
            </a:r>
            <a:r>
              <a:rPr lang="pt-BR" dirty="0"/>
              <a:t>.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Executar ações para conhecer o ambiente e não tentando maximizar as recompensas.</a:t>
            </a:r>
          </a:p>
          <a:p>
            <a:pPr>
              <a:lnSpc>
                <a:spcPct val="90000"/>
              </a:lnSpc>
            </a:pPr>
            <a:r>
              <a:rPr lang="pt-BR" dirty="0"/>
              <a:t>Usar a recompensa</a:t>
            </a:r>
            <a:r>
              <a:rPr lang="tr-TR" dirty="0"/>
              <a:t> </a:t>
            </a:r>
            <a:r>
              <a:rPr lang="pt-BR" dirty="0"/>
              <a:t>recebida no próximo passo para atualizar o valor do estado atual.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3E58-9D8C-4F00-9C9C-381D038E3082}" type="slidenum">
              <a:rPr lang="en-US"/>
              <a:pPr/>
              <a:t>16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Estratégias de Exploração</a:t>
            </a:r>
            <a:endParaRPr lang="tr-TR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ε-g</a:t>
            </a:r>
            <a:r>
              <a:rPr lang="pt-BR"/>
              <a:t>ulosa</a:t>
            </a:r>
            <a:r>
              <a:rPr lang="tr-TR"/>
              <a:t>: </a:t>
            </a:r>
            <a:r>
              <a:rPr lang="pt-BR"/>
              <a:t>Com prob</a:t>
            </a:r>
            <a:r>
              <a:rPr lang="tr-TR"/>
              <a:t> ε,</a:t>
            </a:r>
            <a:r>
              <a:rPr lang="pt-BR"/>
              <a:t>escolher uma ação aleatória</a:t>
            </a:r>
            <a:r>
              <a:rPr lang="tr-TR"/>
              <a:t>; </a:t>
            </a:r>
            <a:r>
              <a:rPr lang="pt-BR"/>
              <a:t>e com probabilidade</a:t>
            </a:r>
            <a:r>
              <a:rPr lang="tr-TR"/>
              <a:t> 1-ε</a:t>
            </a:r>
            <a:r>
              <a:rPr lang="pt-BR"/>
              <a:t> escolher a melhor ação.</a:t>
            </a:r>
            <a:endParaRPr lang="tr-TR"/>
          </a:p>
          <a:p>
            <a:r>
              <a:rPr lang="tr-TR"/>
              <a:t>Probabil</a:t>
            </a:r>
            <a:r>
              <a:rPr lang="pt-BR"/>
              <a:t>ística</a:t>
            </a:r>
            <a:r>
              <a:rPr lang="tr-TR"/>
              <a:t>:</a:t>
            </a:r>
          </a:p>
          <a:p>
            <a:endParaRPr lang="tr-TR" sz="2800"/>
          </a:p>
          <a:p>
            <a:r>
              <a:rPr lang="pt-BR"/>
              <a:t>Ao longo do tempo diminuir a exploração:</a:t>
            </a:r>
            <a:r>
              <a:rPr lang="tr-TR"/>
              <a:t> </a:t>
            </a:r>
          </a:p>
          <a:p>
            <a:pPr>
              <a:buFontTx/>
              <a:buNone/>
            </a:pPr>
            <a:endParaRPr lang="tr-TR"/>
          </a:p>
        </p:txBody>
      </p:sp>
      <p:pic>
        <p:nvPicPr>
          <p:cNvPr id="392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7763" y="3028950"/>
            <a:ext cx="3902075" cy="1244600"/>
          </a:xfrm>
          <a:prstGeom prst="rect">
            <a:avLst/>
          </a:prstGeom>
          <a:noFill/>
        </p:spPr>
      </p:pic>
      <p:pic>
        <p:nvPicPr>
          <p:cNvPr id="392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8738" y="5019675"/>
            <a:ext cx="4483100" cy="104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8E5-4872-4772-8AAA-9BD82861C948}" type="slidenum">
              <a:rPr lang="en-US"/>
              <a:pPr/>
              <a:t>17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Ações e Recompensas Determinísticas</a:t>
            </a:r>
            <a:endParaRPr lang="tr-TR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r>
              <a:rPr lang="pt-BR" sz="2400"/>
              <a:t>Apenas uma recompensa e estado seguinte possíveis:</a:t>
            </a: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/>
              <a:t>	</a:t>
            </a:r>
            <a:r>
              <a:rPr lang="pt-BR" sz="2400"/>
              <a:t>usar como regra de atualização: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/>
              <a:t>	</a:t>
            </a:r>
            <a:r>
              <a:rPr lang="pt-BR" sz="2400"/>
              <a:t>Começando em zero</a:t>
            </a:r>
            <a:r>
              <a:rPr lang="tr-TR" sz="2400"/>
              <a:t>, </a:t>
            </a:r>
            <a:r>
              <a:rPr lang="pt-BR" sz="2400"/>
              <a:t>valores </a:t>
            </a:r>
            <a:r>
              <a:rPr lang="tr-TR" sz="2400" i="1"/>
              <a:t>Q</a:t>
            </a:r>
            <a:r>
              <a:rPr lang="tr-TR" sz="2400"/>
              <a:t> </a:t>
            </a:r>
            <a:r>
              <a:rPr lang="pt-BR" sz="2400"/>
              <a:t>aumentam, nunca diminuem.</a:t>
            </a:r>
            <a:endParaRPr lang="tr-TR" sz="2400"/>
          </a:p>
        </p:txBody>
      </p:sp>
      <p:pic>
        <p:nvPicPr>
          <p:cNvPr id="393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388" y="1711325"/>
            <a:ext cx="7234237" cy="857250"/>
          </a:xfrm>
          <a:prstGeom prst="rect">
            <a:avLst/>
          </a:prstGeom>
          <a:noFill/>
        </p:spPr>
      </p:pic>
      <p:pic>
        <p:nvPicPr>
          <p:cNvPr id="393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100" y="2859088"/>
            <a:ext cx="5380038" cy="800100"/>
          </a:xfrm>
          <a:prstGeom prst="rect">
            <a:avLst/>
          </a:prstGeom>
          <a:noFill/>
        </p:spPr>
      </p:pic>
      <p:pic>
        <p:nvPicPr>
          <p:cNvPr id="393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1488" y="4090988"/>
            <a:ext cx="5006975" cy="67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26391-7291-40CF-BD01-C9F4D065B30A}" type="slidenum">
              <a:rPr lang="en-US"/>
              <a:pPr/>
              <a:t>18</a:t>
            </a:fld>
            <a:endParaRPr lang="en-US"/>
          </a:p>
        </p:txBody>
      </p:sp>
      <p:pic>
        <p:nvPicPr>
          <p:cNvPr id="394242" name="Picture 2" descr="Rl-ex2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388" y="727075"/>
            <a:ext cx="5461000" cy="2870200"/>
          </a:xfrm>
          <a:prstGeom prst="rect">
            <a:avLst/>
          </a:prstGeom>
          <a:noFill/>
        </p:spPr>
      </p:pic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647700" y="3581400"/>
            <a:ext cx="80248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dirty="0">
                <a:latin typeface="+mn-lt"/>
              </a:rPr>
              <a:t>Considere o valor da ação marcada por um</a:t>
            </a:r>
            <a:r>
              <a:rPr lang="tr-TR" sz="2000" dirty="0">
                <a:latin typeface="+mn-lt"/>
              </a:rPr>
              <a:t> ‘*’:</a:t>
            </a:r>
          </a:p>
          <a:p>
            <a:pPr lvl="1"/>
            <a:r>
              <a:rPr lang="pt-BR" sz="2000" dirty="0">
                <a:latin typeface="+mn-lt"/>
              </a:rPr>
              <a:t>Se o caminho</a:t>
            </a:r>
            <a:r>
              <a:rPr lang="tr-TR" sz="2000" dirty="0">
                <a:latin typeface="+mn-lt"/>
              </a:rPr>
              <a:t> A </a:t>
            </a:r>
            <a:r>
              <a:rPr lang="pt-BR" sz="2000" dirty="0">
                <a:latin typeface="+mn-lt"/>
              </a:rPr>
              <a:t>é visto primeiro</a:t>
            </a:r>
            <a:r>
              <a:rPr lang="tr-TR" sz="2000" dirty="0">
                <a:latin typeface="+mn-lt"/>
              </a:rPr>
              <a:t>, Q(*)=0.9*max(0,81)=73</a:t>
            </a:r>
          </a:p>
          <a:p>
            <a:pPr lvl="1"/>
            <a:r>
              <a:rPr lang="pt-BR" sz="2000" dirty="0">
                <a:latin typeface="+mn-lt"/>
              </a:rPr>
              <a:t>Depois</a:t>
            </a:r>
            <a:r>
              <a:rPr lang="tr-TR" sz="2000" dirty="0">
                <a:latin typeface="+mn-lt"/>
              </a:rPr>
              <a:t> B </a:t>
            </a:r>
            <a:r>
              <a:rPr lang="pt-BR" sz="2000" dirty="0">
                <a:latin typeface="+mn-lt"/>
              </a:rPr>
              <a:t>é visto</a:t>
            </a:r>
            <a:r>
              <a:rPr lang="tr-TR" sz="2000" dirty="0">
                <a:latin typeface="+mn-lt"/>
              </a:rPr>
              <a:t>, Q(*)=0.9*max(100,81)=90</a:t>
            </a:r>
          </a:p>
          <a:p>
            <a:r>
              <a:rPr lang="pt-BR" sz="2000" dirty="0">
                <a:latin typeface="+mn-lt"/>
              </a:rPr>
              <a:t>Ou</a:t>
            </a:r>
            <a:r>
              <a:rPr lang="tr-TR" sz="2000" dirty="0">
                <a:latin typeface="+mn-lt"/>
              </a:rPr>
              <a:t>,</a:t>
            </a:r>
          </a:p>
          <a:p>
            <a:pPr lvl="1"/>
            <a:r>
              <a:rPr lang="pt-BR" sz="2000" dirty="0">
                <a:latin typeface="+mn-lt"/>
              </a:rPr>
              <a:t>Se o caminho</a:t>
            </a:r>
            <a:r>
              <a:rPr lang="tr-TR" sz="2000" dirty="0">
                <a:latin typeface="+mn-lt"/>
              </a:rPr>
              <a:t> B </a:t>
            </a:r>
            <a:r>
              <a:rPr lang="pt-BR" sz="2000" dirty="0">
                <a:latin typeface="+mn-lt"/>
              </a:rPr>
              <a:t>é visto primeiro</a:t>
            </a:r>
            <a:r>
              <a:rPr lang="tr-TR" sz="2000" dirty="0">
                <a:latin typeface="+mn-lt"/>
              </a:rPr>
              <a:t>, Q(*)=0.9*max(100,0)=90</a:t>
            </a:r>
          </a:p>
          <a:p>
            <a:pPr lvl="1"/>
            <a:r>
              <a:rPr lang="pt-BR" sz="2000" dirty="0">
                <a:latin typeface="+mn-lt"/>
              </a:rPr>
              <a:t>Depois </a:t>
            </a:r>
            <a:r>
              <a:rPr lang="tr-TR" sz="2000" dirty="0">
                <a:latin typeface="+mn-lt"/>
              </a:rPr>
              <a:t>A </a:t>
            </a:r>
            <a:r>
              <a:rPr lang="pt-BR" sz="2000" dirty="0">
                <a:latin typeface="+mn-lt"/>
              </a:rPr>
              <a:t>é visto</a:t>
            </a:r>
            <a:r>
              <a:rPr lang="tr-TR" sz="2000" dirty="0">
                <a:latin typeface="+mn-lt"/>
              </a:rPr>
              <a:t>, Q(*)=0.9*max(100,81)=90</a:t>
            </a:r>
          </a:p>
          <a:p>
            <a:r>
              <a:rPr lang="pt-BR" sz="2000" i="1" dirty="0">
                <a:latin typeface="+mn-lt"/>
              </a:rPr>
              <a:t>Valores de </a:t>
            </a:r>
            <a:r>
              <a:rPr lang="tr-TR" sz="2000" i="1" dirty="0">
                <a:latin typeface="+mn-lt"/>
              </a:rPr>
              <a:t>Q </a:t>
            </a:r>
            <a:r>
              <a:rPr lang="pt-BR" sz="2000" i="1" dirty="0">
                <a:latin typeface="+mn-lt"/>
              </a:rPr>
              <a:t>só aumentam, nunca diminuem.</a:t>
            </a:r>
            <a:endParaRPr lang="tr-TR" sz="2000" i="1" dirty="0">
              <a:latin typeface="+mn-lt"/>
            </a:endParaRPr>
          </a:p>
        </p:txBody>
      </p:sp>
      <p:sp>
        <p:nvSpPr>
          <p:cNvPr id="394244" name="Text Box 4"/>
          <p:cNvSpPr txBox="1">
            <a:spLocks noChangeArrowheads="1"/>
          </p:cNvSpPr>
          <p:nvPr/>
        </p:nvSpPr>
        <p:spPr bwMode="auto">
          <a:xfrm>
            <a:off x="7773988" y="1006475"/>
            <a:ext cx="957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Lucida Bright" pitchFamily="18" charset="0"/>
              </a:rPr>
              <a:t>γ=0.9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124A-0C6E-4B44-88FA-0D56FCA3F42B}" type="slidenum">
              <a:rPr lang="en-US"/>
              <a:pPr/>
              <a:t>19</a:t>
            </a:fld>
            <a:endParaRPr lang="en-US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Recompensas e </a:t>
            </a:r>
            <a:br>
              <a:rPr lang="pt-BR"/>
            </a:br>
            <a:r>
              <a:rPr lang="pt-BR"/>
              <a:t>Ações Não-Determinísticas</a:t>
            </a:r>
            <a:endParaRPr lang="tr-TR"/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Quando estados e recompensas são não-determinísticas</a:t>
            </a:r>
            <a:r>
              <a:rPr lang="tr-TR"/>
              <a:t> </a:t>
            </a:r>
            <a:r>
              <a:rPr lang="pt-BR"/>
              <a:t>temos que manter valores esperados (médias).</a:t>
            </a:r>
            <a:endParaRPr lang="tr-TR"/>
          </a:p>
          <a:p>
            <a:r>
              <a:rPr lang="tr-TR"/>
              <a:t>Q-learning (Watkins and Dayan, 1992):</a:t>
            </a:r>
          </a:p>
          <a:p>
            <a:endParaRPr lang="tr-TR"/>
          </a:p>
          <a:p>
            <a:endParaRPr lang="tr-TR"/>
          </a:p>
          <a:p>
            <a:r>
              <a:rPr lang="tr-TR"/>
              <a:t>Off-policy vs on-policy (Sarsa)</a:t>
            </a:r>
          </a:p>
        </p:txBody>
      </p:sp>
      <p:graphicFrame>
        <p:nvGraphicFramePr>
          <p:cNvPr id="395269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33488" y="3954463"/>
          <a:ext cx="7239000" cy="811212"/>
        </p:xfrm>
        <a:graphic>
          <a:graphicData uri="http://schemas.openxmlformats.org/presentationml/2006/ole">
            <p:oleObj spid="_x0000_s395269" name="Equation" r:id="rId3" imgW="3962160" imgH="380880" progId="Equation.3">
              <p:embed/>
            </p:oleObj>
          </a:graphicData>
        </a:graphic>
      </p:graphicFrame>
      <p:sp>
        <p:nvSpPr>
          <p:cNvPr id="395270" name="Rectangle 6"/>
          <p:cNvSpPr>
            <a:spLocks noChangeArrowheads="1"/>
          </p:cNvSpPr>
          <p:nvPr/>
        </p:nvSpPr>
        <p:spPr bwMode="auto">
          <a:xfrm>
            <a:off x="4167188" y="4081463"/>
            <a:ext cx="2917825" cy="636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5610225" y="4724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  <a:latin typeface="Lucida Bright" pitchFamily="18" charset="0"/>
              </a:rPr>
              <a:t>backup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Introdução – Cap. 1 (16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Indutiva – Cap. 2 (23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Árvores de Decisão – Cap. 3 (30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Ensembles - Artigo (13</a:t>
            </a:r>
            <a:r>
              <a:rPr lang="en-US" sz="2000" dirty="0">
                <a:solidFill>
                  <a:srgbClr val="00B0F0"/>
                </a:solidFill>
              </a:rPr>
              <a:t>/04)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Avaliação Experimental – Cap. 5 (20</a:t>
            </a:r>
            <a:r>
              <a:rPr lang="en-US" sz="2000" dirty="0">
                <a:solidFill>
                  <a:srgbClr val="00B0F0"/>
                </a:solidFill>
              </a:rPr>
              <a:t>/04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de Regras – Cap. 10 </a:t>
            </a:r>
            <a:r>
              <a:rPr lang="pt-BR" sz="2000" dirty="0" smtClean="0">
                <a:solidFill>
                  <a:srgbClr val="00B0F0"/>
                </a:solidFill>
              </a:rPr>
              <a:t>(27</a:t>
            </a:r>
            <a:r>
              <a:rPr lang="en-US" sz="2000" dirty="0" smtClean="0">
                <a:solidFill>
                  <a:srgbClr val="00B0F0"/>
                </a:solidFill>
              </a:rPr>
              <a:t>/04)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Redes Neurais – Cap. 4 </a:t>
            </a:r>
            <a:r>
              <a:rPr lang="pt-BR" sz="2000" dirty="0" smtClean="0">
                <a:solidFill>
                  <a:srgbClr val="00B0F0"/>
                </a:solidFill>
              </a:rPr>
              <a:t>(04</a:t>
            </a:r>
            <a:r>
              <a:rPr lang="en-US" sz="2000" dirty="0" smtClean="0">
                <a:solidFill>
                  <a:srgbClr val="00B0F0"/>
                </a:solidFill>
              </a:rPr>
              <a:t>/05</a:t>
            </a:r>
            <a:r>
              <a:rPr lang="pt-BR" sz="2000" dirty="0" smtClean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 smtClean="0">
                <a:solidFill>
                  <a:srgbClr val="00B0F0"/>
                </a:solidFill>
              </a:rPr>
              <a:t>Teoria do Aprendizado – Cap. 7 (11</a:t>
            </a:r>
            <a:r>
              <a:rPr lang="en-US" sz="2000" dirty="0" smtClean="0">
                <a:solidFill>
                  <a:srgbClr val="00B0F0"/>
                </a:solidFill>
              </a:rPr>
              <a:t>/05)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Máquinas de Vetor de Suporte – Artigo (18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Bayesiano – Cap. 6 e novo cap. online (25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b="1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Baseado em Instâncias – Cap. 8 (01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de Textos – Artigo (08</a:t>
            </a:r>
            <a:r>
              <a:rPr lang="en-US" sz="2000" dirty="0">
                <a:solidFill>
                  <a:srgbClr val="00B0F0"/>
                </a:solidFill>
              </a:rPr>
              <a:t>/06)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b="1" dirty="0">
                <a:solidFill>
                  <a:srgbClr val="00B0F0"/>
                </a:solidFill>
              </a:rPr>
              <a:t>Aprendizado </a:t>
            </a:r>
            <a:r>
              <a:rPr lang="pt-BR" sz="2000" b="1" dirty="0" smtClean="0">
                <a:solidFill>
                  <a:srgbClr val="00B0F0"/>
                </a:solidFill>
              </a:rPr>
              <a:t>por Reforço </a:t>
            </a:r>
            <a:r>
              <a:rPr lang="pt-BR" sz="2000" b="1" dirty="0">
                <a:solidFill>
                  <a:srgbClr val="00B0F0"/>
                </a:solidFill>
              </a:rPr>
              <a:t>– Artigo (15</a:t>
            </a:r>
            <a:r>
              <a:rPr lang="en-US" sz="2000" b="1" dirty="0">
                <a:solidFill>
                  <a:srgbClr val="00B0F0"/>
                </a:solidFill>
              </a:rPr>
              <a:t>/06)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3485-18C5-4251-A6EF-2E00CB9261F3}" type="slidenum">
              <a:rPr lang="en-US"/>
              <a:pPr/>
              <a:t>20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Q-learning</a:t>
            </a:r>
          </a:p>
        </p:txBody>
      </p:sp>
      <p:pic>
        <p:nvPicPr>
          <p:cNvPr id="396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1790700"/>
            <a:ext cx="8239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6292" name="Rectangle 4"/>
          <p:cNvSpPr>
            <a:spLocks noChangeArrowheads="1"/>
          </p:cNvSpPr>
          <p:nvPr/>
        </p:nvSpPr>
        <p:spPr bwMode="auto">
          <a:xfrm>
            <a:off x="5199063" y="4487863"/>
            <a:ext cx="1889125" cy="50641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88F2-1D4B-418C-ABEF-DA93CF55980F}" type="slidenum">
              <a:rPr lang="en-US"/>
              <a:pPr/>
              <a:t>21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Sarsa</a:t>
            </a:r>
          </a:p>
        </p:txBody>
      </p:sp>
      <p:pic>
        <p:nvPicPr>
          <p:cNvPr id="397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1595438"/>
            <a:ext cx="83058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5156200" y="4646613"/>
            <a:ext cx="1060450" cy="53498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1381125" y="3922713"/>
            <a:ext cx="7304088" cy="40481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C6D8-E059-4763-8836-98F4A85511C8}" type="slidenum">
              <a:rPr lang="en-US"/>
              <a:pPr/>
              <a:t>22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Generaliza</a:t>
            </a:r>
            <a:r>
              <a:rPr lang="pt-BR"/>
              <a:t>ção</a:t>
            </a:r>
            <a:endParaRPr lang="tr-TR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Tabular:</a:t>
            </a:r>
            <a:r>
              <a:rPr lang="tr-TR" i="1"/>
              <a:t> Q</a:t>
            </a:r>
            <a:r>
              <a:rPr lang="tr-TR"/>
              <a:t>(</a:t>
            </a:r>
            <a:r>
              <a:rPr lang="tr-TR" i="1"/>
              <a:t>s</a:t>
            </a:r>
            <a:r>
              <a:rPr lang="tr-TR"/>
              <a:t>,</a:t>
            </a:r>
            <a:r>
              <a:rPr lang="tr-TR" i="1"/>
              <a:t>a</a:t>
            </a:r>
            <a:r>
              <a:rPr lang="tr-TR"/>
              <a:t>) o</a:t>
            </a:r>
            <a:r>
              <a:rPr lang="pt-BR"/>
              <a:t>u</a:t>
            </a:r>
            <a:r>
              <a:rPr lang="tr-TR"/>
              <a:t> </a:t>
            </a:r>
            <a:r>
              <a:rPr lang="tr-TR" i="1"/>
              <a:t>V</a:t>
            </a:r>
            <a:r>
              <a:rPr lang="tr-TR"/>
              <a:t>(</a:t>
            </a:r>
            <a:r>
              <a:rPr lang="tr-TR" i="1"/>
              <a:t>s</a:t>
            </a:r>
            <a:r>
              <a:rPr lang="tr-TR"/>
              <a:t>) </a:t>
            </a:r>
            <a:r>
              <a:rPr lang="pt-BR"/>
              <a:t>guardados em uma tabela</a:t>
            </a:r>
            <a:endParaRPr lang="tr-TR"/>
          </a:p>
          <a:p>
            <a:r>
              <a:rPr lang="pt-BR"/>
              <a:t>Funcional</a:t>
            </a:r>
            <a:r>
              <a:rPr lang="tr-TR"/>
              <a:t>: </a:t>
            </a:r>
            <a:r>
              <a:rPr lang="pt-BR"/>
              <a:t>Usar um método de regressão para representar </a:t>
            </a:r>
            <a:r>
              <a:rPr lang="tr-TR" i="1"/>
              <a:t>Q</a:t>
            </a:r>
            <a:r>
              <a:rPr lang="tr-TR"/>
              <a:t>(</a:t>
            </a:r>
            <a:r>
              <a:rPr lang="tr-TR" i="1"/>
              <a:t>s</a:t>
            </a:r>
            <a:r>
              <a:rPr lang="tr-TR"/>
              <a:t>,</a:t>
            </a:r>
            <a:r>
              <a:rPr lang="tr-TR" i="1"/>
              <a:t>a</a:t>
            </a:r>
            <a:r>
              <a:rPr lang="tr-TR"/>
              <a:t>) or </a:t>
            </a:r>
            <a:r>
              <a:rPr lang="tr-TR" i="1"/>
              <a:t>V</a:t>
            </a:r>
            <a:r>
              <a:rPr lang="tr-TR"/>
              <a:t>(</a:t>
            </a:r>
            <a:r>
              <a:rPr lang="tr-TR" i="1"/>
              <a:t>s</a:t>
            </a:r>
            <a:r>
              <a:rPr lang="tr-TR"/>
              <a:t>)</a:t>
            </a:r>
          </a:p>
          <a:p>
            <a:endParaRPr lang="tr-TR"/>
          </a:p>
          <a:p>
            <a:pPr>
              <a:buFontTx/>
              <a:buNone/>
            </a:pP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833-0845-4002-9E9D-9BED9AE857CA}" type="slidenum">
              <a:rPr lang="en-US"/>
              <a:pPr/>
              <a:t>3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Introdu</a:t>
            </a:r>
            <a:r>
              <a:rPr lang="pt-BR"/>
              <a:t>ção</a:t>
            </a:r>
            <a:endParaRPr lang="tr-TR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98925" cy="4435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b="1"/>
              <a:t>Jogos</a:t>
            </a:r>
            <a:r>
              <a:rPr lang="tr-TR" sz="2400" b="1"/>
              <a:t>:</a:t>
            </a:r>
            <a:r>
              <a:rPr lang="tr-TR" sz="2400"/>
              <a:t> </a:t>
            </a:r>
            <a:r>
              <a:rPr lang="pt-BR" sz="2400"/>
              <a:t>Aprender sequência de jogadas para ganhar o jogo</a:t>
            </a:r>
            <a:endParaRPr lang="tr-TR" sz="2400"/>
          </a:p>
          <a:p>
            <a:pPr>
              <a:lnSpc>
                <a:spcPct val="80000"/>
              </a:lnSpc>
            </a:pPr>
            <a:r>
              <a:rPr lang="pt-BR" sz="2400" b="1"/>
              <a:t>Robôs</a:t>
            </a:r>
            <a:r>
              <a:rPr lang="tr-TR" sz="2400" b="1"/>
              <a:t>:</a:t>
            </a:r>
            <a:r>
              <a:rPr lang="tr-TR" sz="2400"/>
              <a:t> </a:t>
            </a:r>
            <a:r>
              <a:rPr lang="pt-BR" sz="2400"/>
              <a:t>Aprender sequência de ações para chegar a um objetivo</a:t>
            </a:r>
            <a:endParaRPr lang="tr-TR" sz="2400"/>
          </a:p>
          <a:p>
            <a:pPr>
              <a:lnSpc>
                <a:spcPct val="80000"/>
              </a:lnSpc>
            </a:pPr>
            <a:r>
              <a:rPr lang="tr-TR" sz="2400" b="1"/>
              <a:t>Agent</a:t>
            </a:r>
            <a:r>
              <a:rPr lang="pt-BR" sz="2400" b="1"/>
              <a:t>e</a:t>
            </a:r>
            <a:r>
              <a:rPr lang="tr-TR" sz="2400"/>
              <a:t> </a:t>
            </a:r>
            <a:r>
              <a:rPr lang="pt-BR" sz="2400"/>
              <a:t>está em um</a:t>
            </a:r>
            <a:r>
              <a:rPr lang="tr-TR" sz="2400"/>
              <a:t> </a:t>
            </a:r>
            <a:r>
              <a:rPr lang="pt-BR" sz="2400" b="1"/>
              <a:t>est</a:t>
            </a:r>
            <a:r>
              <a:rPr lang="tr-TR" sz="2400" b="1"/>
              <a:t>a</a:t>
            </a:r>
            <a:r>
              <a:rPr lang="pt-BR" sz="2400" b="1"/>
              <a:t>do</a:t>
            </a:r>
            <a:r>
              <a:rPr lang="tr-TR" sz="2400"/>
              <a:t> </a:t>
            </a:r>
            <a:r>
              <a:rPr lang="pt-BR" sz="2400"/>
              <a:t>em um</a:t>
            </a:r>
            <a:r>
              <a:rPr lang="tr-TR" sz="2400"/>
              <a:t> </a:t>
            </a:r>
            <a:r>
              <a:rPr lang="pt-BR" sz="2400" b="1"/>
              <a:t>ambiente</a:t>
            </a:r>
            <a:r>
              <a:rPr lang="tr-TR" sz="2400"/>
              <a:t>, </a:t>
            </a:r>
            <a:r>
              <a:rPr lang="pt-BR" sz="2400"/>
              <a:t>realiza uma</a:t>
            </a:r>
            <a:r>
              <a:rPr lang="tr-TR" sz="2400"/>
              <a:t> </a:t>
            </a:r>
            <a:r>
              <a:rPr lang="tr-TR" sz="2400" b="1"/>
              <a:t>a</a:t>
            </a:r>
            <a:r>
              <a:rPr lang="pt-BR" sz="2400" b="1"/>
              <a:t>ção</a:t>
            </a:r>
            <a:r>
              <a:rPr lang="pt-BR" sz="2400"/>
              <a:t>, recebe uma </a:t>
            </a:r>
            <a:r>
              <a:rPr lang="pt-BR" sz="2400" b="1"/>
              <a:t>recompensa</a:t>
            </a:r>
            <a:r>
              <a:rPr lang="tr-TR" sz="2400"/>
              <a:t> </a:t>
            </a:r>
            <a:r>
              <a:rPr lang="pt-BR" sz="2400"/>
              <a:t>e os estado muda.</a:t>
            </a:r>
            <a:endParaRPr lang="tr-TR" sz="2400"/>
          </a:p>
          <a:p>
            <a:pPr>
              <a:lnSpc>
                <a:spcPct val="80000"/>
              </a:lnSpc>
            </a:pPr>
            <a:r>
              <a:rPr lang="pt-BR" sz="2400"/>
              <a:t>Objetivo: aprender uma </a:t>
            </a:r>
            <a:r>
              <a:rPr lang="pt-BR" sz="2400" b="1"/>
              <a:t>política</a:t>
            </a:r>
            <a:r>
              <a:rPr lang="pt-BR" sz="2400"/>
              <a:t> que maximize as recompensas. </a:t>
            </a:r>
            <a:endParaRPr lang="tr-TR" sz="2400"/>
          </a:p>
        </p:txBody>
      </p:sp>
      <p:pic>
        <p:nvPicPr>
          <p:cNvPr id="382980" name="Picture 4" descr="Rl-bd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51025"/>
            <a:ext cx="4167188" cy="250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36D-9012-4F82-87D0-00729E050C19}" type="slidenum">
              <a:rPr lang="en-US"/>
              <a:pPr/>
              <a:t>4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Processo de Decisão de Markov</a:t>
            </a:r>
            <a:endParaRPr lang="tr-TR" sz="400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i="1"/>
              <a:t>s</a:t>
            </a:r>
            <a:r>
              <a:rPr lang="tr-TR" sz="2800" i="1" baseline="-25000"/>
              <a:t>t</a:t>
            </a:r>
            <a:r>
              <a:rPr lang="tr-TR" sz="2800"/>
              <a:t> : </a:t>
            </a:r>
            <a:r>
              <a:rPr lang="pt-BR" sz="2800"/>
              <a:t>Estado do agente no instante</a:t>
            </a:r>
            <a:r>
              <a:rPr lang="tr-TR" sz="2800"/>
              <a:t> </a:t>
            </a:r>
            <a:r>
              <a:rPr lang="tr-TR" sz="2800" i="1"/>
              <a:t>t</a:t>
            </a:r>
          </a:p>
          <a:p>
            <a:pPr>
              <a:lnSpc>
                <a:spcPct val="80000"/>
              </a:lnSpc>
            </a:pPr>
            <a:r>
              <a:rPr lang="tr-TR" sz="2800" i="1"/>
              <a:t>a</a:t>
            </a:r>
            <a:r>
              <a:rPr lang="tr-TR" sz="2800" i="1" baseline="-25000"/>
              <a:t>t</a:t>
            </a:r>
            <a:r>
              <a:rPr lang="tr-TR" sz="2800"/>
              <a:t>: </a:t>
            </a:r>
            <a:r>
              <a:rPr lang="pt-BR" sz="2800"/>
              <a:t>Ação tomada no instante</a:t>
            </a:r>
            <a:r>
              <a:rPr lang="tr-TR" sz="2800"/>
              <a:t> </a:t>
            </a:r>
            <a:r>
              <a:rPr lang="tr-TR" sz="2800" i="1"/>
              <a:t>t</a:t>
            </a:r>
          </a:p>
          <a:p>
            <a:pPr>
              <a:lnSpc>
                <a:spcPct val="80000"/>
              </a:lnSpc>
            </a:pPr>
            <a:r>
              <a:rPr lang="pt-BR" sz="2800"/>
              <a:t>Em</a:t>
            </a:r>
            <a:r>
              <a:rPr lang="tr-TR" sz="2800"/>
              <a:t> </a:t>
            </a:r>
            <a:r>
              <a:rPr lang="tr-TR" sz="2800" i="1"/>
              <a:t>s</a:t>
            </a:r>
            <a:r>
              <a:rPr lang="tr-TR" sz="2800" i="1" baseline="-25000"/>
              <a:t>t</a:t>
            </a:r>
            <a:r>
              <a:rPr lang="tr-TR" sz="2800"/>
              <a:t>, a</a:t>
            </a:r>
            <a:r>
              <a:rPr lang="pt-BR" sz="2800"/>
              <a:t>ção</a:t>
            </a:r>
            <a:r>
              <a:rPr lang="tr-TR" sz="2800"/>
              <a:t> </a:t>
            </a:r>
            <a:r>
              <a:rPr lang="tr-TR" sz="2800" i="1"/>
              <a:t>a</a:t>
            </a:r>
            <a:r>
              <a:rPr lang="tr-TR" sz="2800" i="1" baseline="-25000"/>
              <a:t>t</a:t>
            </a:r>
            <a:r>
              <a:rPr lang="tr-TR" sz="2800"/>
              <a:t> </a:t>
            </a:r>
            <a:r>
              <a:rPr lang="pt-BR" sz="2800"/>
              <a:t>é tomada. No instante seguinte</a:t>
            </a:r>
            <a:r>
              <a:rPr lang="tr-TR" sz="2800"/>
              <a:t> </a:t>
            </a:r>
            <a:r>
              <a:rPr lang="pt-BR" sz="2800"/>
              <a:t>a recompensa</a:t>
            </a:r>
            <a:r>
              <a:rPr lang="tr-TR" sz="2800"/>
              <a:t> </a:t>
            </a:r>
            <a:r>
              <a:rPr lang="tr-TR" sz="2800" i="1"/>
              <a:t>r</a:t>
            </a:r>
            <a:r>
              <a:rPr lang="tr-TR" sz="2800" i="1" baseline="-25000"/>
              <a:t>t</a:t>
            </a:r>
            <a:r>
              <a:rPr lang="tr-TR" sz="2800" baseline="-25000"/>
              <a:t>+1</a:t>
            </a:r>
            <a:r>
              <a:rPr lang="tr-TR" sz="2800"/>
              <a:t> </a:t>
            </a:r>
            <a:r>
              <a:rPr lang="pt-BR" sz="2800"/>
              <a:t>é recebida e o estado muda para</a:t>
            </a:r>
            <a:r>
              <a:rPr lang="tr-TR" sz="2800"/>
              <a:t> </a:t>
            </a:r>
            <a:r>
              <a:rPr lang="tr-TR" sz="2800" i="1"/>
              <a:t>s</a:t>
            </a:r>
            <a:r>
              <a:rPr lang="tr-TR" sz="2800" i="1" baseline="-25000"/>
              <a:t>t</a:t>
            </a:r>
            <a:r>
              <a:rPr lang="tr-TR" sz="2800" baseline="-25000"/>
              <a:t>+1</a:t>
            </a:r>
            <a:endParaRPr lang="tr-TR" sz="2800"/>
          </a:p>
          <a:p>
            <a:pPr>
              <a:lnSpc>
                <a:spcPct val="80000"/>
              </a:lnSpc>
            </a:pPr>
            <a:r>
              <a:rPr lang="pt-BR" sz="2800"/>
              <a:t>Probabilidade do próximo estado</a:t>
            </a:r>
            <a:r>
              <a:rPr lang="tr-TR" sz="2800"/>
              <a:t>: </a:t>
            </a:r>
            <a:r>
              <a:rPr lang="tr-TR" sz="2800" i="1"/>
              <a:t>P</a:t>
            </a:r>
            <a:r>
              <a:rPr lang="tr-TR" sz="2800"/>
              <a:t> (</a:t>
            </a:r>
            <a:r>
              <a:rPr lang="tr-TR" sz="2800" i="1"/>
              <a:t>s</a:t>
            </a:r>
            <a:r>
              <a:rPr lang="tr-TR" sz="2800" i="1" baseline="-25000"/>
              <a:t>t</a:t>
            </a:r>
            <a:r>
              <a:rPr lang="tr-TR" sz="2800" baseline="-25000"/>
              <a:t>+1</a:t>
            </a:r>
            <a:r>
              <a:rPr lang="tr-TR" sz="2800"/>
              <a:t> | </a:t>
            </a:r>
            <a:r>
              <a:rPr lang="tr-TR" sz="2800" i="1"/>
              <a:t>s</a:t>
            </a:r>
            <a:r>
              <a:rPr lang="tr-TR" sz="2800" i="1" baseline="-25000"/>
              <a:t>t</a:t>
            </a:r>
            <a:r>
              <a:rPr lang="tr-TR" sz="2800" baseline="-25000"/>
              <a:t> </a:t>
            </a:r>
            <a:r>
              <a:rPr lang="tr-TR" sz="2800" i="1"/>
              <a:t>, a</a:t>
            </a:r>
            <a:r>
              <a:rPr lang="tr-TR" sz="2800" i="1" baseline="-25000"/>
              <a:t>t </a:t>
            </a:r>
            <a:r>
              <a:rPr lang="tr-TR" sz="2800"/>
              <a:t>)</a:t>
            </a:r>
          </a:p>
          <a:p>
            <a:pPr>
              <a:lnSpc>
                <a:spcPct val="80000"/>
              </a:lnSpc>
            </a:pPr>
            <a:r>
              <a:rPr lang="pt-BR" sz="2800"/>
              <a:t>Distribuição de recompensas</a:t>
            </a:r>
            <a:r>
              <a:rPr lang="tr-TR" sz="2800"/>
              <a:t>: </a:t>
            </a:r>
            <a:r>
              <a:rPr lang="tr-TR" sz="2800" i="1"/>
              <a:t>p</a:t>
            </a:r>
            <a:r>
              <a:rPr lang="tr-TR" sz="2800"/>
              <a:t> (</a:t>
            </a:r>
            <a:r>
              <a:rPr lang="tr-TR" sz="2800" i="1"/>
              <a:t>r</a:t>
            </a:r>
            <a:r>
              <a:rPr lang="tr-TR" sz="2800" i="1" baseline="-25000"/>
              <a:t>t</a:t>
            </a:r>
            <a:r>
              <a:rPr lang="tr-TR" sz="2800" baseline="-25000"/>
              <a:t>+1</a:t>
            </a:r>
            <a:r>
              <a:rPr lang="tr-TR" sz="2800"/>
              <a:t> | </a:t>
            </a:r>
            <a:r>
              <a:rPr lang="tr-TR" sz="2800" i="1"/>
              <a:t>s</a:t>
            </a:r>
            <a:r>
              <a:rPr lang="tr-TR" sz="2800" i="1" baseline="-25000"/>
              <a:t>t</a:t>
            </a:r>
            <a:r>
              <a:rPr lang="tr-TR" sz="2800" baseline="-25000"/>
              <a:t> </a:t>
            </a:r>
            <a:r>
              <a:rPr lang="tr-TR" sz="2800" i="1"/>
              <a:t>, a</a:t>
            </a:r>
            <a:r>
              <a:rPr lang="tr-TR" sz="2800" i="1" baseline="-25000"/>
              <a:t>t </a:t>
            </a:r>
            <a:r>
              <a:rPr lang="tr-TR" sz="2800"/>
              <a:t>)</a:t>
            </a:r>
          </a:p>
          <a:p>
            <a:pPr>
              <a:lnSpc>
                <a:spcPct val="80000"/>
              </a:lnSpc>
            </a:pPr>
            <a:r>
              <a:rPr lang="pt-BR" sz="2800"/>
              <a:t>Estado(s) inicial(is),</a:t>
            </a:r>
            <a:r>
              <a:rPr lang="tr-TR" sz="2800"/>
              <a:t> </a:t>
            </a:r>
            <a:r>
              <a:rPr lang="pt-BR" sz="2800"/>
              <a:t>estado</a:t>
            </a:r>
            <a:r>
              <a:rPr lang="tr-TR" sz="2800"/>
              <a:t>(s)</a:t>
            </a:r>
            <a:r>
              <a:rPr lang="pt-BR" sz="2800"/>
              <a:t> objetivos</a:t>
            </a:r>
            <a:endParaRPr lang="tr-TR" sz="2800"/>
          </a:p>
          <a:p>
            <a:pPr>
              <a:lnSpc>
                <a:spcPct val="80000"/>
              </a:lnSpc>
            </a:pPr>
            <a:r>
              <a:rPr lang="tr-TR" sz="2800"/>
              <a:t>Epis</a:t>
            </a:r>
            <a:r>
              <a:rPr lang="pt-BR" sz="2800"/>
              <a:t>ódios</a:t>
            </a:r>
            <a:r>
              <a:rPr lang="tr-TR" sz="2800"/>
              <a:t> </a:t>
            </a:r>
            <a:r>
              <a:rPr lang="pt-BR" sz="2800"/>
              <a:t>de ações do estado inicial ao estado final.</a:t>
            </a:r>
            <a:endParaRPr lang="tr-TR" sz="2800"/>
          </a:p>
          <a:p>
            <a:pPr>
              <a:lnSpc>
                <a:spcPct val="80000"/>
              </a:lnSpc>
            </a:pPr>
            <a:r>
              <a:rPr lang="tr-TR" sz="2800"/>
              <a:t>(Sutton and Barto, 1998; Kaelbling et al.,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95CB-7DBC-4547-955D-32A0229DD7D9}" type="slidenum">
              <a:rPr lang="en-US"/>
              <a:pPr/>
              <a:t>5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32250" y="1544638"/>
            <a:ext cx="4732338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Agente tem probabilidade de 0.8 de se mover na direção desejada e 0.2 de se mover em ângulo reto.</a:t>
            </a:r>
          </a:p>
          <a:p>
            <a:pPr>
              <a:lnSpc>
                <a:spcPct val="90000"/>
              </a:lnSpc>
            </a:pPr>
            <a:r>
              <a:rPr lang="pt-BR" sz="2800"/>
              <a:t>Os estados finais tem recompensa +1 e -1.</a:t>
            </a:r>
          </a:p>
          <a:p>
            <a:pPr>
              <a:lnSpc>
                <a:spcPct val="90000"/>
              </a:lnSpc>
            </a:pPr>
            <a:r>
              <a:rPr lang="pt-BR" sz="2800"/>
              <a:t>Todos os outros estados tem recompensa -0.04.</a:t>
            </a:r>
          </a:p>
          <a:p>
            <a:pPr>
              <a:lnSpc>
                <a:spcPct val="90000"/>
              </a:lnSpc>
            </a:pPr>
            <a:r>
              <a:rPr lang="pt-BR" sz="2800"/>
              <a:t>A medida de desempenho é a soma das recompensas.</a:t>
            </a:r>
            <a:endParaRPr lang="en-US" sz="2800"/>
          </a:p>
        </p:txBody>
      </p:sp>
      <p:grpSp>
        <p:nvGrpSpPr>
          <p:cNvPr id="402436" name="Group 4"/>
          <p:cNvGrpSpPr>
            <a:grpSpLocks/>
          </p:cNvGrpSpPr>
          <p:nvPr/>
        </p:nvGrpSpPr>
        <p:grpSpPr bwMode="auto">
          <a:xfrm>
            <a:off x="401638" y="1476375"/>
            <a:ext cx="3624262" cy="4038600"/>
            <a:chOff x="427" y="869"/>
            <a:chExt cx="2283" cy="2544"/>
          </a:xfrm>
        </p:grpSpPr>
        <p:pic>
          <p:nvPicPr>
            <p:cNvPr id="40243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7" y="890"/>
              <a:ext cx="1921" cy="2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2438" name="Rectangle 6"/>
            <p:cNvSpPr>
              <a:spLocks noChangeArrowheads="1"/>
            </p:cNvSpPr>
            <p:nvPr/>
          </p:nvSpPr>
          <p:spPr bwMode="auto">
            <a:xfrm>
              <a:off x="1955" y="2399"/>
              <a:ext cx="445" cy="100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2439" name="Rectangle 7"/>
            <p:cNvSpPr>
              <a:spLocks noChangeArrowheads="1"/>
            </p:cNvSpPr>
            <p:nvPr/>
          </p:nvSpPr>
          <p:spPr bwMode="auto">
            <a:xfrm>
              <a:off x="1488" y="869"/>
              <a:ext cx="1222" cy="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268F-5483-4FA5-A4CB-73F95B523B29}" type="slidenum">
              <a:rPr lang="en-US"/>
              <a:pPr/>
              <a:t>6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Pol</a:t>
            </a:r>
            <a:r>
              <a:rPr lang="pt-BR"/>
              <a:t>ítica</a:t>
            </a:r>
            <a:r>
              <a:rPr lang="tr-TR"/>
              <a:t> </a:t>
            </a:r>
            <a:r>
              <a:rPr lang="pt-BR"/>
              <a:t>e Recompensas Cumulativas</a:t>
            </a:r>
            <a:endParaRPr lang="tr-TR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Pol</a:t>
            </a:r>
            <a:r>
              <a:rPr lang="pt-BR"/>
              <a:t>ítica</a:t>
            </a:r>
            <a:r>
              <a:rPr lang="tr-TR"/>
              <a:t>,</a:t>
            </a:r>
          </a:p>
          <a:p>
            <a:r>
              <a:rPr lang="tr-TR"/>
              <a:t>Val</a:t>
            </a:r>
            <a:r>
              <a:rPr lang="pt-BR"/>
              <a:t>or de uma política</a:t>
            </a:r>
            <a:r>
              <a:rPr lang="tr-TR"/>
              <a:t>,</a:t>
            </a:r>
          </a:p>
          <a:p>
            <a:r>
              <a:rPr lang="pt-BR"/>
              <a:t>Horizonte finito</a:t>
            </a:r>
            <a:r>
              <a:rPr lang="tr-TR"/>
              <a:t>:</a:t>
            </a:r>
          </a:p>
          <a:p>
            <a:endParaRPr lang="tr-TR" sz="2000"/>
          </a:p>
          <a:p>
            <a:endParaRPr lang="tr-TR" sz="2000"/>
          </a:p>
          <a:p>
            <a:r>
              <a:rPr lang="pt-BR"/>
              <a:t>Horizonte infinito</a:t>
            </a:r>
            <a:r>
              <a:rPr lang="tr-TR"/>
              <a:t>:  </a:t>
            </a:r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7450" y="1636713"/>
            <a:ext cx="3314700" cy="560387"/>
          </a:xfrm>
          <a:prstGeom prst="rect">
            <a:avLst/>
          </a:prstGeom>
          <a:noFill/>
        </p:spPr>
      </p:pic>
      <p:pic>
        <p:nvPicPr>
          <p:cNvPr id="386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2181225"/>
            <a:ext cx="1073150" cy="679450"/>
          </a:xfrm>
          <a:prstGeom prst="rect">
            <a:avLst/>
          </a:prstGeom>
          <a:noFill/>
        </p:spPr>
      </p:pic>
      <p:pic>
        <p:nvPicPr>
          <p:cNvPr id="386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9838" y="3182938"/>
            <a:ext cx="6688137" cy="1079500"/>
          </a:xfrm>
          <a:prstGeom prst="rect">
            <a:avLst/>
          </a:prstGeom>
          <a:noFill/>
        </p:spPr>
      </p:pic>
      <p:pic>
        <p:nvPicPr>
          <p:cNvPr id="386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0625" y="4648200"/>
            <a:ext cx="6791325" cy="1438275"/>
          </a:xfrm>
          <a:prstGeom prst="rect">
            <a:avLst/>
          </a:prstGeom>
          <a:noFill/>
        </p:spPr>
      </p:pic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4633913" y="3452813"/>
            <a:ext cx="4365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...</a:t>
            </a:r>
            <a:endParaRPr lang="en-US"/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5426075" y="4918075"/>
            <a:ext cx="3937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/>
              <a:t>...</a:t>
            </a:r>
            <a:endParaRPr lang="en-US" sz="2000"/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2482850" y="5632450"/>
            <a:ext cx="3014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é a taxa de desconto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5E7A-EB02-4D02-99BE-A7CAF2CF5942}" type="slidenum">
              <a:rPr lang="en-US"/>
              <a:pPr/>
              <a:t>7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  <a:endParaRPr lang="en-US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Política ótima quando os estados não-terminais tem recompensa </a:t>
            </a:r>
            <a:r>
              <a:rPr lang="pt-BR" b="1" i="1">
                <a:latin typeface="Times New Roman" pitchFamily="18" charset="0"/>
              </a:rPr>
              <a:t>R</a:t>
            </a:r>
            <a:r>
              <a:rPr lang="pt-BR"/>
              <a:t>(</a:t>
            </a:r>
            <a:r>
              <a:rPr lang="pt-BR" b="1" i="1">
                <a:latin typeface="Times New Roman" pitchFamily="18" charset="0"/>
              </a:rPr>
              <a:t>s</a:t>
            </a:r>
            <a:r>
              <a:rPr lang="pt-BR"/>
              <a:t>) = -0.04.</a:t>
            </a:r>
            <a:endParaRPr lang="en-US"/>
          </a:p>
        </p:txBody>
      </p:sp>
      <p:pic>
        <p:nvPicPr>
          <p:cNvPr id="403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375" y="2805113"/>
            <a:ext cx="4533900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7BCE-3E27-404E-A574-E1B07350EBED}" type="slidenum">
              <a:rPr lang="en-US"/>
              <a:pPr/>
              <a:t>8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  <a:endParaRPr lang="en-US"/>
          </a:p>
        </p:txBody>
      </p:sp>
      <p:pic>
        <p:nvPicPr>
          <p:cNvPr id="404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6075" y="1412875"/>
            <a:ext cx="5659438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13 - 15/06/10</a:t>
            </a:r>
            <a:endParaRPr 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3FC5-DEFE-48E3-83AF-BB099BEFBAED}" type="slidenum">
              <a:rPr lang="en-US"/>
              <a:pPr/>
              <a:t>9</a:t>
            </a:fld>
            <a:endParaRPr lang="en-US"/>
          </a:p>
        </p:txBody>
      </p:sp>
      <p:sp>
        <p:nvSpPr>
          <p:cNvPr id="387074" name="Text Box 2"/>
          <p:cNvSpPr txBox="1">
            <a:spLocks noChangeArrowheads="1"/>
          </p:cNvSpPr>
          <p:nvPr/>
        </p:nvSpPr>
        <p:spPr bwMode="auto">
          <a:xfrm>
            <a:off x="5895975" y="3475038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chemeClr val="bg2"/>
                </a:solidFill>
                <a:latin typeface="Lucida Bright" pitchFamily="18" charset="0"/>
              </a:rPr>
              <a:t>Bellman’s equation</a:t>
            </a:r>
          </a:p>
        </p:txBody>
      </p:sp>
      <p:graphicFrame>
        <p:nvGraphicFramePr>
          <p:cNvPr id="387075" name="Object 3"/>
          <p:cNvGraphicFramePr>
            <a:graphicFrameLocks noChangeAspect="1"/>
          </p:cNvGraphicFramePr>
          <p:nvPr>
            <p:ph/>
          </p:nvPr>
        </p:nvGraphicFramePr>
        <p:xfrm>
          <a:off x="660400" y="398463"/>
          <a:ext cx="7673975" cy="5924550"/>
        </p:xfrm>
        <a:graphic>
          <a:graphicData uri="http://schemas.openxmlformats.org/presentationml/2006/ole">
            <p:oleObj spid="_x0000_s387075" name="Microsoft Equation 3.0" r:id="rId3" imgW="3619440" imgH="2793960" progId="Equation.3">
              <p:embed/>
            </p:oleObj>
          </a:graphicData>
        </a:graphic>
      </p:graphicFrame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5715000" y="3452813"/>
            <a:ext cx="3000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Equação de Bellman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13232</TotalTime>
  <Words>908</Words>
  <Application>Microsoft Office PowerPoint</Application>
  <PresentationFormat>Apresentação na tela (4:3)</PresentationFormat>
  <Paragraphs>165</Paragraphs>
  <Slides>22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Default Design</vt:lpstr>
      <vt:lpstr>Microsoft Equation 3.0</vt:lpstr>
      <vt:lpstr>Equation</vt:lpstr>
      <vt:lpstr>Aprendizado de Máquina</vt:lpstr>
      <vt:lpstr>Tópicos</vt:lpstr>
      <vt:lpstr>Introdução</vt:lpstr>
      <vt:lpstr>Processo de Decisão de Markov</vt:lpstr>
      <vt:lpstr>Exemplo</vt:lpstr>
      <vt:lpstr>Política e Recompensas Cumulativas</vt:lpstr>
      <vt:lpstr>Exemplo</vt:lpstr>
      <vt:lpstr>Exemplo</vt:lpstr>
      <vt:lpstr>Slide 9</vt:lpstr>
      <vt:lpstr>Modelo conhecido</vt:lpstr>
      <vt:lpstr>Iteração de Valor</vt:lpstr>
      <vt:lpstr>Iteração de Valor</vt:lpstr>
      <vt:lpstr>Exemplo: Iteração de Valor</vt:lpstr>
      <vt:lpstr>Exemplo: Iteração de Valor</vt:lpstr>
      <vt:lpstr>Modelo desconhecido</vt:lpstr>
      <vt:lpstr>Estratégias de Exploração</vt:lpstr>
      <vt:lpstr>Ações e Recompensas Determinísticas</vt:lpstr>
      <vt:lpstr>Slide 18</vt:lpstr>
      <vt:lpstr>Recompensas e  Ações Não-Determinísticas</vt:lpstr>
      <vt:lpstr>Q-learning</vt:lpstr>
      <vt:lpstr>Sarsa</vt:lpstr>
      <vt:lpstr>Generalização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 I</dc:title>
  <dc:creator>Bianca Zadrozny</dc:creator>
  <cp:lastModifiedBy>bianca</cp:lastModifiedBy>
  <cp:revision>267</cp:revision>
  <dcterms:created xsi:type="dcterms:W3CDTF">2006-04-16T12:40:12Z</dcterms:created>
  <dcterms:modified xsi:type="dcterms:W3CDTF">2010-06-22T14:11:12Z</dcterms:modified>
</cp:coreProperties>
</file>