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40"/>
  </p:notesMasterIdLst>
  <p:sldIdLst>
    <p:sldId id="276" r:id="rId2"/>
    <p:sldId id="275" r:id="rId3"/>
    <p:sldId id="277" r:id="rId4"/>
    <p:sldId id="312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55" autoAdjust="0"/>
    <p:restoredTop sz="93097" autoAdjust="0"/>
  </p:normalViewPr>
  <p:slideViewPr>
    <p:cSldViewPr>
      <p:cViewPr varScale="1">
        <p:scale>
          <a:sx n="68" d="100"/>
          <a:sy n="68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2CCDC8B3-2063-4208-BF19-1614ABC8CFC6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4C21F-033F-42BA-A7A7-3A130AF9D09C}" type="slidenum">
              <a:rPr lang="en-US"/>
              <a:pPr/>
              <a:t>1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7 - 04/05/2010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6F2D6-69D8-4FAD-8C3E-D3E994F8742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7 - 04/05/2010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55A5B-2FF9-4DAD-A493-74A3D813E26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7 - 04/05/2010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6309F-F4FF-4855-963A-4E3E63202A7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Aula 7 - 04/05/2010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B9240B2-E54B-43CB-9001-B1860105045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7 - 04/05/2010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CBC13-B5D8-49F1-8A5F-7F4F4122C94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7 - 04/05/2010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60CA8-A965-4020-9D0C-D9648F63C3B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7 - 04/05/2010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146B9-0B5E-44A3-B963-79FE2E5793D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7 - 04/05/2010</a:t>
            </a:r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95629-C34A-4DC7-966D-F0EE382AFFE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7 - 04/05/2010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49C02-8EDF-4B37-A282-8F6A1218CD8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7 - 04/05/2010</a:t>
            </a: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17E00-A428-459C-BECE-F24EC096DAF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7 - 04/05/2010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ABC86-CB04-4FCB-8D30-90AC65275E6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7 - 04/05/2010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5B2C0-681C-41EF-9220-535076F3F37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r>
              <a:rPr lang="en-US" smtClean="0"/>
              <a:t>Aula 7 - 04/05/2010</a:t>
            </a:r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5C2B448A-9488-444A-97C4-83D5002F3F7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.uff.br/~bianca/a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7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772400" cy="1470025"/>
          </a:xfrm>
        </p:spPr>
        <p:txBody>
          <a:bodyPr/>
          <a:lstStyle/>
          <a:p>
            <a:r>
              <a:rPr lang="pt-BR" sz="4800" dirty="0"/>
              <a:t>Aprendizado de Máquina</a:t>
            </a:r>
            <a:endParaRPr lang="en-US" sz="4800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124200"/>
            <a:ext cx="6858000" cy="2362200"/>
          </a:xfrm>
        </p:spPr>
        <p:txBody>
          <a:bodyPr/>
          <a:lstStyle/>
          <a:p>
            <a:r>
              <a:rPr lang="pt-BR" dirty="0"/>
              <a:t>Aula </a:t>
            </a:r>
            <a:r>
              <a:rPr lang="pt-BR" dirty="0" smtClean="0"/>
              <a:t>7</a:t>
            </a:r>
            <a:endParaRPr lang="pt-BR" dirty="0"/>
          </a:p>
          <a:p>
            <a:endParaRPr lang="pt-BR" dirty="0"/>
          </a:p>
          <a:p>
            <a:r>
              <a:rPr lang="en-US" sz="2800" u="sng" dirty="0">
                <a:solidFill>
                  <a:schemeClr val="hlink"/>
                </a:solidFill>
                <a:hlinkClick r:id="rId3"/>
              </a:rPr>
              <a:t>http://www.ic.uff.br/~bianca/aa/</a:t>
            </a:r>
            <a:endParaRPr lang="en-US" sz="2800" u="sng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57FE54-295D-4FD6-947D-B0DCB4873BAD}" type="slidenum">
              <a:rPr lang="en-US"/>
              <a:pPr/>
              <a:t>10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Redes Neurais Artificiais</a:t>
            </a:r>
            <a:endParaRPr lang="pt-BR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832725" cy="4687888"/>
          </a:xfrm>
        </p:spPr>
        <p:txBody>
          <a:bodyPr/>
          <a:lstStyle/>
          <a:p>
            <a:r>
              <a:rPr lang="pt-BR" sz="2400" dirty="0" smtClean="0"/>
              <a:t>A rede é modelada com um grafo onde as células são nós e as conexões sinápticas são arestas de um nó </a:t>
            </a:r>
            <a:r>
              <a:rPr lang="pt-BR" sz="2400" i="1" dirty="0" smtClean="0"/>
              <a:t>i</a:t>
            </a:r>
            <a:r>
              <a:rPr lang="pt-BR" sz="2400" dirty="0" smtClean="0"/>
              <a:t> para um nó </a:t>
            </a:r>
            <a:r>
              <a:rPr lang="pt-BR" sz="2400" i="1" dirty="0" smtClean="0"/>
              <a:t>j</a:t>
            </a:r>
            <a:r>
              <a:rPr lang="pt-BR" sz="2400" dirty="0" smtClean="0"/>
              <a:t>, com pesos </a:t>
            </a:r>
            <a:r>
              <a:rPr lang="pt-BR" sz="2400" i="1" dirty="0" err="1" smtClean="0"/>
              <a:t>w</a:t>
            </a:r>
            <a:r>
              <a:rPr lang="pt-BR" sz="2400" i="1" baseline="-25000" dirty="0" err="1" smtClean="0"/>
              <a:t>ji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Entrada na célula: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r>
              <a:rPr lang="pt-BR" sz="2400" dirty="0" smtClean="0"/>
              <a:t>Saída da célula: 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baseline="-250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837238" y="2147888"/>
            <a:ext cx="2192337" cy="1768475"/>
            <a:chOff x="3339" y="1637"/>
            <a:chExt cx="1381" cy="1114"/>
          </a:xfrm>
        </p:grpSpPr>
        <p:sp>
          <p:nvSpPr>
            <p:cNvPr id="233477" name="Oval 5"/>
            <p:cNvSpPr>
              <a:spLocks noChangeArrowheads="1"/>
            </p:cNvSpPr>
            <p:nvPr/>
          </p:nvSpPr>
          <p:spPr bwMode="auto">
            <a:xfrm>
              <a:off x="3963" y="1866"/>
              <a:ext cx="77" cy="85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33478" name="Oval 6"/>
            <p:cNvSpPr>
              <a:spLocks noChangeArrowheads="1"/>
            </p:cNvSpPr>
            <p:nvPr/>
          </p:nvSpPr>
          <p:spPr bwMode="auto">
            <a:xfrm>
              <a:off x="3398" y="2415"/>
              <a:ext cx="77" cy="85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33479" name="Oval 7"/>
            <p:cNvSpPr>
              <a:spLocks noChangeArrowheads="1"/>
            </p:cNvSpPr>
            <p:nvPr/>
          </p:nvSpPr>
          <p:spPr bwMode="auto">
            <a:xfrm>
              <a:off x="3701" y="2415"/>
              <a:ext cx="77" cy="85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33480" name="Oval 8"/>
            <p:cNvSpPr>
              <a:spLocks noChangeArrowheads="1"/>
            </p:cNvSpPr>
            <p:nvPr/>
          </p:nvSpPr>
          <p:spPr bwMode="auto">
            <a:xfrm>
              <a:off x="4005" y="2415"/>
              <a:ext cx="77" cy="85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33481" name="Oval 9"/>
            <p:cNvSpPr>
              <a:spLocks noChangeArrowheads="1"/>
            </p:cNvSpPr>
            <p:nvPr/>
          </p:nvSpPr>
          <p:spPr bwMode="auto">
            <a:xfrm>
              <a:off x="4308" y="2415"/>
              <a:ext cx="77" cy="85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33482" name="Oval 10"/>
            <p:cNvSpPr>
              <a:spLocks noChangeArrowheads="1"/>
            </p:cNvSpPr>
            <p:nvPr/>
          </p:nvSpPr>
          <p:spPr bwMode="auto">
            <a:xfrm>
              <a:off x="4612" y="2415"/>
              <a:ext cx="77" cy="85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33483" name="Text Box 11"/>
            <p:cNvSpPr txBox="1">
              <a:spLocks noChangeArrowheads="1"/>
            </p:cNvSpPr>
            <p:nvPr/>
          </p:nvSpPr>
          <p:spPr bwMode="auto">
            <a:xfrm>
              <a:off x="3939" y="1637"/>
              <a:ext cx="18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b="1"/>
                <a:t>1</a:t>
              </a:r>
            </a:p>
          </p:txBody>
        </p:sp>
        <p:sp>
          <p:nvSpPr>
            <p:cNvPr id="233484" name="Text Box 12"/>
            <p:cNvSpPr txBox="1">
              <a:spLocks noChangeArrowheads="1"/>
            </p:cNvSpPr>
            <p:nvPr/>
          </p:nvSpPr>
          <p:spPr bwMode="auto">
            <a:xfrm>
              <a:off x="3651" y="2520"/>
              <a:ext cx="18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b="1"/>
                <a:t>3</a:t>
              </a:r>
            </a:p>
          </p:txBody>
        </p:sp>
        <p:sp>
          <p:nvSpPr>
            <p:cNvPr id="233485" name="Text Box 13"/>
            <p:cNvSpPr txBox="1">
              <a:spLocks noChangeArrowheads="1"/>
            </p:cNvSpPr>
            <p:nvPr/>
          </p:nvSpPr>
          <p:spPr bwMode="auto">
            <a:xfrm>
              <a:off x="3339" y="2520"/>
              <a:ext cx="18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b="1"/>
                <a:t>2</a:t>
              </a:r>
            </a:p>
          </p:txBody>
        </p:sp>
        <p:sp>
          <p:nvSpPr>
            <p:cNvPr id="233486" name="Text Box 14"/>
            <p:cNvSpPr txBox="1">
              <a:spLocks noChangeArrowheads="1"/>
            </p:cNvSpPr>
            <p:nvPr/>
          </p:nvSpPr>
          <p:spPr bwMode="auto">
            <a:xfrm>
              <a:off x="4257" y="2520"/>
              <a:ext cx="18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b="1"/>
                <a:t>5</a:t>
              </a:r>
            </a:p>
          </p:txBody>
        </p:sp>
        <p:sp>
          <p:nvSpPr>
            <p:cNvPr id="233487" name="Text Box 15"/>
            <p:cNvSpPr txBox="1">
              <a:spLocks noChangeArrowheads="1"/>
            </p:cNvSpPr>
            <p:nvPr/>
          </p:nvSpPr>
          <p:spPr bwMode="auto">
            <a:xfrm>
              <a:off x="3954" y="2520"/>
              <a:ext cx="18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b="1"/>
                <a:t>4</a:t>
              </a:r>
            </a:p>
          </p:txBody>
        </p:sp>
        <p:sp>
          <p:nvSpPr>
            <p:cNvPr id="233488" name="Text Box 16"/>
            <p:cNvSpPr txBox="1">
              <a:spLocks noChangeArrowheads="1"/>
            </p:cNvSpPr>
            <p:nvPr/>
          </p:nvSpPr>
          <p:spPr bwMode="auto">
            <a:xfrm>
              <a:off x="4534" y="2520"/>
              <a:ext cx="18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b="1"/>
                <a:t>6</a:t>
              </a:r>
            </a:p>
          </p:txBody>
        </p:sp>
        <p:sp>
          <p:nvSpPr>
            <p:cNvPr id="233489" name="Line 17"/>
            <p:cNvSpPr>
              <a:spLocks noChangeShapeType="1"/>
            </p:cNvSpPr>
            <p:nvPr/>
          </p:nvSpPr>
          <p:spPr bwMode="auto">
            <a:xfrm flipH="1">
              <a:off x="3441" y="1935"/>
              <a:ext cx="522" cy="47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33490" name="Line 18"/>
            <p:cNvSpPr>
              <a:spLocks noChangeShapeType="1"/>
            </p:cNvSpPr>
            <p:nvPr/>
          </p:nvSpPr>
          <p:spPr bwMode="auto">
            <a:xfrm flipH="1">
              <a:off x="3740" y="1928"/>
              <a:ext cx="238" cy="499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33491" name="Line 19"/>
            <p:cNvSpPr>
              <a:spLocks noChangeShapeType="1"/>
            </p:cNvSpPr>
            <p:nvPr/>
          </p:nvSpPr>
          <p:spPr bwMode="auto">
            <a:xfrm>
              <a:off x="4001" y="1920"/>
              <a:ext cx="39" cy="50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33492" name="Line 20"/>
            <p:cNvSpPr>
              <a:spLocks noChangeShapeType="1"/>
            </p:cNvSpPr>
            <p:nvPr/>
          </p:nvSpPr>
          <p:spPr bwMode="auto">
            <a:xfrm>
              <a:off x="4024" y="1905"/>
              <a:ext cx="308" cy="53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33493" name="Line 21"/>
            <p:cNvSpPr>
              <a:spLocks noChangeShapeType="1"/>
            </p:cNvSpPr>
            <p:nvPr/>
          </p:nvSpPr>
          <p:spPr bwMode="auto">
            <a:xfrm>
              <a:off x="4025" y="1874"/>
              <a:ext cx="599" cy="56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33494" name="Text Box 22"/>
            <p:cNvSpPr txBox="1">
              <a:spLocks noChangeArrowheads="1"/>
            </p:cNvSpPr>
            <p:nvPr/>
          </p:nvSpPr>
          <p:spPr bwMode="auto">
            <a:xfrm>
              <a:off x="3356" y="2020"/>
              <a:ext cx="327" cy="2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1" baseline="0" dirty="0"/>
                <a:t>w</a:t>
              </a:r>
              <a:r>
                <a:rPr lang="en-US" sz="1800" baseline="-25000" dirty="0"/>
                <a:t>12</a:t>
              </a:r>
            </a:p>
          </p:txBody>
        </p:sp>
        <p:sp>
          <p:nvSpPr>
            <p:cNvPr id="233495" name="Text Box 23"/>
            <p:cNvSpPr txBox="1">
              <a:spLocks noChangeArrowheads="1"/>
            </p:cNvSpPr>
            <p:nvPr/>
          </p:nvSpPr>
          <p:spPr bwMode="auto">
            <a:xfrm>
              <a:off x="3637" y="2217"/>
              <a:ext cx="327" cy="2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1" baseline="0" dirty="0"/>
                <a:t>w</a:t>
              </a:r>
              <a:r>
                <a:rPr lang="en-US" sz="1800" baseline="-25000" dirty="0"/>
                <a:t>13</a:t>
              </a:r>
            </a:p>
          </p:txBody>
        </p:sp>
        <p:sp>
          <p:nvSpPr>
            <p:cNvPr id="233496" name="Text Box 24"/>
            <p:cNvSpPr txBox="1">
              <a:spLocks noChangeArrowheads="1"/>
            </p:cNvSpPr>
            <p:nvPr/>
          </p:nvSpPr>
          <p:spPr bwMode="auto">
            <a:xfrm>
              <a:off x="3917" y="2197"/>
              <a:ext cx="327" cy="2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1" baseline="0" dirty="0"/>
                <a:t>w</a:t>
              </a:r>
              <a:r>
                <a:rPr lang="en-US" sz="1800" baseline="-25000" dirty="0"/>
                <a:t>14</a:t>
              </a:r>
            </a:p>
          </p:txBody>
        </p:sp>
        <p:sp>
          <p:nvSpPr>
            <p:cNvPr id="233497" name="Text Box 25"/>
            <p:cNvSpPr txBox="1">
              <a:spLocks noChangeArrowheads="1"/>
            </p:cNvSpPr>
            <p:nvPr/>
          </p:nvSpPr>
          <p:spPr bwMode="auto">
            <a:xfrm>
              <a:off x="4067" y="2101"/>
              <a:ext cx="327" cy="2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1" baseline="0" dirty="0"/>
                <a:t>w</a:t>
              </a:r>
              <a:r>
                <a:rPr lang="en-US" sz="1800" baseline="-25000" dirty="0"/>
                <a:t>15</a:t>
              </a:r>
            </a:p>
          </p:txBody>
        </p:sp>
        <p:sp>
          <p:nvSpPr>
            <p:cNvPr id="233498" name="Text Box 26"/>
            <p:cNvSpPr txBox="1">
              <a:spLocks noChangeArrowheads="1"/>
            </p:cNvSpPr>
            <p:nvPr/>
          </p:nvSpPr>
          <p:spPr bwMode="auto">
            <a:xfrm>
              <a:off x="4378" y="2020"/>
              <a:ext cx="327" cy="2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800" i="1" baseline="0" dirty="0"/>
                <a:t>w</a:t>
              </a:r>
              <a:r>
                <a:rPr lang="en-US" sz="1800" baseline="-25000" dirty="0"/>
                <a:t>16</a:t>
              </a:r>
            </a:p>
          </p:txBody>
        </p:sp>
      </p:grpSp>
      <p:graphicFrame>
        <p:nvGraphicFramePr>
          <p:cNvPr id="233499" name="Object 27"/>
          <p:cNvGraphicFramePr>
            <a:graphicFrameLocks noChangeAspect="1"/>
          </p:cNvGraphicFramePr>
          <p:nvPr/>
        </p:nvGraphicFramePr>
        <p:xfrm>
          <a:off x="2209800" y="3505200"/>
          <a:ext cx="2092325" cy="782638"/>
        </p:xfrm>
        <a:graphic>
          <a:graphicData uri="http://schemas.openxmlformats.org/presentationml/2006/ole">
            <p:oleObj spid="_x0000_s150530" name="Equation" r:id="rId3" imgW="914400" imgH="342720" progId="Equation.3">
              <p:embed/>
            </p:oleObj>
          </a:graphicData>
        </a:graphic>
      </p:graphicFrame>
      <p:sp>
        <p:nvSpPr>
          <p:cNvPr id="233500" name="Text Box 28"/>
          <p:cNvSpPr txBox="1">
            <a:spLocks noChangeArrowheads="1"/>
          </p:cNvSpPr>
          <p:nvPr/>
        </p:nvSpPr>
        <p:spPr bwMode="auto">
          <a:xfrm>
            <a:off x="1066800" y="5791200"/>
            <a:ext cx="3152123" cy="4022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pt-BR" sz="2000" baseline="0" dirty="0" smtClean="0"/>
              <a:t>(</a:t>
            </a:r>
            <a:r>
              <a:rPr lang="pt-BR" sz="2000" i="1" baseline="0" dirty="0" err="1" smtClean="0"/>
              <a:t>T</a:t>
            </a:r>
            <a:r>
              <a:rPr lang="pt-BR" sz="2000" i="1" baseline="-25000" dirty="0" err="1" smtClean="0"/>
              <a:t>j</a:t>
            </a:r>
            <a:r>
              <a:rPr lang="pt-BR" sz="2000" baseline="-25000" dirty="0" smtClean="0"/>
              <a:t> </a:t>
            </a:r>
            <a:r>
              <a:rPr lang="pt-BR" sz="2000" baseline="0" dirty="0" smtClean="0"/>
              <a:t> é o limiar da unidade</a:t>
            </a:r>
            <a:r>
              <a:rPr lang="pt-BR" sz="2000" dirty="0" smtClean="0"/>
              <a:t> </a:t>
            </a:r>
            <a:r>
              <a:rPr lang="pt-BR" sz="2000" i="1" baseline="0" dirty="0" smtClean="0"/>
              <a:t>j</a:t>
            </a:r>
            <a:r>
              <a:rPr lang="pt-BR" sz="2000" baseline="0" dirty="0" smtClean="0"/>
              <a:t>)</a:t>
            </a:r>
            <a:endParaRPr lang="pt-BR" sz="2000" baseline="0" dirty="0"/>
          </a:p>
        </p:txBody>
      </p:sp>
      <p:graphicFrame>
        <p:nvGraphicFramePr>
          <p:cNvPr id="233501" name="Object 29"/>
          <p:cNvGraphicFramePr>
            <a:graphicFrameLocks noChangeAspect="1"/>
          </p:cNvGraphicFramePr>
          <p:nvPr>
            <p:ph sz="half" idx="2"/>
          </p:nvPr>
        </p:nvGraphicFramePr>
        <p:xfrm>
          <a:off x="1600200" y="4800600"/>
          <a:ext cx="2074863" cy="849312"/>
        </p:xfrm>
        <a:graphic>
          <a:graphicData uri="http://schemas.openxmlformats.org/presentationml/2006/ole">
            <p:oleObj spid="_x0000_s150531" name="Equation" r:id="rId4" imgW="1117440" imgH="457200" progId="Equation.3">
              <p:embed/>
            </p:oleObj>
          </a:graphicData>
        </a:graphic>
      </p:graphicFrame>
      <p:sp>
        <p:nvSpPr>
          <p:cNvPr id="233502" name="Line 30"/>
          <p:cNvSpPr>
            <a:spLocks noChangeShapeType="1"/>
          </p:cNvSpPr>
          <p:nvPr/>
        </p:nvSpPr>
        <p:spPr bwMode="auto">
          <a:xfrm flipV="1">
            <a:off x="5376863" y="4389438"/>
            <a:ext cx="0" cy="1560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33503" name="Line 31"/>
          <p:cNvSpPr>
            <a:spLocks noChangeShapeType="1"/>
          </p:cNvSpPr>
          <p:nvPr/>
        </p:nvSpPr>
        <p:spPr bwMode="auto">
          <a:xfrm>
            <a:off x="5376863" y="5949950"/>
            <a:ext cx="2803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33504" name="Text Box 32"/>
          <p:cNvSpPr txBox="1">
            <a:spLocks noChangeArrowheads="1"/>
          </p:cNvSpPr>
          <p:nvPr/>
        </p:nvSpPr>
        <p:spPr bwMode="auto">
          <a:xfrm>
            <a:off x="7524750" y="5951538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1"/>
              <a:t>net</a:t>
            </a:r>
            <a:r>
              <a:rPr lang="en-US" i="1" baseline="-25000"/>
              <a:t>j</a:t>
            </a:r>
          </a:p>
        </p:txBody>
      </p:sp>
      <p:sp>
        <p:nvSpPr>
          <p:cNvPr id="233505" name="Text Box 33"/>
          <p:cNvSpPr txBox="1">
            <a:spLocks noChangeArrowheads="1"/>
          </p:cNvSpPr>
          <p:nvPr/>
        </p:nvSpPr>
        <p:spPr bwMode="auto">
          <a:xfrm>
            <a:off x="4975225" y="4325938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1"/>
              <a:t>o</a:t>
            </a:r>
            <a:r>
              <a:rPr lang="en-US" i="1" baseline="-25000"/>
              <a:t>j</a:t>
            </a:r>
          </a:p>
        </p:txBody>
      </p:sp>
      <p:sp>
        <p:nvSpPr>
          <p:cNvPr id="233506" name="Text Box 34"/>
          <p:cNvSpPr txBox="1">
            <a:spLocks noChangeArrowheads="1"/>
          </p:cNvSpPr>
          <p:nvPr/>
        </p:nvSpPr>
        <p:spPr bwMode="auto">
          <a:xfrm>
            <a:off x="6511925" y="5940425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1"/>
              <a:t>T</a:t>
            </a:r>
            <a:r>
              <a:rPr lang="en-US" i="1" baseline="-25000"/>
              <a:t>j</a:t>
            </a:r>
          </a:p>
        </p:txBody>
      </p:sp>
      <p:sp>
        <p:nvSpPr>
          <p:cNvPr id="233507" name="Line 35"/>
          <p:cNvSpPr>
            <a:spLocks noChangeShapeType="1"/>
          </p:cNvSpPr>
          <p:nvPr/>
        </p:nvSpPr>
        <p:spPr bwMode="auto">
          <a:xfrm>
            <a:off x="6692900" y="5827713"/>
            <a:ext cx="0" cy="182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33508" name="Text Box 36"/>
          <p:cNvSpPr txBox="1">
            <a:spLocks noChangeArrowheads="1"/>
          </p:cNvSpPr>
          <p:nvPr/>
        </p:nvSpPr>
        <p:spPr bwMode="auto">
          <a:xfrm>
            <a:off x="4992688" y="5757863"/>
            <a:ext cx="307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/>
              <a:t>0</a:t>
            </a:r>
          </a:p>
        </p:txBody>
      </p:sp>
      <p:sp>
        <p:nvSpPr>
          <p:cNvPr id="233509" name="Text Box 37"/>
          <p:cNvSpPr txBox="1">
            <a:spLocks noChangeArrowheads="1"/>
          </p:cNvSpPr>
          <p:nvPr/>
        </p:nvSpPr>
        <p:spPr bwMode="auto">
          <a:xfrm>
            <a:off x="4984750" y="4849813"/>
            <a:ext cx="307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233510" name="Line 38"/>
          <p:cNvSpPr>
            <a:spLocks noChangeShapeType="1"/>
          </p:cNvSpPr>
          <p:nvPr/>
        </p:nvSpPr>
        <p:spPr bwMode="auto">
          <a:xfrm flipV="1">
            <a:off x="5267325" y="5048250"/>
            <a:ext cx="268288" cy="11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33511" name="Line 39"/>
          <p:cNvSpPr>
            <a:spLocks noChangeShapeType="1"/>
          </p:cNvSpPr>
          <p:nvPr/>
        </p:nvSpPr>
        <p:spPr bwMode="auto">
          <a:xfrm flipV="1">
            <a:off x="5376863" y="5937250"/>
            <a:ext cx="1304925" cy="12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33512" name="Line 40"/>
          <p:cNvSpPr>
            <a:spLocks noChangeShapeType="1"/>
          </p:cNvSpPr>
          <p:nvPr/>
        </p:nvSpPr>
        <p:spPr bwMode="auto">
          <a:xfrm flipV="1">
            <a:off x="6681788" y="502285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33513" name="Line 41"/>
          <p:cNvSpPr>
            <a:spLocks noChangeShapeType="1"/>
          </p:cNvSpPr>
          <p:nvPr/>
        </p:nvSpPr>
        <p:spPr bwMode="auto">
          <a:xfrm flipV="1">
            <a:off x="6664325" y="4992688"/>
            <a:ext cx="1304925" cy="12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>
          <a:xfrm>
            <a:off x="3124200" y="6172200"/>
            <a:ext cx="2895600" cy="476250"/>
          </a:xfrm>
        </p:spPr>
        <p:txBody>
          <a:bodyPr/>
          <a:lstStyle/>
          <a:p>
            <a:fld id="{A2758200-7040-4CE9-A8FD-217A3A2A16BD}" type="slidenum">
              <a:rPr lang="en-US"/>
              <a:pPr/>
              <a:t>11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91475" cy="4687888"/>
          </a:xfrm>
        </p:spPr>
        <p:txBody>
          <a:bodyPr/>
          <a:lstStyle/>
          <a:p>
            <a:r>
              <a:rPr lang="pt-BR" sz="2400" dirty="0" err="1" smtClean="0"/>
              <a:t>McCollough</a:t>
            </a:r>
            <a:r>
              <a:rPr lang="pt-BR" sz="2400" dirty="0" smtClean="0"/>
              <a:t> e </a:t>
            </a:r>
            <a:r>
              <a:rPr lang="pt-BR" sz="2400" dirty="0" err="1" smtClean="0"/>
              <a:t>Pitts</a:t>
            </a:r>
            <a:r>
              <a:rPr lang="pt-BR" sz="2400" dirty="0" smtClean="0"/>
              <a:t> (1943) mostraram como neurônios desse tipo poderiam calcular funções lógicas e serem usados como máquinas de estado.</a:t>
            </a:r>
          </a:p>
          <a:p>
            <a:r>
              <a:rPr lang="pt-BR" sz="2400" dirty="0" smtClean="0"/>
              <a:t>Podem ser usados para simular portas lógicas:</a:t>
            </a:r>
          </a:p>
          <a:p>
            <a:pPr lvl="1"/>
            <a:r>
              <a:rPr lang="pt-BR" sz="2000" dirty="0" smtClean="0"/>
              <a:t>AND: Todos </a:t>
            </a:r>
            <a:r>
              <a:rPr lang="pt-BR" sz="2000" i="1" dirty="0" err="1" smtClean="0"/>
              <a:t>w</a:t>
            </a:r>
            <a:r>
              <a:rPr lang="pt-BR" sz="2000" i="1" baseline="-25000" dirty="0" err="1" smtClean="0"/>
              <a:t>ji</a:t>
            </a:r>
            <a:r>
              <a:rPr lang="pt-BR" sz="2000" i="1" dirty="0" smtClean="0"/>
              <a:t> </a:t>
            </a:r>
            <a:r>
              <a:rPr lang="pt-BR" sz="2000" dirty="0" smtClean="0"/>
              <a:t>são </a:t>
            </a:r>
            <a:r>
              <a:rPr lang="pt-BR" sz="2000" i="1" dirty="0" err="1" smtClean="0"/>
              <a:t>T</a:t>
            </a:r>
            <a:r>
              <a:rPr lang="pt-BR" sz="2000" i="1" baseline="-25000" dirty="0" err="1" smtClean="0"/>
              <a:t>j</a:t>
            </a:r>
            <a:r>
              <a:rPr lang="pt-BR" sz="2000" dirty="0" smtClean="0"/>
              <a:t>/</a:t>
            </a:r>
            <a:r>
              <a:rPr lang="pt-BR" sz="2000" i="1" dirty="0" smtClean="0"/>
              <a:t>n, </a:t>
            </a:r>
            <a:r>
              <a:rPr lang="pt-BR" sz="2000" dirty="0" smtClean="0"/>
              <a:t>onde </a:t>
            </a:r>
            <a:r>
              <a:rPr lang="pt-BR" sz="2000" i="1" dirty="0" smtClean="0"/>
              <a:t>n</a:t>
            </a:r>
            <a:r>
              <a:rPr lang="pt-BR" sz="2000" dirty="0" smtClean="0"/>
              <a:t> é o número de portas.</a:t>
            </a:r>
          </a:p>
          <a:p>
            <a:pPr lvl="1"/>
            <a:r>
              <a:rPr lang="pt-BR" sz="2000" dirty="0" smtClean="0"/>
              <a:t>OR: Todos </a:t>
            </a:r>
            <a:r>
              <a:rPr lang="pt-BR" sz="2000" i="1" dirty="0" err="1" smtClean="0"/>
              <a:t>w</a:t>
            </a:r>
            <a:r>
              <a:rPr lang="pt-BR" sz="2000" i="1" baseline="-25000" dirty="0" err="1" smtClean="0"/>
              <a:t>ji</a:t>
            </a:r>
            <a:r>
              <a:rPr lang="pt-BR" sz="2000" i="1" dirty="0" smtClean="0"/>
              <a:t> são</a:t>
            </a:r>
            <a:r>
              <a:rPr lang="pt-BR" sz="2000" dirty="0" smtClean="0"/>
              <a:t> </a:t>
            </a:r>
            <a:r>
              <a:rPr lang="pt-BR" sz="2000" i="1" dirty="0" err="1" smtClean="0"/>
              <a:t>T</a:t>
            </a:r>
            <a:r>
              <a:rPr lang="pt-BR" sz="2000" i="1" baseline="-25000" dirty="0" err="1" smtClean="0"/>
              <a:t>j</a:t>
            </a:r>
            <a:endParaRPr lang="pt-BR" sz="2000" dirty="0" smtClean="0"/>
          </a:p>
          <a:p>
            <a:pPr lvl="1"/>
            <a:r>
              <a:rPr lang="pt-BR" sz="2000" dirty="0" smtClean="0"/>
              <a:t>NOT: O limite é 0, entrada única com peso negativo </a:t>
            </a:r>
          </a:p>
          <a:p>
            <a:r>
              <a:rPr lang="pt-BR" sz="2400" dirty="0" smtClean="0"/>
              <a:t>Podemos construir qualquer circuito lógico, máquina </a:t>
            </a:r>
            <a:r>
              <a:rPr lang="pt-BR" sz="2400" dirty="0" err="1" smtClean="0"/>
              <a:t>sequencial</a:t>
            </a:r>
            <a:r>
              <a:rPr lang="pt-BR" sz="2400" dirty="0" smtClean="0"/>
              <a:t> e computadores com essas portas.</a:t>
            </a:r>
          </a:p>
          <a:p>
            <a:r>
              <a:rPr lang="pt-BR" sz="2400" dirty="0" smtClean="0"/>
              <a:t>P</a:t>
            </a:r>
            <a:r>
              <a:rPr lang="pt-BR" sz="2400" dirty="0" smtClean="0"/>
              <a:t>odemos representar qualquer função booleana usando uma rede de duas camadas (AND-OR).</a:t>
            </a:r>
            <a:endParaRPr lang="pt-BR" sz="2400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Computação Neural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D281A4-3620-4C5C-9F9D-0951EC29C736}" type="slidenum">
              <a:rPr lang="en-US"/>
              <a:pPr/>
              <a:t>12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Aprendizagem de </a:t>
            </a:r>
            <a:r>
              <a:rPr lang="pt-BR" dirty="0" err="1" smtClean="0"/>
              <a:t>Perceptrons</a:t>
            </a:r>
            <a:endParaRPr lang="pt-BR" dirty="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Usa um conjunto de exemplos de treinamento que dá a saída desejada para uma unidade, dado um conjunto de entradas.</a:t>
            </a:r>
          </a:p>
          <a:p>
            <a:r>
              <a:rPr lang="pt-BR" dirty="0" smtClean="0"/>
              <a:t>O objetivo é aprender pesos sinápticos de tal forma que a unidade de saída produza a saída correta pra cada exemplo.</a:t>
            </a:r>
            <a:endParaRPr lang="pt-BR" dirty="0" smtClean="0"/>
          </a:p>
          <a:p>
            <a:r>
              <a:rPr lang="pt-BR" dirty="0" smtClean="0"/>
              <a:t>O algoritmo </a:t>
            </a:r>
            <a:r>
              <a:rPr lang="pt-BR" dirty="0" err="1" smtClean="0"/>
              <a:t>perceptro</a:t>
            </a:r>
            <a:r>
              <a:rPr lang="pt-BR" dirty="0" err="1" smtClean="0"/>
              <a:t>n</a:t>
            </a:r>
            <a:r>
              <a:rPr lang="pt-BR" dirty="0" smtClean="0"/>
              <a:t> faz atualizações iterativamente até chegar aos pesos corretos.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885547-CD96-4814-B613-410CF7340254}" type="slidenum">
              <a:rPr lang="en-US"/>
              <a:pPr/>
              <a:t>13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Regra de Aprendizagem de </a:t>
            </a:r>
            <a:r>
              <a:rPr lang="pt-BR" dirty="0" err="1" smtClean="0"/>
              <a:t>Perceptrons</a:t>
            </a:r>
            <a:endParaRPr lang="pt-BR" dirty="0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8027988" cy="4191000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Atualizar pesos usando</a:t>
            </a:r>
            <a:r>
              <a:rPr lang="pt-BR" sz="2800" dirty="0" smtClean="0"/>
              <a:t>:</a:t>
            </a:r>
          </a:p>
          <a:p>
            <a:endParaRPr lang="pt-BR" sz="2800" dirty="0" smtClean="0"/>
          </a:p>
          <a:p>
            <a:pPr>
              <a:buFontTx/>
              <a:buNone/>
            </a:pPr>
            <a:r>
              <a:rPr lang="pt-BR" sz="2800" dirty="0" smtClean="0"/>
              <a:t>     </a:t>
            </a:r>
            <a:r>
              <a:rPr lang="pt-BR" sz="2800" dirty="0" smtClean="0"/>
              <a:t>onde</a:t>
            </a:r>
            <a:r>
              <a:rPr lang="pt-BR" sz="2800" dirty="0" smtClean="0"/>
              <a:t> </a:t>
            </a:r>
            <a:r>
              <a:rPr lang="pt-BR" sz="2800" dirty="0" smtClean="0">
                <a:cs typeface="Times New Roman" pitchFamily="18" charset="0"/>
              </a:rPr>
              <a:t>η é a “</a:t>
            </a:r>
            <a:r>
              <a:rPr lang="pt-BR" sz="2800" dirty="0" smtClean="0">
                <a:cs typeface="Times New Roman" pitchFamily="18" charset="0"/>
              </a:rPr>
              <a:t>taxa de aprendizagem</a:t>
            </a:r>
            <a:r>
              <a:rPr lang="pt-BR" sz="2800" dirty="0" smtClean="0">
                <a:cs typeface="Times New Roman" pitchFamily="18" charset="0"/>
              </a:rPr>
              <a:t>”</a:t>
            </a:r>
          </a:p>
          <a:p>
            <a:pPr>
              <a:buFontTx/>
              <a:buNone/>
            </a:pPr>
            <a:r>
              <a:rPr lang="pt-BR" sz="2800" dirty="0" smtClean="0">
                <a:cs typeface="Times New Roman" pitchFamily="18" charset="0"/>
              </a:rPr>
              <a:t>     </a:t>
            </a:r>
            <a:r>
              <a:rPr lang="pt-BR" sz="2800" i="1" dirty="0" err="1" smtClean="0">
                <a:cs typeface="Times New Roman" pitchFamily="18" charset="0"/>
              </a:rPr>
              <a:t>t</a:t>
            </a:r>
            <a:r>
              <a:rPr lang="pt-BR" sz="2800" i="1" baseline="-25000" dirty="0" err="1" smtClean="0">
                <a:cs typeface="Times New Roman" pitchFamily="18" charset="0"/>
              </a:rPr>
              <a:t>j</a:t>
            </a:r>
            <a:r>
              <a:rPr lang="pt-BR" sz="2800" dirty="0" smtClean="0">
                <a:cs typeface="Times New Roman" pitchFamily="18" charset="0"/>
              </a:rPr>
              <a:t> </a:t>
            </a:r>
            <a:r>
              <a:rPr lang="pt-BR" sz="2800" dirty="0" smtClean="0">
                <a:cs typeface="Times New Roman" pitchFamily="18" charset="0"/>
              </a:rPr>
              <a:t>é a saída especificada para a unidade</a:t>
            </a:r>
            <a:r>
              <a:rPr lang="pt-BR" sz="2800" dirty="0" smtClean="0">
                <a:cs typeface="Times New Roman" pitchFamily="18" charset="0"/>
              </a:rPr>
              <a:t> </a:t>
            </a:r>
            <a:r>
              <a:rPr lang="pt-BR" sz="2800" i="1" dirty="0" smtClean="0">
                <a:cs typeface="Times New Roman" pitchFamily="18" charset="0"/>
              </a:rPr>
              <a:t>j</a:t>
            </a:r>
            <a:r>
              <a:rPr lang="pt-BR" sz="2800" dirty="0" smtClean="0">
                <a:cs typeface="Times New Roman" pitchFamily="18" charset="0"/>
              </a:rPr>
              <a:t>.</a:t>
            </a:r>
          </a:p>
          <a:p>
            <a:r>
              <a:rPr lang="pt-BR" sz="2800" dirty="0" smtClean="0"/>
              <a:t>Equivalente a:</a:t>
            </a:r>
          </a:p>
          <a:p>
            <a:pPr lvl="1"/>
            <a:r>
              <a:rPr lang="pt-BR" sz="2400" dirty="0" smtClean="0"/>
              <a:t>Se a saída estiver correta, não fazer nada.</a:t>
            </a:r>
          </a:p>
          <a:p>
            <a:pPr lvl="1"/>
            <a:r>
              <a:rPr lang="pt-BR" sz="2400" dirty="0" smtClean="0"/>
              <a:t>Se a saída estiver alta</a:t>
            </a:r>
            <a:r>
              <a:rPr lang="pt-BR" sz="2400" dirty="0" smtClean="0"/>
              <a:t>, baixar pesos das saídas ativas</a:t>
            </a:r>
          </a:p>
          <a:p>
            <a:pPr lvl="1"/>
            <a:r>
              <a:rPr lang="pt-BR" sz="2400" dirty="0" smtClean="0"/>
              <a:t>Se a saída estiver baixa</a:t>
            </a:r>
            <a:r>
              <a:rPr lang="pt-BR" sz="2400" dirty="0" smtClean="0"/>
              <a:t>, </a:t>
            </a:r>
            <a:r>
              <a:rPr lang="pt-BR" sz="2400" dirty="0" smtClean="0"/>
              <a:t>diminuir pesos das saídas ativas</a:t>
            </a:r>
            <a:endParaRPr lang="pt-BR" sz="2400" dirty="0" smtClean="0"/>
          </a:p>
          <a:p>
            <a:r>
              <a:rPr lang="pt-BR" sz="2800" dirty="0" smtClean="0"/>
              <a:t>Também ajusta-se o limiar:</a:t>
            </a:r>
            <a:endParaRPr lang="pt-BR" sz="2800" dirty="0"/>
          </a:p>
        </p:txBody>
      </p:sp>
      <p:graphicFrame>
        <p:nvGraphicFramePr>
          <p:cNvPr id="23552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981200" y="1676400"/>
          <a:ext cx="3810000" cy="663575"/>
        </p:xfrm>
        <a:graphic>
          <a:graphicData uri="http://schemas.openxmlformats.org/presentationml/2006/ole">
            <p:oleObj spid="_x0000_s151554" name="Equation" r:id="rId3" imgW="1384200" imgH="241200" progId="Equation.3">
              <p:embed/>
            </p:oleObj>
          </a:graphicData>
        </a:graphic>
      </p:graphicFrame>
      <p:graphicFrame>
        <p:nvGraphicFramePr>
          <p:cNvPr id="235525" name="Object 5"/>
          <p:cNvGraphicFramePr>
            <a:graphicFrameLocks noChangeAspect="1"/>
          </p:cNvGraphicFramePr>
          <p:nvPr/>
        </p:nvGraphicFramePr>
        <p:xfrm>
          <a:off x="2590800" y="5486400"/>
          <a:ext cx="3371850" cy="695325"/>
        </p:xfrm>
        <a:graphic>
          <a:graphicData uri="http://schemas.openxmlformats.org/presentationml/2006/ole">
            <p:oleObj spid="_x0000_s151555" name="Equation" r:id="rId4" imgW="11682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CF957B-E3F5-4A92-9386-690BCFF4999E}" type="slidenum">
              <a:rPr lang="en-US"/>
              <a:pPr/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Algoritmo de Aprendizagem de </a:t>
            </a:r>
            <a:r>
              <a:rPr lang="pt-BR" dirty="0" err="1" smtClean="0"/>
              <a:t>Perceptrons</a:t>
            </a:r>
            <a:endParaRPr lang="pt-BR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18450" cy="4687888"/>
          </a:xfrm>
        </p:spPr>
        <p:txBody>
          <a:bodyPr/>
          <a:lstStyle/>
          <a:p>
            <a:r>
              <a:rPr lang="pt-BR" dirty="0" smtClean="0"/>
              <a:t>Iterativamente atualizar pesos até a convergência.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Cada execução do loop externo é tipicamente chamada de </a:t>
            </a:r>
            <a:r>
              <a:rPr lang="pt-BR" i="1" dirty="0" smtClean="0"/>
              <a:t>época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7239000" cy="1818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en-US" sz="2800" dirty="0"/>
              <a:t>Initialize weights to random values</a:t>
            </a:r>
          </a:p>
          <a:p>
            <a:pPr algn="l"/>
            <a:r>
              <a:rPr lang="en-US" sz="2800" dirty="0"/>
              <a:t>Until outputs of all training examples are correct</a:t>
            </a:r>
          </a:p>
          <a:p>
            <a:pPr algn="l"/>
            <a:r>
              <a:rPr lang="en-US" sz="2800" dirty="0"/>
              <a:t>      For each training pair, </a:t>
            </a:r>
            <a:r>
              <a:rPr lang="en-US" sz="2800" i="1" dirty="0"/>
              <a:t>E</a:t>
            </a:r>
            <a:r>
              <a:rPr lang="en-US" sz="2800" dirty="0"/>
              <a:t>, do: </a:t>
            </a:r>
          </a:p>
          <a:p>
            <a:pPr algn="l"/>
            <a:r>
              <a:rPr lang="en-US" sz="2800" dirty="0"/>
              <a:t>             Compute current output </a:t>
            </a:r>
            <a:r>
              <a:rPr lang="en-US" sz="2800" i="1" dirty="0" err="1"/>
              <a:t>o</a:t>
            </a:r>
            <a:r>
              <a:rPr lang="en-US" sz="2800" i="1" baseline="-25000" dirty="0" err="1"/>
              <a:t>j</a:t>
            </a:r>
            <a:r>
              <a:rPr lang="en-US" sz="2800" dirty="0"/>
              <a:t> for </a:t>
            </a:r>
            <a:r>
              <a:rPr lang="en-US" sz="2800" i="1" dirty="0"/>
              <a:t>E</a:t>
            </a:r>
            <a:r>
              <a:rPr lang="en-US" sz="2800" dirty="0"/>
              <a:t> given its inputs</a:t>
            </a:r>
          </a:p>
          <a:p>
            <a:pPr algn="l"/>
            <a:r>
              <a:rPr lang="en-US" sz="2800" dirty="0"/>
              <a:t>             Compare current output to target value, </a:t>
            </a:r>
            <a:r>
              <a:rPr lang="en-US" sz="2800" i="1" dirty="0" err="1"/>
              <a:t>t</a:t>
            </a:r>
            <a:r>
              <a:rPr lang="en-US" sz="2800" i="1" baseline="-25000" dirty="0" err="1"/>
              <a:t>j</a:t>
            </a:r>
            <a:r>
              <a:rPr lang="en-US" sz="2800" baseline="-25000" dirty="0"/>
              <a:t> , </a:t>
            </a:r>
            <a:r>
              <a:rPr lang="en-US" sz="2800" dirty="0"/>
              <a:t>for </a:t>
            </a:r>
            <a:r>
              <a:rPr lang="en-US" sz="2800" i="1" dirty="0"/>
              <a:t>E</a:t>
            </a:r>
            <a:endParaRPr lang="en-US" sz="2800" i="1" baseline="-25000" dirty="0"/>
          </a:p>
          <a:p>
            <a:pPr algn="l"/>
            <a:r>
              <a:rPr lang="en-US" sz="2800" dirty="0"/>
              <a:t>             Update synaptic weights and threshold using learning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21B3F3-9635-4DE2-A647-5885C43CC34D}" type="slidenum">
              <a:rPr lang="en-US"/>
              <a:pPr/>
              <a:t>15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Perceptron</a:t>
            </a:r>
            <a:r>
              <a:rPr lang="pt-BR" dirty="0" smtClean="0"/>
              <a:t> como </a:t>
            </a:r>
            <a:br>
              <a:rPr lang="pt-BR" dirty="0" smtClean="0"/>
            </a:br>
            <a:r>
              <a:rPr lang="pt-BR" dirty="0" smtClean="0"/>
              <a:t>Separador Linear</a:t>
            </a:r>
            <a:endParaRPr lang="pt-BR" dirty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8285163" cy="4687888"/>
          </a:xfrm>
        </p:spPr>
        <p:txBody>
          <a:bodyPr/>
          <a:lstStyle/>
          <a:p>
            <a:r>
              <a:rPr lang="pt-BR" sz="2800" dirty="0" smtClean="0"/>
              <a:t>Como o </a:t>
            </a:r>
            <a:r>
              <a:rPr lang="pt-BR" sz="2800" dirty="0" err="1" smtClean="0"/>
              <a:t>perceptron</a:t>
            </a:r>
            <a:r>
              <a:rPr lang="pt-BR" sz="2800" dirty="0" smtClean="0"/>
              <a:t> usa uma função de limite linear,  ele procura por um separador linear que discrimine as classes.</a:t>
            </a:r>
            <a:endParaRPr lang="pt-BR" sz="2800" dirty="0"/>
          </a:p>
        </p:txBody>
      </p:sp>
      <p:sp>
        <p:nvSpPr>
          <p:cNvPr id="237572" name="Line 4"/>
          <p:cNvSpPr>
            <a:spLocks noChangeShapeType="1"/>
          </p:cNvSpPr>
          <p:nvPr/>
        </p:nvSpPr>
        <p:spPr bwMode="auto">
          <a:xfrm flipV="1">
            <a:off x="935038" y="30797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37573" name="Line 5"/>
          <p:cNvSpPr>
            <a:spLocks noChangeShapeType="1"/>
          </p:cNvSpPr>
          <p:nvPr/>
        </p:nvSpPr>
        <p:spPr bwMode="auto">
          <a:xfrm flipV="1">
            <a:off x="800100" y="6005513"/>
            <a:ext cx="4081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37574" name="AutoShape 6"/>
          <p:cNvSpPr>
            <a:spLocks noChangeArrowheads="1"/>
          </p:cNvSpPr>
          <p:nvPr/>
        </p:nvSpPr>
        <p:spPr bwMode="auto">
          <a:xfrm>
            <a:off x="1974850" y="38354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7575" name="AutoShape 7"/>
          <p:cNvSpPr>
            <a:spLocks noChangeArrowheads="1"/>
          </p:cNvSpPr>
          <p:nvPr/>
        </p:nvSpPr>
        <p:spPr bwMode="auto">
          <a:xfrm>
            <a:off x="1400175" y="419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7576" name="AutoShape 8"/>
          <p:cNvSpPr>
            <a:spLocks noChangeArrowheads="1"/>
          </p:cNvSpPr>
          <p:nvPr/>
        </p:nvSpPr>
        <p:spPr bwMode="auto">
          <a:xfrm>
            <a:off x="1552575" y="47386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7577" name="AutoShape 9"/>
          <p:cNvSpPr>
            <a:spLocks noChangeArrowheads="1"/>
          </p:cNvSpPr>
          <p:nvPr/>
        </p:nvSpPr>
        <p:spPr bwMode="auto">
          <a:xfrm>
            <a:off x="1171575" y="51958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7578" name="AutoShape 10"/>
          <p:cNvSpPr>
            <a:spLocks noChangeArrowheads="1"/>
          </p:cNvSpPr>
          <p:nvPr/>
        </p:nvSpPr>
        <p:spPr bwMode="auto">
          <a:xfrm>
            <a:off x="1704975" y="35956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7579" name="AutoShape 11"/>
          <p:cNvSpPr>
            <a:spLocks noChangeArrowheads="1"/>
          </p:cNvSpPr>
          <p:nvPr/>
        </p:nvSpPr>
        <p:spPr bwMode="auto">
          <a:xfrm>
            <a:off x="1171575" y="4510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7580" name="AutoShape 12"/>
          <p:cNvSpPr>
            <a:spLocks noChangeArrowheads="1"/>
          </p:cNvSpPr>
          <p:nvPr/>
        </p:nvSpPr>
        <p:spPr bwMode="auto">
          <a:xfrm>
            <a:off x="1323975" y="4662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7581" name="AutoShape 13"/>
          <p:cNvSpPr>
            <a:spLocks noChangeArrowheads="1"/>
          </p:cNvSpPr>
          <p:nvPr/>
        </p:nvSpPr>
        <p:spPr bwMode="auto">
          <a:xfrm>
            <a:off x="2085975" y="4281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7582" name="AutoShape 14"/>
          <p:cNvSpPr>
            <a:spLocks noChangeArrowheads="1"/>
          </p:cNvSpPr>
          <p:nvPr/>
        </p:nvSpPr>
        <p:spPr bwMode="auto">
          <a:xfrm>
            <a:off x="2987675" y="4268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7583" name="AutoShape 15"/>
          <p:cNvSpPr>
            <a:spLocks noChangeArrowheads="1"/>
          </p:cNvSpPr>
          <p:nvPr/>
        </p:nvSpPr>
        <p:spPr bwMode="auto">
          <a:xfrm>
            <a:off x="2619375" y="5195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7584" name="AutoShape 16"/>
          <p:cNvSpPr>
            <a:spLocks noChangeArrowheads="1"/>
          </p:cNvSpPr>
          <p:nvPr/>
        </p:nvSpPr>
        <p:spPr bwMode="auto">
          <a:xfrm>
            <a:off x="3609975" y="5195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7585" name="AutoShape 17"/>
          <p:cNvSpPr>
            <a:spLocks noChangeArrowheads="1"/>
          </p:cNvSpPr>
          <p:nvPr/>
        </p:nvSpPr>
        <p:spPr bwMode="auto">
          <a:xfrm>
            <a:off x="2301875" y="5716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7586" name="AutoShape 18"/>
          <p:cNvSpPr>
            <a:spLocks noChangeArrowheads="1"/>
          </p:cNvSpPr>
          <p:nvPr/>
        </p:nvSpPr>
        <p:spPr bwMode="auto">
          <a:xfrm>
            <a:off x="2924175" y="4586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7587" name="AutoShape 19"/>
          <p:cNvSpPr>
            <a:spLocks noChangeArrowheads="1"/>
          </p:cNvSpPr>
          <p:nvPr/>
        </p:nvSpPr>
        <p:spPr bwMode="auto">
          <a:xfrm>
            <a:off x="2301875" y="5030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7588" name="AutoShape 20"/>
          <p:cNvSpPr>
            <a:spLocks noChangeArrowheads="1"/>
          </p:cNvSpPr>
          <p:nvPr/>
        </p:nvSpPr>
        <p:spPr bwMode="auto">
          <a:xfrm>
            <a:off x="3000375" y="5424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7589" name="AutoShape 21"/>
          <p:cNvSpPr>
            <a:spLocks noChangeArrowheads="1"/>
          </p:cNvSpPr>
          <p:nvPr/>
        </p:nvSpPr>
        <p:spPr bwMode="auto">
          <a:xfrm>
            <a:off x="3686175" y="45100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7590" name="AutoShape 22"/>
          <p:cNvSpPr>
            <a:spLocks noChangeArrowheads="1"/>
          </p:cNvSpPr>
          <p:nvPr/>
        </p:nvSpPr>
        <p:spPr bwMode="auto">
          <a:xfrm>
            <a:off x="2171700" y="29972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7591" name="AutoShape 23"/>
          <p:cNvSpPr>
            <a:spLocks noChangeArrowheads="1"/>
          </p:cNvSpPr>
          <p:nvPr/>
        </p:nvSpPr>
        <p:spPr bwMode="auto">
          <a:xfrm>
            <a:off x="2781300" y="30734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7592" name="AutoShape 24"/>
          <p:cNvSpPr>
            <a:spLocks noChangeArrowheads="1"/>
          </p:cNvSpPr>
          <p:nvPr/>
        </p:nvSpPr>
        <p:spPr bwMode="auto">
          <a:xfrm>
            <a:off x="3848100" y="38354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37593" name="Line 25"/>
          <p:cNvSpPr>
            <a:spLocks noChangeShapeType="1"/>
          </p:cNvSpPr>
          <p:nvPr/>
        </p:nvSpPr>
        <p:spPr bwMode="auto">
          <a:xfrm flipV="1">
            <a:off x="1181100" y="3149600"/>
            <a:ext cx="2667000" cy="2590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graphicFrame>
        <p:nvGraphicFramePr>
          <p:cNvPr id="237594" name="Object 26"/>
          <p:cNvGraphicFramePr>
            <a:graphicFrameLocks noChangeAspect="1"/>
          </p:cNvGraphicFramePr>
          <p:nvPr>
            <p:ph sz="half" idx="2"/>
          </p:nvPr>
        </p:nvGraphicFramePr>
        <p:xfrm>
          <a:off x="5064125" y="2998788"/>
          <a:ext cx="3167063" cy="719137"/>
        </p:xfrm>
        <a:graphic>
          <a:graphicData uri="http://schemas.openxmlformats.org/presentationml/2006/ole">
            <p:oleObj spid="_x0000_s152578" name="Equation" r:id="rId3" imgW="1117440" imgH="253800" progId="Equation.3">
              <p:embed/>
            </p:oleObj>
          </a:graphicData>
        </a:graphic>
      </p:graphicFrame>
      <p:sp>
        <p:nvSpPr>
          <p:cNvPr id="237595" name="Text Box 27"/>
          <p:cNvSpPr txBox="1">
            <a:spLocks noChangeArrowheads="1"/>
          </p:cNvSpPr>
          <p:nvPr/>
        </p:nvSpPr>
        <p:spPr bwMode="auto">
          <a:xfrm>
            <a:off x="355600" y="2890838"/>
            <a:ext cx="4349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i="1"/>
              <a:t>o</a:t>
            </a:r>
            <a:r>
              <a:rPr lang="en-US" sz="2400" b="1" baseline="-25000"/>
              <a:t>3</a:t>
            </a:r>
          </a:p>
        </p:txBody>
      </p:sp>
      <p:sp>
        <p:nvSpPr>
          <p:cNvPr id="237596" name="Text Box 28"/>
          <p:cNvSpPr txBox="1">
            <a:spLocks noChangeArrowheads="1"/>
          </p:cNvSpPr>
          <p:nvPr/>
        </p:nvSpPr>
        <p:spPr bwMode="auto">
          <a:xfrm>
            <a:off x="4311650" y="5908675"/>
            <a:ext cx="4349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i="1"/>
              <a:t>o</a:t>
            </a:r>
            <a:r>
              <a:rPr lang="en-US" sz="2400" b="1" baseline="-25000"/>
              <a:t>2</a:t>
            </a:r>
          </a:p>
        </p:txBody>
      </p:sp>
      <p:graphicFrame>
        <p:nvGraphicFramePr>
          <p:cNvPr id="237597" name="Object 29"/>
          <p:cNvGraphicFramePr>
            <a:graphicFrameLocks noChangeAspect="1"/>
          </p:cNvGraphicFramePr>
          <p:nvPr/>
        </p:nvGraphicFramePr>
        <p:xfrm>
          <a:off x="4903788" y="3962400"/>
          <a:ext cx="3454400" cy="1222375"/>
        </p:xfrm>
        <a:graphic>
          <a:graphicData uri="http://schemas.openxmlformats.org/presentationml/2006/ole">
            <p:oleObj spid="_x0000_s152579" name="Equation" r:id="rId4" imgW="1218960" imgH="431640" progId="Equation.3">
              <p:embed/>
            </p:oleObj>
          </a:graphicData>
        </a:graphic>
      </p:graphicFrame>
      <p:sp>
        <p:nvSpPr>
          <p:cNvPr id="237598" name="Freeform 30"/>
          <p:cNvSpPr>
            <a:spLocks/>
          </p:cNvSpPr>
          <p:nvPr/>
        </p:nvSpPr>
        <p:spPr bwMode="auto">
          <a:xfrm>
            <a:off x="2974975" y="3268663"/>
            <a:ext cx="463550" cy="182562"/>
          </a:xfrm>
          <a:custGeom>
            <a:avLst/>
            <a:gdLst/>
            <a:ahLst/>
            <a:cxnLst>
              <a:cxn ang="0">
                <a:pos x="292" y="115"/>
              </a:cxn>
              <a:cxn ang="0">
                <a:pos x="192" y="15"/>
              </a:cxn>
              <a:cxn ang="0">
                <a:pos x="0" y="23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37599" name="Freeform 31"/>
          <p:cNvSpPr>
            <a:spLocks/>
          </p:cNvSpPr>
          <p:nvPr/>
        </p:nvSpPr>
        <p:spPr bwMode="auto">
          <a:xfrm rot="5400000" flipH="1">
            <a:off x="3785394" y="3409157"/>
            <a:ext cx="463550" cy="182562"/>
          </a:xfrm>
          <a:custGeom>
            <a:avLst/>
            <a:gdLst/>
            <a:ahLst/>
            <a:cxnLst>
              <a:cxn ang="0">
                <a:pos x="292" y="115"/>
              </a:cxn>
              <a:cxn ang="0">
                <a:pos x="192" y="15"/>
              </a:cxn>
              <a:cxn ang="0">
                <a:pos x="0" y="23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37600" name="Freeform 32"/>
          <p:cNvSpPr>
            <a:spLocks/>
          </p:cNvSpPr>
          <p:nvPr/>
        </p:nvSpPr>
        <p:spPr bwMode="auto">
          <a:xfrm rot="16200000" flipH="1">
            <a:off x="870744" y="5310982"/>
            <a:ext cx="463550" cy="182562"/>
          </a:xfrm>
          <a:custGeom>
            <a:avLst/>
            <a:gdLst/>
            <a:ahLst/>
            <a:cxnLst>
              <a:cxn ang="0">
                <a:pos x="292" y="115"/>
              </a:cxn>
              <a:cxn ang="0">
                <a:pos x="192" y="15"/>
              </a:cxn>
              <a:cxn ang="0">
                <a:pos x="0" y="23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37601" name="Freeform 33"/>
          <p:cNvSpPr>
            <a:spLocks/>
          </p:cNvSpPr>
          <p:nvPr/>
        </p:nvSpPr>
        <p:spPr bwMode="auto">
          <a:xfrm rot="10800000">
            <a:off x="1609725" y="5424488"/>
            <a:ext cx="463550" cy="182562"/>
          </a:xfrm>
          <a:custGeom>
            <a:avLst/>
            <a:gdLst/>
            <a:ahLst/>
            <a:cxnLst>
              <a:cxn ang="0">
                <a:pos x="292" y="115"/>
              </a:cxn>
              <a:cxn ang="0">
                <a:pos x="192" y="15"/>
              </a:cxn>
              <a:cxn ang="0">
                <a:pos x="0" y="23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37602" name="Text Box 34"/>
          <p:cNvSpPr txBox="1">
            <a:spLocks noChangeArrowheads="1"/>
          </p:cNvSpPr>
          <p:nvPr/>
        </p:nvSpPr>
        <p:spPr bwMode="auto">
          <a:xfrm>
            <a:off x="2255838" y="3571875"/>
            <a:ext cx="5365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/>
              <a:t>??</a:t>
            </a:r>
          </a:p>
        </p:txBody>
      </p:sp>
      <p:sp>
        <p:nvSpPr>
          <p:cNvPr id="237603" name="Text Box 35"/>
          <p:cNvSpPr txBox="1">
            <a:spLocks noChangeArrowheads="1"/>
          </p:cNvSpPr>
          <p:nvPr/>
        </p:nvSpPr>
        <p:spPr bwMode="auto">
          <a:xfrm>
            <a:off x="5365750" y="5414963"/>
            <a:ext cx="2701678" cy="5869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006600"/>
                </a:solidFill>
              </a:rPr>
              <a:t>o</a:t>
            </a:r>
            <a:r>
              <a:rPr lang="en-US" sz="2400" b="1" dirty="0" err="1" smtClean="0">
                <a:solidFill>
                  <a:srgbClr val="006600"/>
                </a:solidFill>
              </a:rPr>
              <a:t>u</a:t>
            </a:r>
            <a:r>
              <a:rPr lang="en-US" sz="2400" b="1" dirty="0" smtClean="0">
                <a:solidFill>
                  <a:srgbClr val="006600"/>
                </a:solidFill>
              </a:rPr>
              <a:t> </a:t>
            </a:r>
            <a:r>
              <a:rPr lang="en-US" sz="2400" b="1" i="1" dirty="0" err="1" smtClean="0">
                <a:solidFill>
                  <a:srgbClr val="006600"/>
                </a:solidFill>
              </a:rPr>
              <a:t>hiperplano</a:t>
            </a:r>
            <a:r>
              <a:rPr lang="en-US" sz="2400" b="1" dirty="0" smtClean="0">
                <a:solidFill>
                  <a:srgbClr val="006600"/>
                </a:solidFill>
              </a:rPr>
              <a:t> </a:t>
            </a:r>
            <a:r>
              <a:rPr lang="en-US" sz="2400" b="1" dirty="0" err="1" smtClean="0">
                <a:solidFill>
                  <a:srgbClr val="006600"/>
                </a:solidFill>
              </a:rPr>
              <a:t>em</a:t>
            </a:r>
            <a:r>
              <a:rPr lang="en-US" sz="2400" b="1" dirty="0" smtClean="0">
                <a:solidFill>
                  <a:srgbClr val="006600"/>
                </a:solidFill>
              </a:rPr>
              <a:t> </a:t>
            </a:r>
            <a:endParaRPr lang="en-US" sz="2400" b="1" dirty="0">
              <a:solidFill>
                <a:srgbClr val="006600"/>
              </a:solidFill>
            </a:endParaRPr>
          </a:p>
          <a:p>
            <a:pPr algn="l"/>
            <a:r>
              <a:rPr lang="en-US" sz="2400" b="1" dirty="0" smtClean="0">
                <a:solidFill>
                  <a:srgbClr val="006600"/>
                </a:solidFill>
              </a:rPr>
              <a:t>u</a:t>
            </a:r>
            <a:r>
              <a:rPr lang="en-US" sz="2400" b="1" dirty="0" smtClean="0">
                <a:solidFill>
                  <a:srgbClr val="006600"/>
                </a:solidFill>
              </a:rPr>
              <a:t>m </a:t>
            </a:r>
            <a:r>
              <a:rPr lang="en-US" sz="2400" b="1" dirty="0" err="1" smtClean="0">
                <a:solidFill>
                  <a:srgbClr val="006600"/>
                </a:solidFill>
              </a:rPr>
              <a:t>espaço</a:t>
            </a:r>
            <a:r>
              <a:rPr lang="en-US" sz="2400" b="1" dirty="0" smtClean="0">
                <a:solidFill>
                  <a:srgbClr val="006600"/>
                </a:solidFill>
              </a:rPr>
              <a:t> </a:t>
            </a:r>
            <a:r>
              <a:rPr lang="en-US" sz="2400" b="1" i="1" dirty="0" smtClean="0">
                <a:solidFill>
                  <a:srgbClr val="006600"/>
                </a:solidFill>
              </a:rPr>
              <a:t>n</a:t>
            </a:r>
            <a:r>
              <a:rPr lang="en-US" sz="2400" b="1" dirty="0" smtClean="0">
                <a:solidFill>
                  <a:srgbClr val="006600"/>
                </a:solidFill>
              </a:rPr>
              <a:t>-dimensional</a:t>
            </a:r>
            <a:endParaRPr lang="en-US" sz="2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7F699E-03FB-484C-AAF9-6D4973A615E7}" type="slidenum">
              <a:rPr lang="en-US"/>
              <a:pPr/>
              <a:t>16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 conceito que o </a:t>
            </a:r>
            <a:r>
              <a:rPr lang="pt-BR" dirty="0" err="1" smtClean="0"/>
              <a:t>perceptron</a:t>
            </a:r>
            <a:r>
              <a:rPr lang="pt-BR" dirty="0" smtClean="0"/>
              <a:t> não aprende</a:t>
            </a:r>
            <a:endParaRPr lang="pt-BR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298575"/>
          </a:xfrm>
        </p:spPr>
        <p:txBody>
          <a:bodyPr/>
          <a:lstStyle/>
          <a:p>
            <a:r>
              <a:rPr lang="pt-BR" dirty="0" smtClean="0"/>
              <a:t>Não é capaz de aprender </a:t>
            </a:r>
            <a:r>
              <a:rPr lang="pt-BR" dirty="0" err="1" smtClean="0"/>
              <a:t>ou-exclusivo</a:t>
            </a:r>
            <a:r>
              <a:rPr lang="pt-BR" dirty="0" smtClean="0"/>
              <a:t> ou funções de paridade em geral.</a:t>
            </a:r>
            <a:endParaRPr lang="pt-BR" dirty="0"/>
          </a:p>
        </p:txBody>
      </p:sp>
      <p:sp>
        <p:nvSpPr>
          <p:cNvPr id="242692" name="Line 4"/>
          <p:cNvSpPr>
            <a:spLocks noChangeShapeType="1"/>
          </p:cNvSpPr>
          <p:nvPr/>
        </p:nvSpPr>
        <p:spPr bwMode="auto">
          <a:xfrm flipV="1">
            <a:off x="2800350" y="2944813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42693" name="Line 5"/>
          <p:cNvSpPr>
            <a:spLocks noChangeShapeType="1"/>
          </p:cNvSpPr>
          <p:nvPr/>
        </p:nvSpPr>
        <p:spPr bwMode="auto">
          <a:xfrm flipV="1">
            <a:off x="2665413" y="5870575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42713" name="Line 25"/>
          <p:cNvSpPr>
            <a:spLocks noChangeShapeType="1"/>
          </p:cNvSpPr>
          <p:nvPr/>
        </p:nvSpPr>
        <p:spPr bwMode="auto">
          <a:xfrm flipV="1">
            <a:off x="3046413" y="3014663"/>
            <a:ext cx="2667000" cy="2590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42714" name="Text Box 26"/>
          <p:cNvSpPr txBox="1">
            <a:spLocks noChangeArrowheads="1"/>
          </p:cNvSpPr>
          <p:nvPr/>
        </p:nvSpPr>
        <p:spPr bwMode="auto">
          <a:xfrm>
            <a:off x="2220913" y="2755900"/>
            <a:ext cx="4349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i="1"/>
              <a:t>o</a:t>
            </a:r>
            <a:r>
              <a:rPr lang="en-US" sz="2400" b="1" baseline="-25000"/>
              <a:t>3</a:t>
            </a:r>
          </a:p>
        </p:txBody>
      </p:sp>
      <p:sp>
        <p:nvSpPr>
          <p:cNvPr id="242715" name="Text Box 27"/>
          <p:cNvSpPr txBox="1">
            <a:spLocks noChangeArrowheads="1"/>
          </p:cNvSpPr>
          <p:nvPr/>
        </p:nvSpPr>
        <p:spPr bwMode="auto">
          <a:xfrm>
            <a:off x="6176963" y="5773738"/>
            <a:ext cx="4349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i="1"/>
              <a:t>o</a:t>
            </a:r>
            <a:r>
              <a:rPr lang="en-US" sz="2400" b="1" baseline="-25000"/>
              <a:t>2</a:t>
            </a:r>
          </a:p>
        </p:txBody>
      </p:sp>
      <p:sp>
        <p:nvSpPr>
          <p:cNvPr id="242716" name="Freeform 28"/>
          <p:cNvSpPr>
            <a:spLocks/>
          </p:cNvSpPr>
          <p:nvPr/>
        </p:nvSpPr>
        <p:spPr bwMode="auto">
          <a:xfrm>
            <a:off x="4840288" y="3133725"/>
            <a:ext cx="463550" cy="182563"/>
          </a:xfrm>
          <a:custGeom>
            <a:avLst/>
            <a:gdLst/>
            <a:ahLst/>
            <a:cxnLst>
              <a:cxn ang="0">
                <a:pos x="292" y="115"/>
              </a:cxn>
              <a:cxn ang="0">
                <a:pos x="192" y="15"/>
              </a:cxn>
              <a:cxn ang="0">
                <a:pos x="0" y="23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42717" name="Freeform 29"/>
          <p:cNvSpPr>
            <a:spLocks/>
          </p:cNvSpPr>
          <p:nvPr/>
        </p:nvSpPr>
        <p:spPr bwMode="auto">
          <a:xfrm rot="5400000" flipH="1">
            <a:off x="5650707" y="3274218"/>
            <a:ext cx="463550" cy="182563"/>
          </a:xfrm>
          <a:custGeom>
            <a:avLst/>
            <a:gdLst/>
            <a:ahLst/>
            <a:cxnLst>
              <a:cxn ang="0">
                <a:pos x="292" y="115"/>
              </a:cxn>
              <a:cxn ang="0">
                <a:pos x="192" y="15"/>
              </a:cxn>
              <a:cxn ang="0">
                <a:pos x="0" y="23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42718" name="Freeform 30"/>
          <p:cNvSpPr>
            <a:spLocks/>
          </p:cNvSpPr>
          <p:nvPr/>
        </p:nvSpPr>
        <p:spPr bwMode="auto">
          <a:xfrm rot="16200000" flipH="1">
            <a:off x="2736057" y="5176043"/>
            <a:ext cx="463550" cy="182563"/>
          </a:xfrm>
          <a:custGeom>
            <a:avLst/>
            <a:gdLst/>
            <a:ahLst/>
            <a:cxnLst>
              <a:cxn ang="0">
                <a:pos x="292" y="115"/>
              </a:cxn>
              <a:cxn ang="0">
                <a:pos x="192" y="15"/>
              </a:cxn>
              <a:cxn ang="0">
                <a:pos x="0" y="23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42719" name="Freeform 31"/>
          <p:cNvSpPr>
            <a:spLocks/>
          </p:cNvSpPr>
          <p:nvPr/>
        </p:nvSpPr>
        <p:spPr bwMode="auto">
          <a:xfrm rot="10800000">
            <a:off x="3475038" y="5289550"/>
            <a:ext cx="463550" cy="182563"/>
          </a:xfrm>
          <a:custGeom>
            <a:avLst/>
            <a:gdLst/>
            <a:ahLst/>
            <a:cxnLst>
              <a:cxn ang="0">
                <a:pos x="292" y="115"/>
              </a:cxn>
              <a:cxn ang="0">
                <a:pos x="192" y="15"/>
              </a:cxn>
              <a:cxn ang="0">
                <a:pos x="0" y="23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42720" name="Text Box 32"/>
          <p:cNvSpPr txBox="1">
            <a:spLocks noChangeArrowheads="1"/>
          </p:cNvSpPr>
          <p:nvPr/>
        </p:nvSpPr>
        <p:spPr bwMode="auto">
          <a:xfrm>
            <a:off x="4121150" y="3436938"/>
            <a:ext cx="5365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/>
              <a:t>??</a:t>
            </a:r>
          </a:p>
        </p:txBody>
      </p:sp>
      <p:sp>
        <p:nvSpPr>
          <p:cNvPr id="242721" name="Text Box 33"/>
          <p:cNvSpPr txBox="1">
            <a:spLocks noChangeArrowheads="1"/>
          </p:cNvSpPr>
          <p:nvPr/>
        </p:nvSpPr>
        <p:spPr bwMode="auto">
          <a:xfrm>
            <a:off x="2808288" y="3241675"/>
            <a:ext cx="3810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42722" name="Line 34"/>
          <p:cNvSpPr>
            <a:spLocks noChangeShapeType="1"/>
          </p:cNvSpPr>
          <p:nvPr/>
        </p:nvSpPr>
        <p:spPr bwMode="auto">
          <a:xfrm>
            <a:off x="2657475" y="3486150"/>
            <a:ext cx="244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42723" name="Text Box 35"/>
          <p:cNvSpPr txBox="1">
            <a:spLocks noChangeArrowheads="1"/>
          </p:cNvSpPr>
          <p:nvPr/>
        </p:nvSpPr>
        <p:spPr bwMode="auto">
          <a:xfrm>
            <a:off x="2308225" y="3255963"/>
            <a:ext cx="307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42724" name="Text Box 36"/>
          <p:cNvSpPr txBox="1">
            <a:spLocks noChangeArrowheads="1"/>
          </p:cNvSpPr>
          <p:nvPr/>
        </p:nvSpPr>
        <p:spPr bwMode="auto">
          <a:xfrm>
            <a:off x="2447925" y="5762625"/>
            <a:ext cx="307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42725" name="Text Box 37"/>
          <p:cNvSpPr txBox="1">
            <a:spLocks noChangeArrowheads="1"/>
          </p:cNvSpPr>
          <p:nvPr/>
        </p:nvSpPr>
        <p:spPr bwMode="auto">
          <a:xfrm>
            <a:off x="3155950" y="6067425"/>
            <a:ext cx="307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42726" name="Line 38"/>
          <p:cNvSpPr>
            <a:spLocks noChangeShapeType="1"/>
          </p:cNvSpPr>
          <p:nvPr/>
        </p:nvSpPr>
        <p:spPr bwMode="auto">
          <a:xfrm flipH="1">
            <a:off x="5168900" y="5668963"/>
            <a:ext cx="12700" cy="328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42727" name="Text Box 39"/>
          <p:cNvSpPr txBox="1">
            <a:spLocks noChangeArrowheads="1"/>
          </p:cNvSpPr>
          <p:nvPr/>
        </p:nvSpPr>
        <p:spPr bwMode="auto">
          <a:xfrm>
            <a:off x="5130800" y="3308350"/>
            <a:ext cx="3587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cs typeface="Times New Roman" pitchFamily="18" charset="0"/>
              </a:rPr>
              <a:t>–</a:t>
            </a:r>
          </a:p>
        </p:txBody>
      </p:sp>
      <p:sp>
        <p:nvSpPr>
          <p:cNvPr id="242728" name="Text Box 40"/>
          <p:cNvSpPr txBox="1">
            <a:spLocks noChangeArrowheads="1"/>
          </p:cNvSpPr>
          <p:nvPr/>
        </p:nvSpPr>
        <p:spPr bwMode="auto">
          <a:xfrm>
            <a:off x="5045075" y="5403850"/>
            <a:ext cx="3810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42729" name="Text Box 41"/>
          <p:cNvSpPr txBox="1">
            <a:spLocks noChangeArrowheads="1"/>
          </p:cNvSpPr>
          <p:nvPr/>
        </p:nvSpPr>
        <p:spPr bwMode="auto">
          <a:xfrm>
            <a:off x="2808288" y="5375275"/>
            <a:ext cx="3587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  <a:cs typeface="Times New Roman" pitchFamily="18" charset="0"/>
              </a:rPr>
              <a:t>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58B34E-AF85-4A13-ABBA-6AB16F06A194}" type="slidenum">
              <a:rPr lang="en-US"/>
              <a:pPr/>
              <a:t>17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Limitações do </a:t>
            </a:r>
            <a:r>
              <a:rPr lang="pt-BR" dirty="0" err="1" smtClean="0"/>
              <a:t>Perceptron</a:t>
            </a:r>
            <a:endParaRPr lang="pt-BR" dirty="0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Obviamente não pode aprender conceito</a:t>
            </a:r>
            <a:r>
              <a:rPr lang="pt-BR" dirty="0" smtClean="0"/>
              <a:t>s que não é capaz de representar.</a:t>
            </a:r>
            <a:endParaRPr lang="pt-BR" dirty="0" smtClean="0"/>
          </a:p>
          <a:p>
            <a:r>
              <a:rPr lang="pt-BR" dirty="0" err="1" smtClean="0"/>
              <a:t>Minksy</a:t>
            </a:r>
            <a:r>
              <a:rPr lang="pt-BR" dirty="0" smtClean="0"/>
              <a:t> </a:t>
            </a:r>
            <a:r>
              <a:rPr lang="pt-BR" dirty="0" smtClean="0"/>
              <a:t>e</a:t>
            </a:r>
            <a:r>
              <a:rPr lang="pt-BR" dirty="0" smtClean="0"/>
              <a:t> </a:t>
            </a:r>
            <a:r>
              <a:rPr lang="pt-BR" dirty="0" err="1" smtClean="0"/>
              <a:t>Papert</a:t>
            </a:r>
            <a:r>
              <a:rPr lang="pt-BR" dirty="0" smtClean="0"/>
              <a:t> (1969) escreveram um livro analisando o </a:t>
            </a:r>
            <a:r>
              <a:rPr lang="pt-BR" dirty="0" err="1" smtClean="0"/>
              <a:t>perceptron</a:t>
            </a:r>
            <a:r>
              <a:rPr lang="pt-BR" dirty="0" smtClean="0"/>
              <a:t> e descrevendo funções que ele não podia aprender. </a:t>
            </a:r>
          </a:p>
          <a:p>
            <a:r>
              <a:rPr lang="pt-BR" dirty="0" smtClean="0"/>
              <a:t>Esses resultados desencorajaram o estudo de redes neurais e as regras simbólicas se tornaram o principal paradigma de IA.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4D866-0AFA-4872-B07C-78E62F0AE024}" type="slidenum">
              <a:rPr lang="en-US"/>
              <a:pPr/>
              <a:t>18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Teoremas</a:t>
            </a:r>
            <a:endParaRPr lang="en-US" sz="3200" dirty="0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768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 b="1" dirty="0" smtClean="0">
                <a:solidFill>
                  <a:srgbClr val="FF0000"/>
                </a:solidFill>
              </a:rPr>
              <a:t>Teorema de convergência do </a:t>
            </a:r>
            <a:r>
              <a:rPr lang="pt-BR" sz="2800" b="1" dirty="0" err="1" smtClean="0">
                <a:solidFill>
                  <a:srgbClr val="FF0000"/>
                </a:solidFill>
              </a:rPr>
              <a:t>perceptron</a:t>
            </a:r>
            <a:r>
              <a:rPr lang="pt-BR" sz="2800" dirty="0" smtClean="0"/>
              <a:t>: Se os dados forem linearmente separáveis, então o algoritmo do </a:t>
            </a:r>
            <a:r>
              <a:rPr lang="pt-BR" sz="2800" dirty="0" err="1" smtClean="0"/>
              <a:t>perceptron</a:t>
            </a:r>
            <a:r>
              <a:rPr lang="pt-BR" sz="2800" dirty="0" smtClean="0"/>
              <a:t> irá corrigir para um conjunto consistente de pesos.</a:t>
            </a:r>
          </a:p>
          <a:p>
            <a:pPr>
              <a:lnSpc>
                <a:spcPct val="90000"/>
              </a:lnSpc>
            </a:pPr>
            <a:r>
              <a:rPr lang="pt-BR" sz="2800" b="1" dirty="0" smtClean="0">
                <a:solidFill>
                  <a:srgbClr val="FF0000"/>
                </a:solidFill>
              </a:rPr>
              <a:t>Teorema do ciclo do </a:t>
            </a:r>
            <a:r>
              <a:rPr lang="pt-BR" sz="2800" b="1" dirty="0" err="1" smtClean="0">
                <a:solidFill>
                  <a:srgbClr val="FF0000"/>
                </a:solidFill>
              </a:rPr>
              <a:t>perceptron</a:t>
            </a:r>
            <a:r>
              <a:rPr lang="pt-BR" sz="2800" dirty="0" smtClean="0"/>
              <a:t>: Se os dados não forem linearmente separáveis, o algoritmo irá repetir um conjunto de pesos e limites no final de uma época e, como </a:t>
            </a:r>
            <a:r>
              <a:rPr lang="pt-BR" sz="2800" dirty="0" err="1" smtClean="0"/>
              <a:t>consequeência</a:t>
            </a:r>
            <a:r>
              <a:rPr lang="pt-BR" sz="2800" dirty="0" smtClean="0"/>
              <a:t> entra em um loop infinito.</a:t>
            </a:r>
          </a:p>
          <a:p>
            <a:pPr lvl="1">
              <a:lnSpc>
                <a:spcPct val="90000"/>
              </a:lnSpc>
            </a:pPr>
            <a:r>
              <a:rPr lang="pt-BR" sz="2400" dirty="0" smtClean="0"/>
              <a:t>Podemos garantir término do programa checando as repetições.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ED4225-1AC5-4E24-88EE-3036F9A5DCF1}" type="slidenum">
              <a:rPr lang="en-US"/>
              <a:pPr/>
              <a:t>19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Perceptron</a:t>
            </a:r>
            <a:r>
              <a:rPr lang="en-US" dirty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Subida</a:t>
            </a:r>
            <a:r>
              <a:rPr lang="en-US" dirty="0" smtClean="0"/>
              <a:t> de </a:t>
            </a:r>
            <a:r>
              <a:rPr lang="en-US" dirty="0" err="1" smtClean="0"/>
              <a:t>Encosta</a:t>
            </a:r>
            <a:endParaRPr lang="en-US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61350" cy="2819400"/>
          </a:xfrm>
        </p:spPr>
        <p:txBody>
          <a:bodyPr/>
          <a:lstStyle/>
          <a:p>
            <a:r>
              <a:rPr lang="en-US" sz="2000" dirty="0" smtClean="0"/>
              <a:t>O </a:t>
            </a:r>
            <a:r>
              <a:rPr lang="en-US" sz="2000" dirty="0" err="1" smtClean="0"/>
              <a:t>espaço</a:t>
            </a:r>
            <a:r>
              <a:rPr lang="en-US" sz="2000" dirty="0" smtClean="0"/>
              <a:t> de </a:t>
            </a:r>
            <a:r>
              <a:rPr lang="en-US" sz="2000" dirty="0" err="1" smtClean="0"/>
              <a:t>hipóteses</a:t>
            </a:r>
            <a:r>
              <a:rPr lang="en-US" sz="2000" dirty="0" smtClean="0"/>
              <a:t> é um </a:t>
            </a:r>
            <a:r>
              <a:rPr lang="en-US" sz="2000" dirty="0" err="1" smtClean="0"/>
              <a:t>conjunto</a:t>
            </a:r>
            <a:r>
              <a:rPr lang="en-US" sz="2000" dirty="0" smtClean="0"/>
              <a:t> de pesos e um </a:t>
            </a:r>
            <a:r>
              <a:rPr lang="en-US" sz="2000" dirty="0" err="1" smtClean="0"/>
              <a:t>limite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 smtClean="0"/>
              <a:t>O </a:t>
            </a:r>
            <a:r>
              <a:rPr lang="en-US" sz="2000" dirty="0" err="1" smtClean="0"/>
              <a:t>objetivo</a:t>
            </a:r>
            <a:r>
              <a:rPr lang="en-US" sz="2000" dirty="0" smtClean="0"/>
              <a:t> </a:t>
            </a:r>
            <a:r>
              <a:rPr lang="en-US" sz="2000" dirty="0" smtClean="0"/>
              <a:t>é</a:t>
            </a:r>
            <a:r>
              <a:rPr lang="en-US" sz="2000" dirty="0" smtClean="0"/>
              <a:t> </a:t>
            </a:r>
            <a:r>
              <a:rPr lang="en-US" sz="2000" dirty="0" err="1" smtClean="0"/>
              <a:t>minimizar</a:t>
            </a:r>
            <a:r>
              <a:rPr lang="en-US" sz="2000" dirty="0" smtClean="0"/>
              <a:t> o </a:t>
            </a:r>
            <a:r>
              <a:rPr lang="en-US" sz="2000" dirty="0" err="1" smtClean="0"/>
              <a:t>erro</a:t>
            </a:r>
            <a:r>
              <a:rPr lang="en-US" sz="2000" dirty="0" smtClean="0"/>
              <a:t> de </a:t>
            </a:r>
            <a:r>
              <a:rPr lang="en-US" sz="2000" dirty="0" err="1" smtClean="0"/>
              <a:t>classificação</a:t>
            </a:r>
            <a:r>
              <a:rPr lang="en-US" sz="2000" dirty="0" smtClean="0"/>
              <a:t> no </a:t>
            </a:r>
            <a:r>
              <a:rPr lang="en-US" sz="2000" dirty="0" err="1" smtClean="0"/>
              <a:t>conjunto</a:t>
            </a:r>
            <a:r>
              <a:rPr lang="en-US" sz="2000" dirty="0" smtClean="0"/>
              <a:t> de </a:t>
            </a:r>
            <a:r>
              <a:rPr lang="en-US" sz="2000" dirty="0" err="1" smtClean="0"/>
              <a:t>treinamento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 smtClean="0"/>
              <a:t>O </a:t>
            </a:r>
            <a:r>
              <a:rPr lang="en-US" sz="2000" dirty="0" err="1" smtClean="0"/>
              <a:t>perceptron</a:t>
            </a:r>
            <a:r>
              <a:rPr lang="en-US" sz="2000" dirty="0" smtClean="0"/>
              <a:t> </a:t>
            </a:r>
            <a:r>
              <a:rPr lang="en-US" sz="2000" dirty="0" err="1" smtClean="0"/>
              <a:t>efetivamente</a:t>
            </a:r>
            <a:r>
              <a:rPr lang="en-US" sz="2000" dirty="0" smtClean="0"/>
              <a:t> </a:t>
            </a:r>
            <a:r>
              <a:rPr lang="en-US" sz="2000" dirty="0" err="1" smtClean="0"/>
              <a:t>realiza</a:t>
            </a:r>
            <a:r>
              <a:rPr lang="en-US" sz="2000" dirty="0" smtClean="0"/>
              <a:t>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subida</a:t>
            </a:r>
            <a:r>
              <a:rPr lang="en-US" sz="2000" dirty="0" smtClean="0"/>
              <a:t> de </a:t>
            </a:r>
            <a:r>
              <a:rPr lang="en-US" sz="2000" dirty="0" err="1" smtClean="0"/>
              <a:t>encosta</a:t>
            </a:r>
            <a:r>
              <a:rPr lang="en-US" sz="2000" dirty="0" smtClean="0"/>
              <a:t> (</a:t>
            </a:r>
            <a:r>
              <a:rPr lang="en-US" sz="2000" dirty="0" err="1" smtClean="0"/>
              <a:t>descida</a:t>
            </a:r>
            <a:r>
              <a:rPr lang="en-US" sz="2000" dirty="0" smtClean="0"/>
              <a:t>) </a:t>
            </a:r>
            <a:r>
              <a:rPr lang="en-US" sz="2000" dirty="0" err="1" smtClean="0"/>
              <a:t>neste</a:t>
            </a:r>
            <a:r>
              <a:rPr lang="en-US" sz="2000" dirty="0" smtClean="0"/>
              <a:t> </a:t>
            </a:r>
            <a:r>
              <a:rPr lang="en-US" sz="2000" dirty="0" err="1" smtClean="0"/>
              <a:t>espaço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 smtClean="0"/>
              <a:t>Para um </a:t>
            </a:r>
            <a:r>
              <a:rPr lang="en-US" sz="2000" dirty="0" err="1" smtClean="0"/>
              <a:t>único</a:t>
            </a:r>
            <a:r>
              <a:rPr lang="en-US" sz="2000" dirty="0" smtClean="0"/>
              <a:t> </a:t>
            </a:r>
            <a:r>
              <a:rPr lang="en-US" sz="2000" dirty="0" err="1" smtClean="0"/>
              <a:t>neurônio</a:t>
            </a:r>
            <a:r>
              <a:rPr lang="en-US" sz="2000" dirty="0" smtClean="0"/>
              <a:t>, o </a:t>
            </a:r>
            <a:r>
              <a:rPr lang="en-US" sz="2000" dirty="0" err="1" smtClean="0"/>
              <a:t>espaço</a:t>
            </a:r>
            <a:r>
              <a:rPr lang="en-US" sz="2000" dirty="0" smtClean="0"/>
              <a:t> é </a:t>
            </a:r>
            <a:r>
              <a:rPr lang="en-US" sz="2000" dirty="0" err="1" smtClean="0"/>
              <a:t>bem</a:t>
            </a:r>
            <a:r>
              <a:rPr lang="en-US" sz="2000" dirty="0" smtClean="0"/>
              <a:t> </a:t>
            </a:r>
            <a:r>
              <a:rPr lang="en-US" sz="2000" dirty="0" err="1" smtClean="0"/>
              <a:t>comportado</a:t>
            </a:r>
            <a:r>
              <a:rPr lang="en-US" sz="2000" dirty="0" smtClean="0"/>
              <a:t> com um </a:t>
            </a:r>
            <a:r>
              <a:rPr lang="en-US" sz="2000" dirty="0" err="1" smtClean="0"/>
              <a:t>único</a:t>
            </a:r>
            <a:r>
              <a:rPr lang="en-US" sz="2000" dirty="0" smtClean="0"/>
              <a:t> </a:t>
            </a:r>
            <a:r>
              <a:rPr lang="en-US" sz="2000" dirty="0" err="1" smtClean="0"/>
              <a:t>mínimo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245764" name="Line 4"/>
          <p:cNvSpPr>
            <a:spLocks noChangeShapeType="1"/>
          </p:cNvSpPr>
          <p:nvPr/>
        </p:nvSpPr>
        <p:spPr bwMode="auto">
          <a:xfrm flipV="1">
            <a:off x="3027363" y="4505325"/>
            <a:ext cx="1587" cy="2014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45765" name="Line 5"/>
          <p:cNvSpPr>
            <a:spLocks noChangeShapeType="1"/>
          </p:cNvSpPr>
          <p:nvPr/>
        </p:nvSpPr>
        <p:spPr bwMode="auto">
          <a:xfrm flipV="1">
            <a:off x="2894013" y="6443663"/>
            <a:ext cx="4048125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45768" name="Text Box 8"/>
          <p:cNvSpPr txBox="1">
            <a:spLocks noChangeArrowheads="1"/>
          </p:cNvSpPr>
          <p:nvPr/>
        </p:nvSpPr>
        <p:spPr bwMode="auto">
          <a:xfrm>
            <a:off x="6040438" y="6378575"/>
            <a:ext cx="11112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i="1"/>
              <a:t>weights</a:t>
            </a:r>
            <a:endParaRPr lang="en-US" sz="2400" b="1" baseline="-25000"/>
          </a:p>
        </p:txBody>
      </p:sp>
      <p:sp>
        <p:nvSpPr>
          <p:cNvPr id="245777" name="Text Box 17"/>
          <p:cNvSpPr txBox="1">
            <a:spLocks noChangeArrowheads="1"/>
          </p:cNvSpPr>
          <p:nvPr/>
        </p:nvSpPr>
        <p:spPr bwMode="auto">
          <a:xfrm>
            <a:off x="2678113" y="6373813"/>
            <a:ext cx="307975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45783" name="Text Box 23"/>
          <p:cNvSpPr txBox="1">
            <a:spLocks noChangeArrowheads="1"/>
          </p:cNvSpPr>
          <p:nvPr/>
        </p:nvSpPr>
        <p:spPr bwMode="auto">
          <a:xfrm>
            <a:off x="1925638" y="4689475"/>
            <a:ext cx="116205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en-US" sz="2400" i="1"/>
          </a:p>
          <a:p>
            <a:r>
              <a:rPr lang="en-US" sz="2400" i="1"/>
              <a:t>training</a:t>
            </a:r>
          </a:p>
          <a:p>
            <a:r>
              <a:rPr lang="en-US" sz="2400" i="1"/>
              <a:t>error</a:t>
            </a:r>
          </a:p>
        </p:txBody>
      </p:sp>
      <p:sp>
        <p:nvSpPr>
          <p:cNvPr id="245784" name="Freeform 24"/>
          <p:cNvSpPr>
            <a:spLocks/>
          </p:cNvSpPr>
          <p:nvPr/>
        </p:nvSpPr>
        <p:spPr bwMode="auto">
          <a:xfrm>
            <a:off x="3133725" y="4694238"/>
            <a:ext cx="3863975" cy="1760537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430" y="92"/>
              </a:cxn>
              <a:cxn ang="0">
                <a:pos x="576" y="292"/>
              </a:cxn>
              <a:cxn ang="0">
                <a:pos x="791" y="653"/>
              </a:cxn>
              <a:cxn ang="0">
                <a:pos x="1083" y="967"/>
              </a:cxn>
              <a:cxn ang="0">
                <a:pos x="1428" y="1106"/>
              </a:cxn>
              <a:cxn ang="0">
                <a:pos x="1751" y="983"/>
              </a:cxn>
              <a:cxn ang="0">
                <a:pos x="1958" y="737"/>
              </a:cxn>
              <a:cxn ang="0">
                <a:pos x="2050" y="307"/>
              </a:cxn>
              <a:cxn ang="0">
                <a:pos x="2434" y="0"/>
              </a:cxn>
            </a:cxnLst>
            <a:rect l="0" t="0" r="r" b="b"/>
            <a:pathLst>
              <a:path w="2434" h="1109">
                <a:moveTo>
                  <a:pt x="0" y="31"/>
                </a:moveTo>
                <a:cubicBezTo>
                  <a:pt x="167" y="40"/>
                  <a:pt x="334" y="49"/>
                  <a:pt x="430" y="92"/>
                </a:cubicBezTo>
                <a:cubicBezTo>
                  <a:pt x="526" y="135"/>
                  <a:pt x="516" y="199"/>
                  <a:pt x="576" y="292"/>
                </a:cubicBezTo>
                <a:cubicBezTo>
                  <a:pt x="636" y="385"/>
                  <a:pt x="706" y="541"/>
                  <a:pt x="791" y="653"/>
                </a:cubicBezTo>
                <a:cubicBezTo>
                  <a:pt x="876" y="765"/>
                  <a:pt x="977" y="892"/>
                  <a:pt x="1083" y="967"/>
                </a:cubicBezTo>
                <a:cubicBezTo>
                  <a:pt x="1189" y="1042"/>
                  <a:pt x="1317" y="1103"/>
                  <a:pt x="1428" y="1106"/>
                </a:cubicBezTo>
                <a:cubicBezTo>
                  <a:pt x="1539" y="1109"/>
                  <a:pt x="1663" y="1044"/>
                  <a:pt x="1751" y="983"/>
                </a:cubicBezTo>
                <a:cubicBezTo>
                  <a:pt x="1839" y="922"/>
                  <a:pt x="1908" y="850"/>
                  <a:pt x="1958" y="737"/>
                </a:cubicBezTo>
                <a:cubicBezTo>
                  <a:pt x="2008" y="624"/>
                  <a:pt x="1971" y="430"/>
                  <a:pt x="2050" y="307"/>
                </a:cubicBezTo>
                <a:cubicBezTo>
                  <a:pt x="2129" y="184"/>
                  <a:pt x="2371" y="51"/>
                  <a:pt x="2434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7 - 04/05/2010</a:t>
            </a:r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Tópicos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Introdução – Cap. 1 (16</a:t>
            </a:r>
            <a:r>
              <a:rPr lang="en-US" sz="2000" dirty="0">
                <a:solidFill>
                  <a:srgbClr val="00B0F0"/>
                </a:solidFill>
              </a:rPr>
              <a:t>/03)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Classificação Indutiva – Cap. 2 (23</a:t>
            </a:r>
            <a:r>
              <a:rPr lang="en-US" sz="2000" dirty="0">
                <a:solidFill>
                  <a:srgbClr val="00B0F0"/>
                </a:solidFill>
              </a:rPr>
              <a:t>/03)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Árvores de Decisão – Cap. 3 (30</a:t>
            </a:r>
            <a:r>
              <a:rPr lang="en-US" sz="2000" dirty="0">
                <a:solidFill>
                  <a:srgbClr val="00B0F0"/>
                </a:solidFill>
              </a:rPr>
              <a:t>/03)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Ensembles - Artigo (13</a:t>
            </a:r>
            <a:r>
              <a:rPr lang="en-US" sz="2000" dirty="0">
                <a:solidFill>
                  <a:srgbClr val="00B0F0"/>
                </a:solidFill>
              </a:rPr>
              <a:t>/04)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Avaliação Experimental – Cap. 5 (20</a:t>
            </a:r>
            <a:r>
              <a:rPr lang="en-US" sz="2000" dirty="0">
                <a:solidFill>
                  <a:srgbClr val="00B0F0"/>
                </a:solidFill>
              </a:rPr>
              <a:t>/04</a:t>
            </a:r>
            <a:r>
              <a:rPr lang="en-US" sz="2000" dirty="0" smtClean="0">
                <a:solidFill>
                  <a:srgbClr val="00B0F0"/>
                </a:solidFill>
              </a:rPr>
              <a:t>)</a:t>
            </a:r>
            <a:endParaRPr lang="en-US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Aprendizado de Regras – Cap. 10 </a:t>
            </a:r>
            <a:r>
              <a:rPr lang="pt-BR" sz="2000" dirty="0" smtClean="0">
                <a:solidFill>
                  <a:srgbClr val="00B0F0"/>
                </a:solidFill>
              </a:rPr>
              <a:t>(27</a:t>
            </a:r>
            <a:r>
              <a:rPr lang="en-US" sz="2000" dirty="0" smtClean="0">
                <a:solidFill>
                  <a:srgbClr val="00B0F0"/>
                </a:solidFill>
              </a:rPr>
              <a:t>/04)</a:t>
            </a:r>
            <a:endParaRPr lang="en-US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b="1" dirty="0">
                <a:solidFill>
                  <a:srgbClr val="00B0F0"/>
                </a:solidFill>
              </a:rPr>
              <a:t>Redes Neurais – Cap. 4 </a:t>
            </a:r>
            <a:r>
              <a:rPr lang="pt-BR" sz="2000" b="1" dirty="0" smtClean="0">
                <a:solidFill>
                  <a:srgbClr val="00B0F0"/>
                </a:solidFill>
              </a:rPr>
              <a:t>(04</a:t>
            </a:r>
            <a:r>
              <a:rPr lang="en-US" sz="2000" b="1" dirty="0" smtClean="0">
                <a:solidFill>
                  <a:srgbClr val="00B0F0"/>
                </a:solidFill>
              </a:rPr>
              <a:t>/05</a:t>
            </a:r>
            <a:r>
              <a:rPr lang="pt-BR" sz="2000" b="1" dirty="0" smtClean="0">
                <a:solidFill>
                  <a:srgbClr val="00B0F0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 smtClean="0"/>
              <a:t>Teoria do Aprendizado – Cap. 7 (11</a:t>
            </a:r>
            <a:r>
              <a:rPr lang="en-US" sz="2000" dirty="0" smtClean="0"/>
              <a:t>/05)</a:t>
            </a: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Máquinas de Vetor de Suporte – Artigo (18</a:t>
            </a:r>
            <a:r>
              <a:rPr lang="en-US" sz="2000" dirty="0"/>
              <a:t>/05</a:t>
            </a:r>
            <a:r>
              <a:rPr lang="pt-BR" sz="2000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Aprendizado Bayesiano – Cap. 6 e novo cap. online (25</a:t>
            </a:r>
            <a:r>
              <a:rPr lang="en-US" sz="2000" dirty="0"/>
              <a:t>/05</a:t>
            </a:r>
            <a:r>
              <a:rPr lang="pt-BR" sz="2000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Aprendizado Baseado em Instâncias – Cap. 8 (01</a:t>
            </a:r>
            <a:r>
              <a:rPr lang="en-US" sz="2000" dirty="0"/>
              <a:t>/05</a:t>
            </a:r>
            <a:r>
              <a:rPr lang="pt-BR" sz="2000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Classificação de Textos – Artigo (08</a:t>
            </a:r>
            <a:r>
              <a:rPr lang="en-US" sz="2000" dirty="0"/>
              <a:t>/06)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Aprendizado Não-Supervisionado – Artigo (15</a:t>
            </a:r>
            <a:r>
              <a:rPr lang="en-US" sz="2000" dirty="0"/>
              <a:t>/06)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pt-BR" sz="200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B81688-4E2C-4447-9336-84C48CB07428}" type="slidenum">
              <a:rPr lang="en-US"/>
              <a:pPr/>
              <a:t>20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Desempenho</a:t>
            </a:r>
            <a:r>
              <a:rPr lang="en-US" dirty="0" smtClean="0"/>
              <a:t> do </a:t>
            </a:r>
            <a:r>
              <a:rPr lang="en-US" dirty="0" err="1" smtClean="0"/>
              <a:t>Perceptron</a:t>
            </a:r>
            <a:endParaRPr 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 smtClean="0"/>
              <a:t>Funções</a:t>
            </a:r>
            <a:r>
              <a:rPr lang="en-US" sz="2400" dirty="0" smtClean="0"/>
              <a:t> </a:t>
            </a:r>
            <a:r>
              <a:rPr lang="en-US" sz="2400" dirty="0" err="1" smtClean="0"/>
              <a:t>lineares</a:t>
            </a:r>
            <a:r>
              <a:rPr lang="en-US" sz="2400" dirty="0" smtClean="0"/>
              <a:t> </a:t>
            </a:r>
            <a:r>
              <a:rPr lang="en-US" sz="2400" dirty="0" err="1" smtClean="0"/>
              <a:t>são</a:t>
            </a:r>
            <a:r>
              <a:rPr lang="en-US" sz="2400" dirty="0" smtClean="0"/>
              <a:t> </a:t>
            </a:r>
            <a:r>
              <a:rPr lang="en-US" sz="2400" dirty="0" err="1" smtClean="0"/>
              <a:t>restritivas</a:t>
            </a:r>
            <a:r>
              <a:rPr lang="en-US" sz="2400" dirty="0" smtClean="0"/>
              <a:t> (</a:t>
            </a:r>
            <a:r>
              <a:rPr lang="en-US" sz="2400" dirty="0" err="1" smtClean="0"/>
              <a:t>viés</a:t>
            </a:r>
            <a:r>
              <a:rPr lang="en-US" sz="2400" dirty="0" smtClean="0"/>
              <a:t> alto) </a:t>
            </a:r>
            <a:r>
              <a:rPr lang="en-US" sz="2400" dirty="0" err="1" smtClean="0"/>
              <a:t>mas</a:t>
            </a:r>
            <a:r>
              <a:rPr lang="en-US" sz="2400" dirty="0" smtClean="0"/>
              <a:t> </a:t>
            </a:r>
            <a:r>
              <a:rPr lang="en-US" sz="2400" dirty="0" err="1" smtClean="0"/>
              <a:t>ainda</a:t>
            </a:r>
            <a:r>
              <a:rPr lang="en-US" sz="2400" dirty="0" smtClean="0"/>
              <a:t> </a:t>
            </a:r>
            <a:r>
              <a:rPr lang="en-US" sz="2400" dirty="0" err="1" smtClean="0"/>
              <a:t>razoavelmente</a:t>
            </a:r>
            <a:r>
              <a:rPr lang="en-US" sz="2400" dirty="0" smtClean="0"/>
              <a:t> </a:t>
            </a:r>
            <a:r>
              <a:rPr lang="en-US" sz="2400" dirty="0" err="1" smtClean="0"/>
              <a:t>expressivas</a:t>
            </a:r>
            <a:r>
              <a:rPr lang="en-US" sz="2400" dirty="0" smtClean="0"/>
              <a:t>; </a:t>
            </a:r>
            <a:r>
              <a:rPr lang="en-US" sz="2400" dirty="0" err="1" smtClean="0"/>
              <a:t>mais</a:t>
            </a:r>
            <a:r>
              <a:rPr lang="en-US" sz="2400" dirty="0" smtClean="0"/>
              <a:t> </a:t>
            </a:r>
            <a:r>
              <a:rPr lang="en-US" sz="2400" dirty="0" err="1" smtClean="0"/>
              <a:t>gerais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: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Conjuntiva</a:t>
            </a:r>
            <a:r>
              <a:rPr lang="en-US" sz="2000" dirty="0" smtClean="0"/>
              <a:t> </a:t>
            </a:r>
            <a:r>
              <a:rPr lang="en-US" sz="2000" dirty="0" err="1" smtClean="0"/>
              <a:t>pura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Disjuntiva</a:t>
            </a:r>
            <a:r>
              <a:rPr lang="en-US" sz="2000" dirty="0" smtClean="0"/>
              <a:t> </a:t>
            </a:r>
            <a:r>
              <a:rPr lang="en-US" sz="2000" dirty="0" err="1" smtClean="0"/>
              <a:t>pura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M-de-N  (</a:t>
            </a:r>
            <a:r>
              <a:rPr lang="en-US" sz="2000" dirty="0" err="1" smtClean="0"/>
              <a:t>pelo</a:t>
            </a:r>
            <a:r>
              <a:rPr lang="en-US" sz="2000" dirty="0" smtClean="0"/>
              <a:t> </a:t>
            </a:r>
            <a:r>
              <a:rPr lang="en-US" sz="2000" dirty="0" err="1" smtClean="0"/>
              <a:t>menos</a:t>
            </a:r>
            <a:r>
              <a:rPr lang="en-US" sz="2000" dirty="0" smtClean="0"/>
              <a:t> </a:t>
            </a:r>
            <a:r>
              <a:rPr lang="en-US" sz="2000" dirty="0"/>
              <a:t>M </a:t>
            </a:r>
            <a:r>
              <a:rPr lang="en-US" sz="2000" dirty="0" smtClean="0"/>
              <a:t>de um </a:t>
            </a:r>
            <a:r>
              <a:rPr lang="en-US" sz="2000" dirty="0" err="1" smtClean="0"/>
              <a:t>conjunto</a:t>
            </a:r>
            <a:r>
              <a:rPr lang="en-US" sz="2000" dirty="0" smtClean="0"/>
              <a:t> </a:t>
            </a:r>
            <a:r>
              <a:rPr lang="en-US" sz="2000" dirty="0" err="1" smtClean="0"/>
              <a:t>esperado</a:t>
            </a:r>
            <a:r>
              <a:rPr lang="en-US" sz="2000" dirty="0" smtClean="0"/>
              <a:t> de</a:t>
            </a:r>
            <a:r>
              <a:rPr lang="en-US" sz="2000" dirty="0" smtClean="0"/>
              <a:t> </a:t>
            </a:r>
            <a:r>
              <a:rPr lang="en-US" sz="2000" dirty="0"/>
              <a:t>N </a:t>
            </a:r>
            <a:r>
              <a:rPr lang="en-US" sz="2000" dirty="0" err="1" smtClean="0"/>
              <a:t>características</a:t>
            </a:r>
            <a:r>
              <a:rPr lang="en-US" sz="2000" dirty="0" smtClean="0"/>
              <a:t> </a:t>
            </a:r>
            <a:r>
              <a:rPr lang="en-US" sz="2000" dirty="0" err="1" smtClean="0"/>
              <a:t>deve</a:t>
            </a:r>
            <a:r>
              <a:rPr lang="en-US" sz="2000" dirty="0" smtClean="0"/>
              <a:t> </a:t>
            </a:r>
            <a:r>
              <a:rPr lang="en-US" sz="2000" dirty="0" err="1" smtClean="0"/>
              <a:t>estar</a:t>
            </a:r>
            <a:r>
              <a:rPr lang="en-US" sz="2000" dirty="0" smtClean="0"/>
              <a:t> </a:t>
            </a:r>
            <a:r>
              <a:rPr lang="en-US" sz="2000" dirty="0" err="1" smtClean="0"/>
              <a:t>presente</a:t>
            </a:r>
            <a:r>
              <a:rPr lang="en-US" sz="2000" dirty="0" smtClean="0"/>
              <a:t>)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prática</a:t>
            </a:r>
            <a:r>
              <a:rPr lang="en-US" sz="2400" dirty="0" smtClean="0"/>
              <a:t>, converge </a:t>
            </a:r>
            <a:r>
              <a:rPr lang="en-US" sz="2400" dirty="0" err="1" smtClean="0"/>
              <a:t>razoavelmente</a:t>
            </a:r>
            <a:r>
              <a:rPr lang="en-US" sz="2400" dirty="0" smtClean="0"/>
              <a:t> </a:t>
            </a:r>
            <a:r>
              <a:rPr lang="en-US" sz="2400" dirty="0" err="1" smtClean="0"/>
              <a:t>rápido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dados </a:t>
            </a:r>
            <a:r>
              <a:rPr lang="en-US" sz="2400" dirty="0" err="1" smtClean="0"/>
              <a:t>linearmente</a:t>
            </a:r>
            <a:r>
              <a:rPr lang="en-US" sz="2400" dirty="0" smtClean="0"/>
              <a:t> </a:t>
            </a:r>
            <a:r>
              <a:rPr lang="en-US" sz="2400" dirty="0" err="1" smtClean="0"/>
              <a:t>separáveis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Pode</a:t>
            </a:r>
            <a:r>
              <a:rPr lang="en-US" sz="2400" dirty="0" smtClean="0"/>
              <a:t>-se </a:t>
            </a:r>
            <a:r>
              <a:rPr lang="en-US" sz="2400" dirty="0" err="1" smtClean="0"/>
              <a:t>usar</a:t>
            </a:r>
            <a:r>
              <a:rPr lang="en-US" sz="2400" dirty="0" smtClean="0"/>
              <a:t> </a:t>
            </a:r>
            <a:r>
              <a:rPr lang="en-US" sz="2400" dirty="0" err="1" smtClean="0"/>
              <a:t>até</a:t>
            </a:r>
            <a:r>
              <a:rPr lang="en-US" sz="2400" dirty="0" smtClean="0"/>
              <a:t> </a:t>
            </a:r>
            <a:r>
              <a:rPr lang="en-US" sz="2400" dirty="0" err="1" smtClean="0"/>
              <a:t>resultados</a:t>
            </a:r>
            <a:r>
              <a:rPr lang="en-US" sz="2400" dirty="0" smtClean="0"/>
              <a:t> </a:t>
            </a:r>
            <a:r>
              <a:rPr lang="en-US" sz="2400" dirty="0" err="1" smtClean="0"/>
              <a:t>anteriores</a:t>
            </a:r>
            <a:r>
              <a:rPr lang="en-US" sz="2400" dirty="0" smtClean="0"/>
              <a:t> à </a:t>
            </a:r>
            <a:r>
              <a:rPr lang="en-US" sz="2400" dirty="0" err="1" smtClean="0"/>
              <a:t>convergência</a:t>
            </a:r>
            <a:r>
              <a:rPr lang="en-US" sz="2400" dirty="0" smtClean="0"/>
              <a:t> </a:t>
            </a:r>
            <a:r>
              <a:rPr lang="en-US" sz="2400" dirty="0" err="1" smtClean="0"/>
              <a:t>quando</a:t>
            </a:r>
            <a:r>
              <a:rPr lang="en-US" sz="2400" dirty="0" smtClean="0"/>
              <a:t> </a:t>
            </a:r>
            <a:r>
              <a:rPr lang="en-US" sz="2400" dirty="0" err="1" smtClean="0"/>
              <a:t>poucos</a:t>
            </a:r>
            <a:r>
              <a:rPr lang="en-US" sz="2400" dirty="0" smtClean="0"/>
              <a:t> outliers</a:t>
            </a:r>
            <a:r>
              <a:rPr lang="en-US" sz="2400" dirty="0" smtClean="0"/>
              <a:t> </a:t>
            </a:r>
            <a:r>
              <a:rPr lang="en-US" sz="2400" dirty="0" err="1" smtClean="0"/>
              <a:t>são</a:t>
            </a:r>
            <a:r>
              <a:rPr lang="en-US" sz="2400" dirty="0" smtClean="0"/>
              <a:t> </a:t>
            </a:r>
            <a:r>
              <a:rPr lang="en-US" sz="2400" dirty="0" err="1" smtClean="0"/>
              <a:t>classificados</a:t>
            </a:r>
            <a:r>
              <a:rPr lang="en-US" sz="2400" dirty="0" smtClean="0"/>
              <a:t> </a:t>
            </a:r>
            <a:r>
              <a:rPr lang="en-US" sz="2400" dirty="0" err="1" smtClean="0"/>
              <a:t>erroneamente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Experimentalmente</a:t>
            </a:r>
            <a:r>
              <a:rPr lang="en-US" sz="2400" dirty="0" smtClean="0"/>
              <a:t>, o </a:t>
            </a:r>
            <a:r>
              <a:rPr lang="en-US" sz="2400" dirty="0" err="1"/>
              <a:t>Perceptron</a:t>
            </a:r>
            <a:r>
              <a:rPr lang="en-US" sz="2400" dirty="0"/>
              <a:t> </a:t>
            </a:r>
            <a:r>
              <a:rPr lang="en-US" sz="2400" dirty="0" smtClean="0"/>
              <a:t>tem </a:t>
            </a:r>
            <a:r>
              <a:rPr lang="en-US" sz="2400" dirty="0" err="1" smtClean="0"/>
              <a:t>bons</a:t>
            </a:r>
            <a:r>
              <a:rPr lang="en-US" sz="2400" dirty="0" smtClean="0"/>
              <a:t> </a:t>
            </a:r>
            <a:r>
              <a:rPr lang="en-US" sz="2400" dirty="0" err="1" smtClean="0"/>
              <a:t>resultados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muitos</a:t>
            </a:r>
            <a:r>
              <a:rPr lang="en-US" sz="2400" dirty="0" smtClean="0"/>
              <a:t> </a:t>
            </a:r>
            <a:r>
              <a:rPr lang="en-US" sz="2400" dirty="0" err="1" smtClean="0"/>
              <a:t>conjuntos</a:t>
            </a:r>
            <a:r>
              <a:rPr lang="en-US" sz="2400" dirty="0" smtClean="0"/>
              <a:t> de dados.</a:t>
            </a:r>
            <a:endParaRPr lang="en-US" sz="2400" dirty="0"/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A45A40-09C4-487E-A1B5-A6E1FB3D6FC4}" type="slidenum">
              <a:rPr lang="en-US"/>
              <a:pPr/>
              <a:t>21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Redes</a:t>
            </a:r>
            <a:r>
              <a:rPr lang="en-US" dirty="0" smtClean="0"/>
              <a:t> Multi-</a:t>
            </a:r>
            <a:r>
              <a:rPr lang="en-US" dirty="0" err="1" smtClean="0"/>
              <a:t>Camada</a:t>
            </a: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400" dirty="0" err="1" smtClean="0"/>
              <a:t>Redes</a:t>
            </a:r>
            <a:r>
              <a:rPr lang="en-US" sz="2400" dirty="0" smtClean="0"/>
              <a:t> multi-</a:t>
            </a:r>
            <a:r>
              <a:rPr lang="en-US" sz="2400" dirty="0" err="1" smtClean="0"/>
              <a:t>camada</a:t>
            </a:r>
            <a:r>
              <a:rPr lang="en-US" sz="2400" dirty="0" smtClean="0"/>
              <a:t> </a:t>
            </a:r>
            <a:r>
              <a:rPr lang="en-US" sz="2400" dirty="0" err="1" smtClean="0"/>
              <a:t>podem</a:t>
            </a:r>
            <a:r>
              <a:rPr lang="en-US" sz="2400" dirty="0" smtClean="0"/>
              <a:t> </a:t>
            </a:r>
            <a:r>
              <a:rPr lang="en-US" sz="2400" dirty="0" err="1" smtClean="0"/>
              <a:t>representar</a:t>
            </a:r>
            <a:r>
              <a:rPr lang="en-US" sz="2400" dirty="0" smtClean="0"/>
              <a:t> </a:t>
            </a:r>
            <a:r>
              <a:rPr lang="en-US" sz="2400" dirty="0" err="1" smtClean="0"/>
              <a:t>funções</a:t>
            </a:r>
            <a:r>
              <a:rPr lang="en-US" sz="2400" dirty="0" smtClean="0"/>
              <a:t> </a:t>
            </a:r>
            <a:r>
              <a:rPr lang="en-US" sz="2400" dirty="0" err="1" smtClean="0"/>
              <a:t>arbitrárias</a:t>
            </a:r>
            <a:r>
              <a:rPr lang="en-US" sz="2400" dirty="0" smtClean="0"/>
              <a:t>, ms </a:t>
            </a:r>
            <a:r>
              <a:rPr lang="en-US" sz="2400" dirty="0" err="1" smtClean="0"/>
              <a:t>aprender</a:t>
            </a:r>
            <a:r>
              <a:rPr lang="en-US" sz="2400" dirty="0" smtClean="0"/>
              <a:t> </a:t>
            </a:r>
            <a:r>
              <a:rPr lang="en-US" sz="2400" dirty="0" err="1" smtClean="0"/>
              <a:t>essas</a:t>
            </a:r>
            <a:r>
              <a:rPr lang="en-US" sz="2400" dirty="0" smtClean="0"/>
              <a:t> </a:t>
            </a:r>
            <a:r>
              <a:rPr lang="en-US" sz="2400" dirty="0" err="1" smtClean="0"/>
              <a:t>redes</a:t>
            </a:r>
            <a:r>
              <a:rPr lang="en-US" sz="2400" dirty="0" smtClean="0"/>
              <a:t> era </a:t>
            </a:r>
            <a:r>
              <a:rPr lang="en-US" sz="2400" dirty="0" err="1" smtClean="0"/>
              <a:t>considerado</a:t>
            </a:r>
            <a:r>
              <a:rPr lang="en-US" sz="2400" dirty="0" smtClean="0"/>
              <a:t> um </a:t>
            </a:r>
            <a:r>
              <a:rPr lang="en-US" sz="2400" dirty="0" err="1" smtClean="0"/>
              <a:t>problema</a:t>
            </a:r>
            <a:r>
              <a:rPr lang="en-US" sz="2400" dirty="0" smtClean="0"/>
              <a:t> de </a:t>
            </a:r>
            <a:r>
              <a:rPr lang="en-US" sz="2400" dirty="0" err="1" smtClean="0"/>
              <a:t>difícil</a:t>
            </a:r>
            <a:r>
              <a:rPr lang="en-US" sz="2400" dirty="0" smtClean="0"/>
              <a:t> </a:t>
            </a:r>
            <a:r>
              <a:rPr lang="en-US" sz="2400" dirty="0" err="1" smtClean="0"/>
              <a:t>solução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en-US" sz="2400" dirty="0" err="1" smtClean="0"/>
              <a:t>rede</a:t>
            </a:r>
            <a:r>
              <a:rPr lang="en-US" sz="2400" dirty="0" smtClean="0"/>
              <a:t> multi-</a:t>
            </a:r>
            <a:r>
              <a:rPr lang="en-US" sz="2400" dirty="0" err="1" smtClean="0"/>
              <a:t>camada</a:t>
            </a:r>
            <a:r>
              <a:rPr lang="en-US" sz="2400" dirty="0" smtClean="0"/>
              <a:t> </a:t>
            </a:r>
            <a:r>
              <a:rPr lang="en-US" sz="2400" dirty="0" err="1" smtClean="0"/>
              <a:t>típica</a:t>
            </a:r>
            <a:r>
              <a:rPr lang="en-US" sz="2400" dirty="0" smtClean="0"/>
              <a:t> </a:t>
            </a:r>
            <a:r>
              <a:rPr lang="en-US" sz="2400" dirty="0" err="1" smtClean="0"/>
              <a:t>consiste</a:t>
            </a:r>
            <a:r>
              <a:rPr lang="en-US" sz="2400" dirty="0" smtClean="0"/>
              <a:t> das </a:t>
            </a:r>
            <a:r>
              <a:rPr lang="en-US" sz="2400" dirty="0" err="1" smtClean="0"/>
              <a:t>camadas</a:t>
            </a:r>
            <a:r>
              <a:rPr lang="en-US" sz="2400" dirty="0" smtClean="0"/>
              <a:t> de  </a:t>
            </a:r>
            <a:r>
              <a:rPr lang="en-US" sz="2400" dirty="0" err="1" smtClean="0"/>
              <a:t>entrada</a:t>
            </a:r>
            <a:r>
              <a:rPr lang="en-US" sz="2400" dirty="0" smtClean="0"/>
              <a:t>, </a:t>
            </a:r>
            <a:r>
              <a:rPr lang="en-US" sz="2400" dirty="0" err="1" smtClean="0"/>
              <a:t>interna</a:t>
            </a:r>
            <a:r>
              <a:rPr lang="en-US" sz="2400" dirty="0" smtClean="0"/>
              <a:t> </a:t>
            </a:r>
            <a:r>
              <a:rPr lang="en-US" sz="2400" dirty="0" smtClean="0"/>
              <a:t>e </a:t>
            </a:r>
            <a:r>
              <a:rPr lang="en-US" sz="2400" dirty="0" err="1" smtClean="0"/>
              <a:t>saída</a:t>
            </a:r>
            <a:r>
              <a:rPr lang="en-US" sz="2400" dirty="0" smtClean="0"/>
              <a:t>, </a:t>
            </a:r>
            <a:r>
              <a:rPr lang="en-US" sz="2400" dirty="0" err="1" smtClean="0"/>
              <a:t>cada</a:t>
            </a:r>
            <a:r>
              <a:rPr lang="en-US" sz="2400" dirty="0" smtClean="0"/>
              <a:t> 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en-US" sz="2400" dirty="0" err="1" smtClean="0"/>
              <a:t>totalmente</a:t>
            </a:r>
            <a:r>
              <a:rPr lang="en-US" sz="2400" dirty="0" smtClean="0"/>
              <a:t> </a:t>
            </a:r>
            <a:r>
              <a:rPr lang="en-US" sz="2400" dirty="0" err="1" smtClean="0"/>
              <a:t>conectada</a:t>
            </a:r>
            <a:r>
              <a:rPr lang="en-US" sz="2400" dirty="0" smtClean="0"/>
              <a:t> à </a:t>
            </a:r>
            <a:r>
              <a:rPr lang="en-US" sz="2400" dirty="0" err="1" smtClean="0"/>
              <a:t>próxima</a:t>
            </a:r>
            <a:r>
              <a:rPr lang="en-US" sz="2400" dirty="0" smtClean="0"/>
              <a:t>, com a </a:t>
            </a:r>
            <a:r>
              <a:rPr lang="en-US" sz="2400" dirty="0" err="1" smtClean="0"/>
              <a:t>ativação</a:t>
            </a:r>
            <a:r>
              <a:rPr lang="en-US" sz="2400" dirty="0" smtClean="0"/>
              <a:t> indo </a:t>
            </a:r>
            <a:r>
              <a:rPr lang="en-US" sz="2400" dirty="0" err="1" smtClean="0"/>
              <a:t>pra</a:t>
            </a:r>
            <a:r>
              <a:rPr lang="en-US" sz="2400" dirty="0" smtClean="0"/>
              <a:t> </a:t>
            </a:r>
            <a:r>
              <a:rPr lang="en-US" sz="2400" dirty="0" err="1" smtClean="0"/>
              <a:t>frente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Os pesos</a:t>
            </a:r>
            <a:r>
              <a:rPr lang="en-US" sz="2400" dirty="0" smtClean="0"/>
              <a:t> </a:t>
            </a:r>
            <a:r>
              <a:rPr lang="en-US" sz="2400" dirty="0" err="1" smtClean="0"/>
              <a:t>determinam</a:t>
            </a:r>
            <a:r>
              <a:rPr lang="en-US" sz="2400" dirty="0" smtClean="0"/>
              <a:t> a </a:t>
            </a:r>
            <a:r>
              <a:rPr lang="en-US" sz="2400" dirty="0" err="1" smtClean="0"/>
              <a:t>função</a:t>
            </a:r>
            <a:r>
              <a:rPr lang="en-US" sz="2400" dirty="0" smtClean="0"/>
              <a:t> </a:t>
            </a:r>
            <a:r>
              <a:rPr lang="en-US" sz="2400" dirty="0" err="1" smtClean="0"/>
              <a:t>calculada</a:t>
            </a:r>
            <a:r>
              <a:rPr lang="en-US" sz="2400" dirty="0" smtClean="0"/>
              <a:t>. </a:t>
            </a:r>
            <a:r>
              <a:rPr lang="en-US" sz="2400" dirty="0" smtClean="0"/>
              <a:t>Dado um </a:t>
            </a:r>
            <a:r>
              <a:rPr lang="en-US" sz="2400" dirty="0" err="1" smtClean="0"/>
              <a:t>número</a:t>
            </a:r>
            <a:r>
              <a:rPr lang="en-US" sz="2400" dirty="0" smtClean="0"/>
              <a:t> </a:t>
            </a:r>
            <a:r>
              <a:rPr lang="en-US" sz="2400" dirty="0" err="1" smtClean="0"/>
              <a:t>arbitrário</a:t>
            </a:r>
            <a:r>
              <a:rPr lang="en-US" sz="2400" dirty="0" smtClean="0"/>
              <a:t> de </a:t>
            </a:r>
            <a:r>
              <a:rPr lang="en-US" sz="2400" dirty="0" err="1" smtClean="0"/>
              <a:t>unidades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</a:t>
            </a:r>
            <a:r>
              <a:rPr lang="en-US" sz="2400" dirty="0" smtClean="0"/>
              <a:t>, </a:t>
            </a:r>
            <a:r>
              <a:rPr lang="en-US" sz="2400" dirty="0" err="1" smtClean="0"/>
              <a:t>qualquer</a:t>
            </a:r>
            <a:r>
              <a:rPr lang="en-US" sz="2400" dirty="0" smtClean="0"/>
              <a:t> </a:t>
            </a:r>
            <a:r>
              <a:rPr lang="en-US" sz="2400" dirty="0" err="1" smtClean="0"/>
              <a:t>função</a:t>
            </a:r>
            <a:r>
              <a:rPr lang="en-US" sz="2400" dirty="0" smtClean="0"/>
              <a:t> </a:t>
            </a:r>
            <a:r>
              <a:rPr lang="en-US" sz="2400" dirty="0" err="1" smtClean="0"/>
              <a:t>booleana</a:t>
            </a:r>
            <a:r>
              <a:rPr lang="en-US" sz="2400" dirty="0" smtClean="0"/>
              <a:t> </a:t>
            </a:r>
            <a:r>
              <a:rPr lang="en-US" sz="2400" dirty="0" err="1" smtClean="0"/>
              <a:t>pode</a:t>
            </a:r>
            <a:r>
              <a:rPr lang="en-US" sz="2400" dirty="0" smtClean="0"/>
              <a:t> ser </a:t>
            </a:r>
            <a:r>
              <a:rPr lang="en-US" sz="2400" dirty="0" err="1" smtClean="0"/>
              <a:t>calculada</a:t>
            </a:r>
            <a:r>
              <a:rPr lang="en-US" sz="2400" dirty="0" smtClean="0"/>
              <a:t> com 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en-US" sz="2400" dirty="0" err="1" smtClean="0"/>
              <a:t>única</a:t>
            </a:r>
            <a:r>
              <a:rPr lang="en-US" sz="2400" dirty="0" smtClean="0"/>
              <a:t> </a:t>
            </a:r>
            <a:r>
              <a:rPr lang="en-US" sz="2400" dirty="0" err="1" smtClean="0"/>
              <a:t>camada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3317875" y="3368675"/>
            <a:ext cx="2347913" cy="1420813"/>
            <a:chOff x="2090" y="2122"/>
            <a:chExt cx="1479" cy="895"/>
          </a:xfrm>
        </p:grpSpPr>
        <p:sp>
          <p:nvSpPr>
            <p:cNvPr id="247825" name="Text Box 17"/>
            <p:cNvSpPr txBox="1">
              <a:spLocks noChangeArrowheads="1"/>
            </p:cNvSpPr>
            <p:nvPr/>
          </p:nvSpPr>
          <p:spPr bwMode="auto">
            <a:xfrm>
              <a:off x="2796" y="2122"/>
              <a:ext cx="52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output</a:t>
              </a:r>
            </a:p>
          </p:txBody>
        </p:sp>
        <p:sp>
          <p:nvSpPr>
            <p:cNvPr id="247826" name="Text Box 18"/>
            <p:cNvSpPr txBox="1">
              <a:spLocks noChangeArrowheads="1"/>
            </p:cNvSpPr>
            <p:nvPr/>
          </p:nvSpPr>
          <p:spPr bwMode="auto">
            <a:xfrm>
              <a:off x="2871" y="2448"/>
              <a:ext cx="54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hidden</a:t>
              </a:r>
            </a:p>
          </p:txBody>
        </p:sp>
        <p:sp>
          <p:nvSpPr>
            <p:cNvPr id="247827" name="Text Box 19"/>
            <p:cNvSpPr txBox="1">
              <a:spLocks noChangeArrowheads="1"/>
            </p:cNvSpPr>
            <p:nvPr/>
          </p:nvSpPr>
          <p:spPr bwMode="auto">
            <a:xfrm>
              <a:off x="3127" y="2767"/>
              <a:ext cx="44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input</a:t>
              </a:r>
            </a:p>
          </p:txBody>
        </p:sp>
        <p:sp>
          <p:nvSpPr>
            <p:cNvPr id="247828" name="Line 20"/>
            <p:cNvSpPr>
              <a:spLocks noChangeShapeType="1"/>
            </p:cNvSpPr>
            <p:nvPr/>
          </p:nvSpPr>
          <p:spPr bwMode="auto">
            <a:xfrm flipH="1">
              <a:off x="2112" y="2596"/>
              <a:ext cx="92" cy="3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47829" name="Line 21"/>
            <p:cNvSpPr>
              <a:spLocks noChangeShapeType="1"/>
            </p:cNvSpPr>
            <p:nvPr/>
          </p:nvSpPr>
          <p:spPr bwMode="auto">
            <a:xfrm>
              <a:off x="2212" y="2604"/>
              <a:ext cx="123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47830" name="Line 22"/>
            <p:cNvSpPr>
              <a:spLocks noChangeShapeType="1"/>
            </p:cNvSpPr>
            <p:nvPr/>
          </p:nvSpPr>
          <p:spPr bwMode="auto">
            <a:xfrm>
              <a:off x="2212" y="2612"/>
              <a:ext cx="315" cy="2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47831" name="Line 23"/>
            <p:cNvSpPr>
              <a:spLocks noChangeShapeType="1"/>
            </p:cNvSpPr>
            <p:nvPr/>
          </p:nvSpPr>
          <p:spPr bwMode="auto">
            <a:xfrm>
              <a:off x="2212" y="2619"/>
              <a:ext cx="545" cy="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47832" name="Line 24"/>
            <p:cNvSpPr>
              <a:spLocks noChangeShapeType="1"/>
            </p:cNvSpPr>
            <p:nvPr/>
          </p:nvSpPr>
          <p:spPr bwMode="auto">
            <a:xfrm>
              <a:off x="2212" y="2619"/>
              <a:ext cx="768" cy="2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47833" name="Line 25"/>
            <p:cNvSpPr>
              <a:spLocks noChangeShapeType="1"/>
            </p:cNvSpPr>
            <p:nvPr/>
          </p:nvSpPr>
          <p:spPr bwMode="auto">
            <a:xfrm flipH="1">
              <a:off x="2112" y="2604"/>
              <a:ext cx="376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47834" name="Line 26"/>
            <p:cNvSpPr>
              <a:spLocks noChangeShapeType="1"/>
            </p:cNvSpPr>
            <p:nvPr/>
          </p:nvSpPr>
          <p:spPr bwMode="auto">
            <a:xfrm flipH="1">
              <a:off x="2327" y="2596"/>
              <a:ext cx="169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47835" name="Line 27"/>
            <p:cNvSpPr>
              <a:spLocks noChangeShapeType="1"/>
            </p:cNvSpPr>
            <p:nvPr/>
          </p:nvSpPr>
          <p:spPr bwMode="auto">
            <a:xfrm>
              <a:off x="2496" y="2588"/>
              <a:ext cx="38" cy="3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47836" name="Line 28"/>
            <p:cNvSpPr>
              <a:spLocks noChangeShapeType="1"/>
            </p:cNvSpPr>
            <p:nvPr/>
          </p:nvSpPr>
          <p:spPr bwMode="auto">
            <a:xfrm>
              <a:off x="2504" y="2596"/>
              <a:ext cx="261" cy="3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47837" name="Line 29"/>
            <p:cNvSpPr>
              <a:spLocks noChangeShapeType="1"/>
            </p:cNvSpPr>
            <p:nvPr/>
          </p:nvSpPr>
          <p:spPr bwMode="auto">
            <a:xfrm>
              <a:off x="2504" y="2619"/>
              <a:ext cx="468" cy="2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47838" name="Line 30"/>
            <p:cNvSpPr>
              <a:spLocks noChangeShapeType="1"/>
            </p:cNvSpPr>
            <p:nvPr/>
          </p:nvSpPr>
          <p:spPr bwMode="auto">
            <a:xfrm flipH="1">
              <a:off x="2120" y="2604"/>
              <a:ext cx="645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47839" name="Line 31"/>
            <p:cNvSpPr>
              <a:spLocks noChangeShapeType="1"/>
            </p:cNvSpPr>
            <p:nvPr/>
          </p:nvSpPr>
          <p:spPr bwMode="auto">
            <a:xfrm flipH="1">
              <a:off x="2327" y="2604"/>
              <a:ext cx="430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47840" name="Line 32"/>
            <p:cNvSpPr>
              <a:spLocks noChangeShapeType="1"/>
            </p:cNvSpPr>
            <p:nvPr/>
          </p:nvSpPr>
          <p:spPr bwMode="auto">
            <a:xfrm flipH="1">
              <a:off x="2542" y="2612"/>
              <a:ext cx="231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47841" name="Line 33"/>
            <p:cNvSpPr>
              <a:spLocks noChangeShapeType="1"/>
            </p:cNvSpPr>
            <p:nvPr/>
          </p:nvSpPr>
          <p:spPr bwMode="auto">
            <a:xfrm flipH="1">
              <a:off x="2742" y="2588"/>
              <a:ext cx="46" cy="3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47842" name="Line 34"/>
            <p:cNvSpPr>
              <a:spLocks noChangeShapeType="1"/>
            </p:cNvSpPr>
            <p:nvPr/>
          </p:nvSpPr>
          <p:spPr bwMode="auto">
            <a:xfrm>
              <a:off x="2780" y="2596"/>
              <a:ext cx="177" cy="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47843" name="Line 35"/>
            <p:cNvSpPr>
              <a:spLocks noChangeShapeType="1"/>
            </p:cNvSpPr>
            <p:nvPr/>
          </p:nvSpPr>
          <p:spPr bwMode="auto">
            <a:xfrm flipH="1">
              <a:off x="2212" y="2281"/>
              <a:ext cx="161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47844" name="Line 36"/>
            <p:cNvSpPr>
              <a:spLocks noChangeShapeType="1"/>
            </p:cNvSpPr>
            <p:nvPr/>
          </p:nvSpPr>
          <p:spPr bwMode="auto">
            <a:xfrm>
              <a:off x="2381" y="2281"/>
              <a:ext cx="115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47845" name="Line 37"/>
            <p:cNvSpPr>
              <a:spLocks noChangeShapeType="1"/>
            </p:cNvSpPr>
            <p:nvPr/>
          </p:nvSpPr>
          <p:spPr bwMode="auto">
            <a:xfrm>
              <a:off x="2373" y="2281"/>
              <a:ext cx="407" cy="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47846" name="Line 38"/>
            <p:cNvSpPr>
              <a:spLocks noChangeShapeType="1"/>
            </p:cNvSpPr>
            <p:nvPr/>
          </p:nvSpPr>
          <p:spPr bwMode="auto">
            <a:xfrm flipH="1">
              <a:off x="2212" y="2289"/>
              <a:ext cx="422" cy="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47847" name="Line 39"/>
            <p:cNvSpPr>
              <a:spLocks noChangeShapeType="1"/>
            </p:cNvSpPr>
            <p:nvPr/>
          </p:nvSpPr>
          <p:spPr bwMode="auto">
            <a:xfrm flipH="1">
              <a:off x="2488" y="2289"/>
              <a:ext cx="146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47848" name="Line 40"/>
            <p:cNvSpPr>
              <a:spLocks noChangeShapeType="1"/>
            </p:cNvSpPr>
            <p:nvPr/>
          </p:nvSpPr>
          <p:spPr bwMode="auto">
            <a:xfrm>
              <a:off x="2642" y="2297"/>
              <a:ext cx="131" cy="2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247820" name="Oval 12"/>
            <p:cNvSpPr>
              <a:spLocks noChangeArrowheads="1"/>
            </p:cNvSpPr>
            <p:nvPr/>
          </p:nvSpPr>
          <p:spPr bwMode="auto">
            <a:xfrm>
              <a:off x="2090" y="2892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47821" name="Oval 13"/>
            <p:cNvSpPr>
              <a:spLocks noChangeArrowheads="1"/>
            </p:cNvSpPr>
            <p:nvPr/>
          </p:nvSpPr>
          <p:spPr bwMode="auto">
            <a:xfrm>
              <a:off x="2302" y="2888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47822" name="Oval 14"/>
            <p:cNvSpPr>
              <a:spLocks noChangeArrowheads="1"/>
            </p:cNvSpPr>
            <p:nvPr/>
          </p:nvSpPr>
          <p:spPr bwMode="auto">
            <a:xfrm>
              <a:off x="2514" y="2884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47823" name="Oval 15"/>
            <p:cNvSpPr>
              <a:spLocks noChangeArrowheads="1"/>
            </p:cNvSpPr>
            <p:nvPr/>
          </p:nvSpPr>
          <p:spPr bwMode="auto">
            <a:xfrm>
              <a:off x="2726" y="2880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47824" name="Oval 16"/>
            <p:cNvSpPr>
              <a:spLocks noChangeArrowheads="1"/>
            </p:cNvSpPr>
            <p:nvPr/>
          </p:nvSpPr>
          <p:spPr bwMode="auto">
            <a:xfrm>
              <a:off x="2938" y="2876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47815" name="Oval 7"/>
            <p:cNvSpPr>
              <a:spLocks noChangeArrowheads="1"/>
            </p:cNvSpPr>
            <p:nvPr/>
          </p:nvSpPr>
          <p:spPr bwMode="auto">
            <a:xfrm>
              <a:off x="2183" y="2558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47816" name="Oval 8"/>
            <p:cNvSpPr>
              <a:spLocks noChangeArrowheads="1"/>
            </p:cNvSpPr>
            <p:nvPr/>
          </p:nvSpPr>
          <p:spPr bwMode="auto">
            <a:xfrm>
              <a:off x="2464" y="2558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47817" name="Oval 9"/>
            <p:cNvSpPr>
              <a:spLocks noChangeArrowheads="1"/>
            </p:cNvSpPr>
            <p:nvPr/>
          </p:nvSpPr>
          <p:spPr bwMode="auto">
            <a:xfrm>
              <a:off x="2745" y="2558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47813" name="Oval 5"/>
            <p:cNvSpPr>
              <a:spLocks noChangeArrowheads="1"/>
            </p:cNvSpPr>
            <p:nvPr/>
          </p:nvSpPr>
          <p:spPr bwMode="auto">
            <a:xfrm>
              <a:off x="2343" y="2247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47814" name="Oval 6"/>
            <p:cNvSpPr>
              <a:spLocks noChangeArrowheads="1"/>
            </p:cNvSpPr>
            <p:nvPr/>
          </p:nvSpPr>
          <p:spPr bwMode="auto">
            <a:xfrm>
              <a:off x="2616" y="2247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247849" name="Text Box 41"/>
          <p:cNvSpPr txBox="1">
            <a:spLocks noChangeArrowheads="1"/>
          </p:cNvSpPr>
          <p:nvPr/>
        </p:nvSpPr>
        <p:spPr bwMode="auto">
          <a:xfrm>
            <a:off x="5935663" y="3867150"/>
            <a:ext cx="11795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activation</a:t>
            </a:r>
          </a:p>
        </p:txBody>
      </p:sp>
      <p:sp>
        <p:nvSpPr>
          <p:cNvPr id="247850" name="AutoShape 42"/>
          <p:cNvSpPr>
            <a:spLocks noChangeArrowheads="1"/>
          </p:cNvSpPr>
          <p:nvPr/>
        </p:nvSpPr>
        <p:spPr bwMode="auto">
          <a:xfrm>
            <a:off x="5791200" y="3462338"/>
            <a:ext cx="255588" cy="1219200"/>
          </a:xfrm>
          <a:prstGeom prst="upArrow">
            <a:avLst>
              <a:gd name="adj1" fmla="val 50000"/>
              <a:gd name="adj2" fmla="val 119254"/>
            </a:avLst>
          </a:prstGeom>
          <a:solidFill>
            <a:srgbClr val="00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6701B6-496D-449E-90FA-687ABFBA9537}" type="slidenum">
              <a:rPr lang="en-US"/>
              <a:pPr/>
              <a:t>22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Subida</a:t>
            </a:r>
            <a:r>
              <a:rPr lang="en-US" dirty="0" smtClean="0"/>
              <a:t> de </a:t>
            </a:r>
            <a:r>
              <a:rPr lang="en-US" dirty="0" err="1" smtClean="0"/>
              <a:t>Encosta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Redes</a:t>
            </a:r>
            <a:r>
              <a:rPr lang="en-US" dirty="0" smtClean="0"/>
              <a:t> Multi-</a:t>
            </a:r>
            <a:r>
              <a:rPr lang="en-US" dirty="0" err="1" smtClean="0"/>
              <a:t>Camada</a:t>
            </a:r>
            <a:endParaRPr lang="en-US" dirty="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400" dirty="0" smtClean="0"/>
              <a:t>Para fazer descida de gradiente, precisamos que a saída de uma unidade seja uma função </a:t>
            </a:r>
            <a:r>
              <a:rPr lang="pt-BR" sz="2400" dirty="0" err="1" smtClean="0"/>
              <a:t>diferenciável</a:t>
            </a:r>
            <a:r>
              <a:rPr lang="pt-BR" sz="2400" dirty="0" smtClean="0"/>
              <a:t> da entrada e dos pesos.</a:t>
            </a:r>
          </a:p>
          <a:p>
            <a:pPr>
              <a:lnSpc>
                <a:spcPct val="90000"/>
              </a:lnSpc>
            </a:pPr>
            <a:r>
              <a:rPr lang="pt-BR" sz="2400" dirty="0" smtClean="0"/>
              <a:t>A função limite padrão não é </a:t>
            </a:r>
            <a:r>
              <a:rPr lang="pt-BR" sz="2400" dirty="0" err="1" smtClean="0"/>
              <a:t>diferenciável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248836" name="Line 4"/>
          <p:cNvSpPr>
            <a:spLocks noChangeShapeType="1"/>
          </p:cNvSpPr>
          <p:nvPr/>
        </p:nvSpPr>
        <p:spPr bwMode="auto">
          <a:xfrm flipV="1">
            <a:off x="3219450" y="4217988"/>
            <a:ext cx="0" cy="1560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48837" name="Line 5"/>
          <p:cNvSpPr>
            <a:spLocks noChangeShapeType="1"/>
          </p:cNvSpPr>
          <p:nvPr/>
        </p:nvSpPr>
        <p:spPr bwMode="auto">
          <a:xfrm>
            <a:off x="3219450" y="5778500"/>
            <a:ext cx="2803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5367338" y="5780088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1"/>
              <a:t>net</a:t>
            </a:r>
            <a:r>
              <a:rPr lang="en-US" i="1" baseline="-25000"/>
              <a:t>j</a:t>
            </a:r>
          </a:p>
        </p:txBody>
      </p:sp>
      <p:sp>
        <p:nvSpPr>
          <p:cNvPr id="248839" name="Text Box 7"/>
          <p:cNvSpPr txBox="1">
            <a:spLocks noChangeArrowheads="1"/>
          </p:cNvSpPr>
          <p:nvPr/>
        </p:nvSpPr>
        <p:spPr bwMode="auto">
          <a:xfrm>
            <a:off x="2817813" y="4154488"/>
            <a:ext cx="3540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1"/>
              <a:t>o</a:t>
            </a:r>
            <a:r>
              <a:rPr lang="en-US" i="1" baseline="-25000"/>
              <a:t>i</a:t>
            </a:r>
          </a:p>
        </p:txBody>
      </p:sp>
      <p:sp>
        <p:nvSpPr>
          <p:cNvPr id="248840" name="Text Box 8"/>
          <p:cNvSpPr txBox="1">
            <a:spLocks noChangeArrowheads="1"/>
          </p:cNvSpPr>
          <p:nvPr/>
        </p:nvSpPr>
        <p:spPr bwMode="auto">
          <a:xfrm>
            <a:off x="4354513" y="5768975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1"/>
              <a:t>T</a:t>
            </a:r>
            <a:r>
              <a:rPr lang="en-US" i="1" baseline="-25000"/>
              <a:t>j</a:t>
            </a:r>
          </a:p>
        </p:txBody>
      </p:sp>
      <p:sp>
        <p:nvSpPr>
          <p:cNvPr id="248841" name="Line 9"/>
          <p:cNvSpPr>
            <a:spLocks noChangeShapeType="1"/>
          </p:cNvSpPr>
          <p:nvPr/>
        </p:nvSpPr>
        <p:spPr bwMode="auto">
          <a:xfrm>
            <a:off x="4535488" y="5656263"/>
            <a:ext cx="0" cy="182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48842" name="Text Box 10"/>
          <p:cNvSpPr txBox="1">
            <a:spLocks noChangeArrowheads="1"/>
          </p:cNvSpPr>
          <p:nvPr/>
        </p:nvSpPr>
        <p:spPr bwMode="auto">
          <a:xfrm>
            <a:off x="2835275" y="5586413"/>
            <a:ext cx="307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/>
              <a:t>0</a:t>
            </a:r>
          </a:p>
        </p:txBody>
      </p:sp>
      <p:sp>
        <p:nvSpPr>
          <p:cNvPr id="248843" name="Text Box 11"/>
          <p:cNvSpPr txBox="1">
            <a:spLocks noChangeArrowheads="1"/>
          </p:cNvSpPr>
          <p:nvPr/>
        </p:nvSpPr>
        <p:spPr bwMode="auto">
          <a:xfrm>
            <a:off x="2827338" y="4678363"/>
            <a:ext cx="307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248844" name="Line 12"/>
          <p:cNvSpPr>
            <a:spLocks noChangeShapeType="1"/>
          </p:cNvSpPr>
          <p:nvPr/>
        </p:nvSpPr>
        <p:spPr bwMode="auto">
          <a:xfrm flipV="1">
            <a:off x="3109913" y="4876800"/>
            <a:ext cx="268287" cy="11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48845" name="Line 13"/>
          <p:cNvSpPr>
            <a:spLocks noChangeShapeType="1"/>
          </p:cNvSpPr>
          <p:nvPr/>
        </p:nvSpPr>
        <p:spPr bwMode="auto">
          <a:xfrm flipV="1">
            <a:off x="3219450" y="5765800"/>
            <a:ext cx="1304925" cy="12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48846" name="Line 14"/>
          <p:cNvSpPr>
            <a:spLocks noChangeShapeType="1"/>
          </p:cNvSpPr>
          <p:nvPr/>
        </p:nvSpPr>
        <p:spPr bwMode="auto">
          <a:xfrm flipV="1">
            <a:off x="4524375" y="48514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48847" name="Line 15"/>
          <p:cNvSpPr>
            <a:spLocks noChangeShapeType="1"/>
          </p:cNvSpPr>
          <p:nvPr/>
        </p:nvSpPr>
        <p:spPr bwMode="auto">
          <a:xfrm flipV="1">
            <a:off x="4506913" y="4821238"/>
            <a:ext cx="1304925" cy="12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EB836E-8F81-4C5B-BB1C-5F43676C0CB6}" type="slidenum">
              <a:rPr lang="en-US"/>
              <a:pPr/>
              <a:t>23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Função de Saída </a:t>
            </a:r>
            <a:r>
              <a:rPr lang="pt-BR" dirty="0" err="1" smtClean="0"/>
              <a:t>Diferenciável</a:t>
            </a:r>
            <a:endParaRPr lang="pt-BR" dirty="0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041525"/>
          </a:xfrm>
        </p:spPr>
        <p:txBody>
          <a:bodyPr/>
          <a:lstStyle/>
          <a:p>
            <a:r>
              <a:rPr lang="en-US" sz="2400" dirty="0" err="1" smtClean="0"/>
              <a:t>Precisamos</a:t>
            </a:r>
            <a:r>
              <a:rPr lang="en-US" sz="2400" dirty="0" smtClean="0"/>
              <a:t> de 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en-US" sz="2400" dirty="0" err="1" smtClean="0"/>
              <a:t>saída</a:t>
            </a:r>
            <a:r>
              <a:rPr lang="en-US" sz="2400" dirty="0" smtClean="0"/>
              <a:t> </a:t>
            </a:r>
            <a:r>
              <a:rPr lang="en-US" sz="2400" dirty="0" err="1" smtClean="0"/>
              <a:t>não</a:t>
            </a:r>
            <a:r>
              <a:rPr lang="en-US" sz="2400" dirty="0" smtClean="0"/>
              <a:t>-linear.</a:t>
            </a:r>
            <a:endParaRPr lang="en-US" sz="2400" dirty="0"/>
          </a:p>
          <a:p>
            <a:pPr lvl="1"/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rede</a:t>
            </a:r>
            <a:r>
              <a:rPr lang="en-US" sz="2000" dirty="0" smtClean="0"/>
              <a:t> </a:t>
            </a:r>
            <a:r>
              <a:rPr lang="en-US" sz="2000" dirty="0" smtClean="0"/>
              <a:t>multi-</a:t>
            </a:r>
            <a:r>
              <a:rPr lang="en-US" sz="2000" dirty="0" err="1" smtClean="0"/>
              <a:t>camada</a:t>
            </a:r>
            <a:r>
              <a:rPr lang="en-US" sz="2000" dirty="0" smtClean="0"/>
              <a:t> com </a:t>
            </a:r>
            <a:r>
              <a:rPr lang="en-US" sz="2000" dirty="0" err="1" smtClean="0"/>
              <a:t>saídas</a:t>
            </a:r>
            <a:r>
              <a:rPr lang="en-US" sz="2000" dirty="0" smtClean="0"/>
              <a:t> </a:t>
            </a:r>
            <a:r>
              <a:rPr lang="en-US" sz="2000" dirty="0" err="1" smtClean="0"/>
              <a:t>lineares</a:t>
            </a:r>
            <a:r>
              <a:rPr lang="en-US" sz="2000" dirty="0" smtClean="0"/>
              <a:t> </a:t>
            </a:r>
            <a:r>
              <a:rPr lang="en-US" sz="2000" dirty="0" err="1" smtClean="0"/>
              <a:t>só</a:t>
            </a:r>
            <a:r>
              <a:rPr lang="en-US" sz="2000" dirty="0" smtClean="0"/>
              <a:t> </a:t>
            </a:r>
            <a:r>
              <a:rPr lang="en-US" sz="2000" dirty="0" err="1" smtClean="0"/>
              <a:t>representa</a:t>
            </a:r>
            <a:r>
              <a:rPr lang="en-US" sz="2000" dirty="0" smtClean="0"/>
              <a:t> </a:t>
            </a:r>
            <a:r>
              <a:rPr lang="en-US" sz="2000" dirty="0" err="1" smtClean="0"/>
              <a:t>funções</a:t>
            </a:r>
            <a:r>
              <a:rPr lang="en-US" sz="2000" dirty="0" smtClean="0"/>
              <a:t> </a:t>
            </a:r>
            <a:r>
              <a:rPr lang="en-US" sz="2000" dirty="0" err="1" smtClean="0"/>
              <a:t>lineares</a:t>
            </a:r>
            <a:r>
              <a:rPr lang="en-US" sz="2000" dirty="0" smtClean="0"/>
              <a:t> (</a:t>
            </a:r>
            <a:r>
              <a:rPr lang="en-US" sz="2000" dirty="0" err="1" smtClean="0"/>
              <a:t>igual</a:t>
            </a:r>
            <a:r>
              <a:rPr lang="en-US" sz="2000" dirty="0" smtClean="0"/>
              <a:t> a um </a:t>
            </a:r>
            <a:r>
              <a:rPr lang="en-US" sz="2000" dirty="0" err="1" smtClean="0"/>
              <a:t>percéptron</a:t>
            </a:r>
            <a:r>
              <a:rPr lang="en-US" sz="2000" dirty="0" smtClean="0"/>
              <a:t>)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400" dirty="0" err="1" smtClean="0"/>
              <a:t>Solução</a:t>
            </a:r>
            <a:r>
              <a:rPr lang="en-US" sz="2400" dirty="0" smtClean="0"/>
              <a:t> </a:t>
            </a:r>
            <a:r>
              <a:rPr lang="en-US" sz="2400" dirty="0" err="1" smtClean="0"/>
              <a:t>padrão</a:t>
            </a:r>
            <a:r>
              <a:rPr lang="en-US" sz="2400" dirty="0" smtClean="0"/>
              <a:t> é </a:t>
            </a:r>
            <a:r>
              <a:rPr lang="en-US" sz="2400" dirty="0" err="1" smtClean="0"/>
              <a:t>usar</a:t>
            </a:r>
            <a:r>
              <a:rPr lang="en-US" sz="2400" dirty="0" smtClean="0"/>
              <a:t> a </a:t>
            </a:r>
            <a:r>
              <a:rPr lang="en-US" sz="2400" dirty="0" err="1" smtClean="0"/>
              <a:t>função</a:t>
            </a:r>
            <a:r>
              <a:rPr lang="en-US" sz="2400" dirty="0" smtClean="0"/>
              <a:t> </a:t>
            </a:r>
            <a:r>
              <a:rPr lang="en-US" sz="2400" dirty="0" err="1" smtClean="0"/>
              <a:t>nã</a:t>
            </a:r>
            <a:r>
              <a:rPr lang="en-US" sz="2400" dirty="0" err="1" smtClean="0"/>
              <a:t>o</a:t>
            </a:r>
            <a:r>
              <a:rPr lang="en-US" sz="2400" dirty="0" smtClean="0"/>
              <a:t>-linear e  </a:t>
            </a:r>
            <a:r>
              <a:rPr lang="en-US" sz="2400" dirty="0" err="1" smtClean="0"/>
              <a:t>diferenciável</a:t>
            </a:r>
            <a:r>
              <a:rPr lang="en-US" sz="2400" dirty="0" smtClean="0"/>
              <a:t> </a:t>
            </a:r>
            <a:r>
              <a:rPr lang="en-US" sz="2400" dirty="0" err="1" smtClean="0"/>
              <a:t>chamada</a:t>
            </a:r>
            <a:r>
              <a:rPr lang="en-US" sz="2400" dirty="0" smtClean="0"/>
              <a:t> de </a:t>
            </a:r>
            <a:r>
              <a:rPr lang="en-US" sz="2400" dirty="0" err="1" smtClean="0"/>
              <a:t>função</a:t>
            </a:r>
            <a:r>
              <a:rPr lang="en-US" sz="2400" dirty="0" smtClean="0"/>
              <a:t> “</a:t>
            </a:r>
            <a:r>
              <a:rPr lang="en-US" sz="2400" dirty="0" err="1" smtClean="0"/>
              <a:t>logística</a:t>
            </a:r>
            <a:r>
              <a:rPr lang="en-US" sz="2400" dirty="0" smtClean="0"/>
              <a:t>”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sigmóide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249860" name="Line 4"/>
          <p:cNvSpPr>
            <a:spLocks noChangeShapeType="1"/>
          </p:cNvSpPr>
          <p:nvPr/>
        </p:nvSpPr>
        <p:spPr bwMode="auto">
          <a:xfrm flipV="1">
            <a:off x="5005388" y="3540125"/>
            <a:ext cx="0" cy="1560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49861" name="Line 5"/>
          <p:cNvSpPr>
            <a:spLocks noChangeShapeType="1"/>
          </p:cNvSpPr>
          <p:nvPr/>
        </p:nvSpPr>
        <p:spPr bwMode="auto">
          <a:xfrm>
            <a:off x="5005388" y="5100638"/>
            <a:ext cx="2803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7153275" y="5102225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1"/>
              <a:t>net</a:t>
            </a:r>
            <a:r>
              <a:rPr lang="en-US" i="1" baseline="-25000"/>
              <a:t>j</a:t>
            </a:r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6140450" y="5091113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i="1"/>
              <a:t>T</a:t>
            </a:r>
            <a:r>
              <a:rPr lang="en-US" i="1" baseline="-25000"/>
              <a:t>j</a:t>
            </a:r>
          </a:p>
        </p:txBody>
      </p:sp>
      <p:sp>
        <p:nvSpPr>
          <p:cNvPr id="249864" name="Line 8"/>
          <p:cNvSpPr>
            <a:spLocks noChangeShapeType="1"/>
          </p:cNvSpPr>
          <p:nvPr/>
        </p:nvSpPr>
        <p:spPr bwMode="auto">
          <a:xfrm>
            <a:off x="6321425" y="4978400"/>
            <a:ext cx="0" cy="182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49865" name="Text Box 9"/>
          <p:cNvSpPr txBox="1">
            <a:spLocks noChangeArrowheads="1"/>
          </p:cNvSpPr>
          <p:nvPr/>
        </p:nvSpPr>
        <p:spPr bwMode="auto">
          <a:xfrm>
            <a:off x="4621213" y="4908550"/>
            <a:ext cx="307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/>
              <a:t>0</a:t>
            </a:r>
          </a:p>
        </p:txBody>
      </p:sp>
      <p:sp>
        <p:nvSpPr>
          <p:cNvPr id="249866" name="Text Box 10"/>
          <p:cNvSpPr txBox="1">
            <a:spLocks noChangeArrowheads="1"/>
          </p:cNvSpPr>
          <p:nvPr/>
        </p:nvSpPr>
        <p:spPr bwMode="auto">
          <a:xfrm>
            <a:off x="4613275" y="4000500"/>
            <a:ext cx="307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249867" name="Line 11"/>
          <p:cNvSpPr>
            <a:spLocks noChangeShapeType="1"/>
          </p:cNvSpPr>
          <p:nvPr/>
        </p:nvSpPr>
        <p:spPr bwMode="auto">
          <a:xfrm flipV="1">
            <a:off x="4895850" y="4198938"/>
            <a:ext cx="268288" cy="11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49875" name="Freeform 19"/>
          <p:cNvSpPr>
            <a:spLocks/>
          </p:cNvSpPr>
          <p:nvPr/>
        </p:nvSpPr>
        <p:spPr bwMode="auto">
          <a:xfrm>
            <a:off x="5011738" y="4619625"/>
            <a:ext cx="1330325" cy="525463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699" y="377"/>
              </a:cxn>
              <a:cxn ang="0">
                <a:pos x="837" y="0"/>
              </a:cxn>
            </a:cxnLst>
            <a:rect l="0" t="0" r="r" b="b"/>
            <a:pathLst>
              <a:path w="838" h="446">
                <a:moveTo>
                  <a:pt x="0" y="415"/>
                </a:moveTo>
                <a:cubicBezTo>
                  <a:pt x="280" y="430"/>
                  <a:pt x="560" y="446"/>
                  <a:pt x="699" y="377"/>
                </a:cubicBezTo>
                <a:cubicBezTo>
                  <a:pt x="838" y="308"/>
                  <a:pt x="837" y="154"/>
                  <a:pt x="837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49878" name="Freeform 22"/>
          <p:cNvSpPr>
            <a:spLocks/>
          </p:cNvSpPr>
          <p:nvPr/>
        </p:nvSpPr>
        <p:spPr bwMode="auto">
          <a:xfrm flipH="1" flipV="1">
            <a:off x="6335713" y="4114800"/>
            <a:ext cx="1330325" cy="525463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699" y="377"/>
              </a:cxn>
              <a:cxn ang="0">
                <a:pos x="837" y="0"/>
              </a:cxn>
            </a:cxnLst>
            <a:rect l="0" t="0" r="r" b="b"/>
            <a:pathLst>
              <a:path w="838" h="446">
                <a:moveTo>
                  <a:pt x="0" y="415"/>
                </a:moveTo>
                <a:cubicBezTo>
                  <a:pt x="280" y="430"/>
                  <a:pt x="560" y="446"/>
                  <a:pt x="699" y="377"/>
                </a:cubicBezTo>
                <a:cubicBezTo>
                  <a:pt x="838" y="308"/>
                  <a:pt x="837" y="154"/>
                  <a:pt x="837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graphicFrame>
        <p:nvGraphicFramePr>
          <p:cNvPr id="249879" name="Object 23"/>
          <p:cNvGraphicFramePr>
            <a:graphicFrameLocks noChangeAspect="1"/>
          </p:cNvGraphicFramePr>
          <p:nvPr/>
        </p:nvGraphicFramePr>
        <p:xfrm>
          <a:off x="1057275" y="3810000"/>
          <a:ext cx="2886075" cy="1112838"/>
        </p:xfrm>
        <a:graphic>
          <a:graphicData uri="http://schemas.openxmlformats.org/presentationml/2006/ole">
            <p:oleObj spid="_x0000_s153602" name="Equation" r:id="rId3" imgW="1054080" imgH="406080" progId="Equation.3">
              <p:embed/>
            </p:oleObj>
          </a:graphicData>
        </a:graphic>
      </p:graphicFrame>
      <p:sp>
        <p:nvSpPr>
          <p:cNvPr id="249880" name="Text Box 24"/>
          <p:cNvSpPr txBox="1">
            <a:spLocks noChangeArrowheads="1"/>
          </p:cNvSpPr>
          <p:nvPr/>
        </p:nvSpPr>
        <p:spPr bwMode="auto">
          <a:xfrm>
            <a:off x="1722438" y="5842000"/>
            <a:ext cx="4995576" cy="4022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000" baseline="0" dirty="0" err="1" smtClean="0">
                <a:solidFill>
                  <a:srgbClr val="006600"/>
                </a:solidFill>
              </a:rPr>
              <a:t>Podemos</a:t>
            </a:r>
            <a:r>
              <a:rPr lang="en-US" sz="2000" baseline="0" dirty="0" smtClean="0">
                <a:solidFill>
                  <a:srgbClr val="006600"/>
                </a:solidFill>
              </a:rPr>
              <a:t> </a:t>
            </a:r>
            <a:r>
              <a:rPr lang="en-US" sz="2000" baseline="0" dirty="0" err="1" smtClean="0">
                <a:solidFill>
                  <a:srgbClr val="006600"/>
                </a:solidFill>
              </a:rPr>
              <a:t>também</a:t>
            </a:r>
            <a:r>
              <a:rPr lang="en-US" sz="2000" baseline="0" dirty="0" smtClean="0">
                <a:solidFill>
                  <a:srgbClr val="006600"/>
                </a:solidFill>
              </a:rPr>
              <a:t> </a:t>
            </a:r>
            <a:r>
              <a:rPr lang="en-US" sz="2000" baseline="0" dirty="0" err="1" smtClean="0">
                <a:solidFill>
                  <a:srgbClr val="006600"/>
                </a:solidFill>
              </a:rPr>
              <a:t>usar</a:t>
            </a:r>
            <a:r>
              <a:rPr lang="en-US" sz="2000" baseline="0" dirty="0" smtClean="0">
                <a:solidFill>
                  <a:srgbClr val="006600"/>
                </a:solidFill>
              </a:rPr>
              <a:t> </a:t>
            </a:r>
            <a:r>
              <a:rPr lang="en-US" sz="2000" baseline="0" dirty="0" err="1" smtClean="0">
                <a:solidFill>
                  <a:srgbClr val="006600"/>
                </a:solidFill>
              </a:rPr>
              <a:t>tanh</a:t>
            </a:r>
            <a:r>
              <a:rPr lang="en-US" sz="2000" baseline="0" dirty="0" smtClean="0">
                <a:solidFill>
                  <a:srgbClr val="006600"/>
                </a:solidFill>
              </a:rPr>
              <a:t> </a:t>
            </a:r>
            <a:r>
              <a:rPr lang="en-US" sz="2000" baseline="0" dirty="0" err="1" smtClean="0">
                <a:solidFill>
                  <a:srgbClr val="006600"/>
                </a:solidFill>
              </a:rPr>
              <a:t>ou</a:t>
            </a:r>
            <a:r>
              <a:rPr lang="en-US" sz="2000" baseline="0" dirty="0" smtClean="0">
                <a:solidFill>
                  <a:srgbClr val="006600"/>
                </a:solidFill>
              </a:rPr>
              <a:t> </a:t>
            </a:r>
            <a:r>
              <a:rPr lang="en-US" sz="2000" baseline="0" dirty="0" err="1" smtClean="0">
                <a:solidFill>
                  <a:srgbClr val="006600"/>
                </a:solidFill>
              </a:rPr>
              <a:t>gaussiana</a:t>
            </a:r>
            <a:endParaRPr lang="en-US" sz="2000" baseline="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8A44A7-6521-497D-A67E-68E6B54A2116}" type="slidenum">
              <a:rPr lang="en-US"/>
              <a:pPr/>
              <a:t>24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Descida</a:t>
            </a:r>
            <a:r>
              <a:rPr lang="en-US" dirty="0" smtClean="0"/>
              <a:t> de </a:t>
            </a:r>
            <a:r>
              <a:rPr lang="en-US" dirty="0" err="1" smtClean="0"/>
              <a:t>Gradiente</a:t>
            </a:r>
            <a:endParaRPr lang="en-US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9563" cy="468788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Objetivo</a:t>
            </a:r>
            <a:r>
              <a:rPr lang="en-US" sz="2400" dirty="0" smtClean="0"/>
              <a:t> é </a:t>
            </a:r>
            <a:r>
              <a:rPr lang="en-US" sz="2400" dirty="0" err="1" smtClean="0"/>
              <a:t>minimizar</a:t>
            </a:r>
            <a:r>
              <a:rPr lang="en-US" sz="2400" dirty="0" smtClean="0"/>
              <a:t> o </a:t>
            </a:r>
            <a:r>
              <a:rPr lang="en-US" sz="2400" dirty="0" err="1" smtClean="0"/>
              <a:t>erro</a:t>
            </a:r>
            <a:r>
              <a:rPr lang="en-US" sz="2400" dirty="0" smtClean="0"/>
              <a:t>: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    </a:t>
            </a:r>
            <a:r>
              <a:rPr lang="en-US" sz="2400" dirty="0" err="1" smtClean="0"/>
              <a:t>onde</a:t>
            </a:r>
            <a:r>
              <a:rPr lang="en-US" sz="2400" dirty="0" smtClean="0"/>
              <a:t> </a:t>
            </a:r>
            <a:r>
              <a:rPr lang="en-US" sz="2400" i="1" dirty="0"/>
              <a:t>D</a:t>
            </a:r>
            <a:r>
              <a:rPr lang="en-US" sz="2400" dirty="0"/>
              <a:t> </a:t>
            </a:r>
            <a:r>
              <a:rPr lang="en-US" sz="2400" dirty="0" smtClean="0"/>
              <a:t>é o </a:t>
            </a:r>
            <a:r>
              <a:rPr lang="en-US" sz="2400" dirty="0" err="1" smtClean="0"/>
              <a:t>conjunto</a:t>
            </a:r>
            <a:r>
              <a:rPr lang="en-US" sz="2400" dirty="0" smtClean="0"/>
              <a:t> de </a:t>
            </a:r>
            <a:r>
              <a:rPr lang="en-US" sz="2400" dirty="0" err="1" smtClean="0"/>
              <a:t>exemplos</a:t>
            </a:r>
            <a:r>
              <a:rPr lang="en-US" sz="2400" dirty="0" smtClean="0"/>
              <a:t> de </a:t>
            </a:r>
            <a:r>
              <a:rPr lang="en-US" sz="2400" dirty="0" err="1" smtClean="0"/>
              <a:t>treinamento</a:t>
            </a:r>
            <a:r>
              <a:rPr lang="en-US" sz="2400" dirty="0" smtClean="0"/>
              <a:t>, </a:t>
            </a:r>
            <a:r>
              <a:rPr lang="en-US" sz="2400" i="1" dirty="0"/>
              <a:t>K</a:t>
            </a:r>
            <a:r>
              <a:rPr lang="en-US" sz="2400" dirty="0"/>
              <a:t> </a:t>
            </a:r>
            <a:r>
              <a:rPr lang="en-US" sz="2400" dirty="0" smtClean="0"/>
              <a:t>é o </a:t>
            </a:r>
            <a:r>
              <a:rPr lang="en-US" sz="2400" dirty="0" err="1" smtClean="0"/>
              <a:t>conjunto</a:t>
            </a:r>
            <a:r>
              <a:rPr lang="en-US" sz="2400" dirty="0" smtClean="0"/>
              <a:t> de </a:t>
            </a:r>
            <a:r>
              <a:rPr lang="en-US" sz="2400" dirty="0" err="1" smtClean="0"/>
              <a:t>unidades</a:t>
            </a:r>
            <a:r>
              <a:rPr lang="en-US" sz="2400" dirty="0" smtClean="0"/>
              <a:t> de </a:t>
            </a:r>
            <a:r>
              <a:rPr lang="en-US" sz="2400" dirty="0" err="1" smtClean="0"/>
              <a:t>saída</a:t>
            </a:r>
            <a:r>
              <a:rPr lang="en-US" sz="2400" dirty="0" smtClean="0"/>
              <a:t>,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kd</a:t>
            </a:r>
            <a:r>
              <a:rPr lang="en-US" sz="2400" dirty="0"/>
              <a:t> </a:t>
            </a:r>
            <a:r>
              <a:rPr lang="en-US" sz="2400" dirty="0" smtClean="0"/>
              <a:t>e</a:t>
            </a:r>
            <a:r>
              <a:rPr lang="en-US" sz="2400" dirty="0" smtClean="0"/>
              <a:t> </a:t>
            </a:r>
            <a:r>
              <a:rPr lang="en-US" sz="2400" i="1" dirty="0" err="1"/>
              <a:t>o</a:t>
            </a:r>
            <a:r>
              <a:rPr lang="en-US" sz="2400" i="1" baseline="-25000" dirty="0" err="1"/>
              <a:t>kd</a:t>
            </a:r>
            <a:r>
              <a:rPr lang="en-US" sz="2400" dirty="0"/>
              <a:t> </a:t>
            </a:r>
            <a:r>
              <a:rPr lang="en-US" sz="2400" dirty="0" err="1" smtClean="0"/>
              <a:t>são</a:t>
            </a:r>
            <a:r>
              <a:rPr lang="en-US" sz="2400" dirty="0" smtClean="0"/>
              <a:t>, </a:t>
            </a:r>
            <a:r>
              <a:rPr lang="en-US" sz="2400" dirty="0" err="1" smtClean="0"/>
              <a:t>respectivamente</a:t>
            </a:r>
            <a:r>
              <a:rPr lang="en-US" sz="2400" dirty="0" smtClean="0"/>
              <a:t>, a </a:t>
            </a:r>
            <a:r>
              <a:rPr lang="en-US" sz="2400" dirty="0" err="1" smtClean="0"/>
              <a:t>saída</a:t>
            </a:r>
            <a:r>
              <a:rPr lang="en-US" sz="2400" dirty="0" smtClean="0"/>
              <a:t> </a:t>
            </a:r>
            <a:r>
              <a:rPr lang="en-US" sz="2400" dirty="0" err="1" smtClean="0"/>
              <a:t>esperada</a:t>
            </a:r>
            <a:r>
              <a:rPr lang="en-US" sz="2400" dirty="0" smtClean="0"/>
              <a:t> e a </a:t>
            </a:r>
            <a:r>
              <a:rPr lang="en-US" sz="2400" dirty="0" err="1" smtClean="0"/>
              <a:t>saída</a:t>
            </a:r>
            <a:r>
              <a:rPr lang="en-US" sz="2400" dirty="0" smtClean="0"/>
              <a:t> </a:t>
            </a:r>
            <a:r>
              <a:rPr lang="en-US" sz="2400" dirty="0" err="1" smtClean="0"/>
              <a:t>atual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a </a:t>
            </a:r>
            <a:r>
              <a:rPr lang="en-US" sz="2400" dirty="0" err="1" smtClean="0"/>
              <a:t>unidade</a:t>
            </a:r>
            <a:r>
              <a:rPr lang="en-US" sz="2400" dirty="0" smtClean="0"/>
              <a:t> </a:t>
            </a:r>
            <a:r>
              <a:rPr lang="en-US" sz="2400" i="1" dirty="0"/>
              <a:t>k</a:t>
            </a:r>
            <a:r>
              <a:rPr lang="en-US" sz="2400" dirty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o </a:t>
            </a:r>
            <a:r>
              <a:rPr lang="en-US" sz="2400" dirty="0" err="1" smtClean="0"/>
              <a:t>exemplo</a:t>
            </a:r>
            <a:r>
              <a:rPr lang="en-US" sz="2400" dirty="0" smtClean="0"/>
              <a:t> </a:t>
            </a:r>
            <a:r>
              <a:rPr lang="en-US" sz="2400" i="1" dirty="0"/>
              <a:t>d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A </a:t>
            </a:r>
            <a:r>
              <a:rPr lang="en-US" sz="2400" dirty="0" err="1" smtClean="0"/>
              <a:t>derivada</a:t>
            </a:r>
            <a:r>
              <a:rPr lang="en-US" sz="2400" dirty="0" smtClean="0"/>
              <a:t> de 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en-US" sz="2400" dirty="0" err="1" smtClean="0"/>
              <a:t>unidade</a:t>
            </a:r>
            <a:r>
              <a:rPr lang="en-US" sz="2400" dirty="0" smtClean="0"/>
              <a:t> </a:t>
            </a:r>
            <a:r>
              <a:rPr lang="en-US" sz="2400" dirty="0" err="1" smtClean="0"/>
              <a:t>sigmoidal</a:t>
            </a:r>
            <a:r>
              <a:rPr lang="en-US" sz="2400" dirty="0" smtClean="0"/>
              <a:t> com </a:t>
            </a:r>
            <a:r>
              <a:rPr lang="en-US" sz="2400" dirty="0" err="1" smtClean="0"/>
              <a:t>relação</a:t>
            </a:r>
            <a:r>
              <a:rPr lang="en-US" sz="2400" dirty="0" smtClean="0"/>
              <a:t> a </a:t>
            </a:r>
            <a:r>
              <a:rPr lang="en-US" sz="2400" dirty="0" err="1" smtClean="0"/>
              <a:t>entrada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unidade</a:t>
            </a:r>
            <a:r>
              <a:rPr lang="en-US" sz="2400" dirty="0" smtClean="0"/>
              <a:t> é: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 smtClean="0"/>
              <a:t>Regra</a:t>
            </a:r>
            <a:r>
              <a:rPr lang="en-US" sz="2400" dirty="0" smtClean="0"/>
              <a:t> de </a:t>
            </a:r>
            <a:r>
              <a:rPr lang="en-US" sz="2400" dirty="0" err="1" smtClean="0"/>
              <a:t>aprendizado</a:t>
            </a:r>
            <a:r>
              <a:rPr lang="en-US" sz="2400" dirty="0" smtClean="0"/>
              <a:t> </a:t>
            </a:r>
            <a:r>
              <a:rPr lang="en-US" sz="2400" dirty="0" err="1" smtClean="0"/>
              <a:t>pra</a:t>
            </a:r>
            <a:r>
              <a:rPr lang="en-US" sz="2400" dirty="0" smtClean="0"/>
              <a:t> </a:t>
            </a:r>
            <a:r>
              <a:rPr lang="en-US" sz="2400" dirty="0" err="1" smtClean="0"/>
              <a:t>mudar</a:t>
            </a:r>
            <a:r>
              <a:rPr lang="en-US" sz="2400" dirty="0" smtClean="0"/>
              <a:t> </a:t>
            </a:r>
            <a:r>
              <a:rPr lang="en-US" sz="2400" dirty="0" err="1" smtClean="0"/>
              <a:t>os</a:t>
            </a:r>
            <a:r>
              <a:rPr lang="en-US" sz="2400" dirty="0" smtClean="0"/>
              <a:t> pesos e </a:t>
            </a:r>
            <a:r>
              <a:rPr lang="en-US" sz="2400" dirty="0" err="1" smtClean="0"/>
              <a:t>diminuir</a:t>
            </a:r>
            <a:r>
              <a:rPr lang="en-US" sz="2400" dirty="0" smtClean="0"/>
              <a:t> o </a:t>
            </a:r>
            <a:r>
              <a:rPr lang="en-US" sz="2400" dirty="0" err="1" smtClean="0"/>
              <a:t>erro</a:t>
            </a:r>
            <a:r>
              <a:rPr lang="en-US" sz="2400" dirty="0" smtClean="0"/>
              <a:t> é:</a:t>
            </a:r>
            <a:endParaRPr lang="en-US" sz="2400" dirty="0"/>
          </a:p>
        </p:txBody>
      </p:sp>
      <p:graphicFrame>
        <p:nvGraphicFramePr>
          <p:cNvPr id="250884" name="Object 4"/>
          <p:cNvGraphicFramePr>
            <a:graphicFrameLocks noChangeAspect="1"/>
          </p:cNvGraphicFramePr>
          <p:nvPr/>
        </p:nvGraphicFramePr>
        <p:xfrm>
          <a:off x="2997200" y="1838325"/>
          <a:ext cx="3375025" cy="739775"/>
        </p:xfrm>
        <a:graphic>
          <a:graphicData uri="http://schemas.openxmlformats.org/presentationml/2006/ole">
            <p:oleObj spid="_x0000_s154626" name="Equation" r:id="rId3" imgW="1562040" imgH="342720" progId="Equation.3">
              <p:embed/>
            </p:oleObj>
          </a:graphicData>
        </a:graphic>
      </p:graphicFrame>
      <p:graphicFrame>
        <p:nvGraphicFramePr>
          <p:cNvPr id="250885" name="Object 5"/>
          <p:cNvGraphicFramePr>
            <a:graphicFrameLocks noChangeAspect="1"/>
          </p:cNvGraphicFramePr>
          <p:nvPr/>
        </p:nvGraphicFramePr>
        <p:xfrm>
          <a:off x="3810000" y="4114800"/>
          <a:ext cx="2179638" cy="925513"/>
        </p:xfrm>
        <a:graphic>
          <a:graphicData uri="http://schemas.openxmlformats.org/presentationml/2006/ole">
            <p:oleObj spid="_x0000_s154627" name="Equation" r:id="rId4" imgW="1104840" imgH="469800" progId="Equation.3">
              <p:embed/>
            </p:oleObj>
          </a:graphicData>
        </a:graphic>
      </p:graphicFrame>
      <p:graphicFrame>
        <p:nvGraphicFramePr>
          <p:cNvPr id="250886" name="Object 6"/>
          <p:cNvGraphicFramePr>
            <a:graphicFrameLocks noChangeAspect="1"/>
          </p:cNvGraphicFramePr>
          <p:nvPr/>
        </p:nvGraphicFramePr>
        <p:xfrm>
          <a:off x="3505200" y="5562600"/>
          <a:ext cx="1878013" cy="874712"/>
        </p:xfrm>
        <a:graphic>
          <a:graphicData uri="http://schemas.openxmlformats.org/presentationml/2006/ole">
            <p:oleObj spid="_x0000_s154628" name="Equation" r:id="rId5" imgW="9522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98CD56-A8A7-441F-AAA0-C4CD022110CA}" type="slidenum">
              <a:rPr lang="en-US"/>
              <a:pPr/>
              <a:t>25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Regra</a:t>
            </a:r>
            <a:r>
              <a:rPr lang="en-US" dirty="0" smtClean="0"/>
              <a:t> de </a:t>
            </a:r>
            <a:r>
              <a:rPr lang="en-US" dirty="0" err="1" smtClean="0"/>
              <a:t>Aprendizado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Retropropagação</a:t>
            </a:r>
            <a:endParaRPr lang="en-US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33950"/>
          </a:xfrm>
        </p:spPr>
        <p:txBody>
          <a:bodyPr/>
          <a:lstStyle/>
          <a:p>
            <a:r>
              <a:rPr lang="en-US" sz="2800" dirty="0" err="1" smtClean="0"/>
              <a:t>Cada</a:t>
            </a:r>
            <a:r>
              <a:rPr lang="en-US" sz="2800" dirty="0" smtClean="0"/>
              <a:t> peso </a:t>
            </a:r>
            <a:r>
              <a:rPr lang="en-US" sz="2800" dirty="0" err="1" smtClean="0"/>
              <a:t>deve</a:t>
            </a:r>
            <a:r>
              <a:rPr lang="en-US" sz="2800" dirty="0" smtClean="0"/>
              <a:t> ser </a:t>
            </a:r>
            <a:r>
              <a:rPr lang="en-US" sz="2800" dirty="0" err="1" smtClean="0"/>
              <a:t>modificado</a:t>
            </a:r>
            <a:r>
              <a:rPr lang="en-US" sz="2800" dirty="0" smtClean="0"/>
              <a:t> </a:t>
            </a:r>
            <a:r>
              <a:rPr lang="en-US" sz="2800" dirty="0" err="1" smtClean="0"/>
              <a:t>usando</a:t>
            </a:r>
            <a:r>
              <a:rPr lang="en-US" sz="2800" dirty="0" smtClean="0"/>
              <a:t>: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>
              <a:buFontTx/>
              <a:buNone/>
            </a:pPr>
            <a:r>
              <a:rPr lang="en-US" sz="2800" dirty="0"/>
              <a:t>   </a:t>
            </a:r>
            <a:r>
              <a:rPr lang="en-US" sz="2800" dirty="0" smtClean="0"/>
              <a:t> </a:t>
            </a:r>
            <a:r>
              <a:rPr lang="en-US" sz="2800" dirty="0" err="1" smtClean="0"/>
              <a:t>onde</a:t>
            </a:r>
            <a:r>
              <a:rPr lang="en-US" sz="2800" dirty="0" smtClean="0"/>
              <a:t> </a:t>
            </a:r>
            <a:r>
              <a:rPr lang="el-GR" sz="2800" dirty="0" smtClean="0">
                <a:cs typeface="Times New Roman" pitchFamily="18" charset="0"/>
              </a:rPr>
              <a:t>η</a:t>
            </a:r>
            <a:r>
              <a:rPr lang="en-US" sz="2800" dirty="0" smtClean="0">
                <a:cs typeface="Times New Roman" pitchFamily="18" charset="0"/>
              </a:rPr>
              <a:t> é </a:t>
            </a:r>
            <a:r>
              <a:rPr lang="en-US" sz="2800" dirty="0" err="1" smtClean="0">
                <a:cs typeface="Times New Roman" pitchFamily="18" charset="0"/>
              </a:rPr>
              <a:t>uma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constante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chamada</a:t>
            </a:r>
            <a:r>
              <a:rPr lang="en-US" sz="2800" dirty="0" smtClean="0">
                <a:cs typeface="Times New Roman" pitchFamily="18" charset="0"/>
              </a:rPr>
              <a:t> de </a:t>
            </a:r>
            <a:r>
              <a:rPr lang="en-US" sz="2800" dirty="0" err="1" smtClean="0">
                <a:cs typeface="Times New Roman" pitchFamily="18" charset="0"/>
              </a:rPr>
              <a:t>taxa</a:t>
            </a:r>
            <a:r>
              <a:rPr lang="en-US" sz="2800" dirty="0" smtClean="0">
                <a:cs typeface="Times New Roman" pitchFamily="18" charset="0"/>
              </a:rPr>
              <a:t> de </a:t>
            </a:r>
            <a:r>
              <a:rPr lang="en-US" sz="2800" dirty="0" err="1" smtClean="0">
                <a:cs typeface="Times New Roman" pitchFamily="18" charset="0"/>
              </a:rPr>
              <a:t>aprendizado</a:t>
            </a:r>
            <a:endParaRPr lang="en-US" sz="2800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800" dirty="0">
                <a:cs typeface="Times New Roman" pitchFamily="18" charset="0"/>
              </a:rPr>
              <a:t>    </a:t>
            </a:r>
            <a:r>
              <a:rPr lang="en-US" sz="2800" i="1" dirty="0" err="1">
                <a:cs typeface="Times New Roman" pitchFamily="18" charset="0"/>
              </a:rPr>
              <a:t>t</a:t>
            </a:r>
            <a:r>
              <a:rPr lang="en-US" sz="2800" i="1" baseline="-25000" dirty="0" err="1">
                <a:cs typeface="Times New Roman" pitchFamily="18" charset="0"/>
              </a:rPr>
              <a:t>j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é a </a:t>
            </a:r>
            <a:r>
              <a:rPr lang="en-US" sz="2800" dirty="0" err="1" smtClean="0">
                <a:cs typeface="Times New Roman" pitchFamily="18" charset="0"/>
              </a:rPr>
              <a:t>saída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correta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para</a:t>
            </a:r>
            <a:r>
              <a:rPr lang="en-US" sz="2800" dirty="0" smtClean="0">
                <a:cs typeface="Times New Roman" pitchFamily="18" charset="0"/>
              </a:rPr>
              <a:t> a </a:t>
            </a:r>
            <a:r>
              <a:rPr lang="en-US" sz="2800" dirty="0" err="1" smtClean="0">
                <a:cs typeface="Times New Roman" pitchFamily="18" charset="0"/>
              </a:rPr>
              <a:t>unidade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>
                <a:cs typeface="Times New Roman" pitchFamily="18" charset="0"/>
              </a:rPr>
              <a:t>j</a:t>
            </a:r>
          </a:p>
          <a:p>
            <a:pPr>
              <a:buFontTx/>
              <a:buNone/>
            </a:pPr>
            <a:r>
              <a:rPr lang="en-US" sz="2800" dirty="0">
                <a:cs typeface="Times New Roman" pitchFamily="18" charset="0"/>
              </a:rPr>
              <a:t>    </a:t>
            </a:r>
            <a:r>
              <a:rPr lang="el-GR" sz="2800" dirty="0">
                <a:cs typeface="Times New Roman" pitchFamily="18" charset="0"/>
              </a:rPr>
              <a:t>δ</a:t>
            </a:r>
            <a:r>
              <a:rPr lang="en-US" sz="2800" i="1" baseline="-25000" dirty="0">
                <a:cs typeface="Times New Roman" pitchFamily="18" charset="0"/>
              </a:rPr>
              <a:t>j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é a </a:t>
            </a:r>
            <a:r>
              <a:rPr lang="en-US" sz="2800" dirty="0" err="1" smtClean="0">
                <a:cs typeface="Times New Roman" pitchFamily="18" charset="0"/>
              </a:rPr>
              <a:t>medida</a:t>
            </a:r>
            <a:r>
              <a:rPr lang="en-US" sz="2800" dirty="0" smtClean="0">
                <a:cs typeface="Times New Roman" pitchFamily="18" charset="0"/>
              </a:rPr>
              <a:t> de </a:t>
            </a:r>
            <a:r>
              <a:rPr lang="en-US" sz="2800" dirty="0" err="1" smtClean="0">
                <a:cs typeface="Times New Roman" pitchFamily="18" charset="0"/>
              </a:rPr>
              <a:t>erro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para</a:t>
            </a:r>
            <a:r>
              <a:rPr lang="en-US" sz="2800" dirty="0" smtClean="0">
                <a:cs typeface="Times New Roman" pitchFamily="18" charset="0"/>
              </a:rPr>
              <a:t> a </a:t>
            </a:r>
            <a:r>
              <a:rPr lang="en-US" sz="2800" dirty="0" err="1" smtClean="0">
                <a:cs typeface="Times New Roman" pitchFamily="18" charset="0"/>
              </a:rPr>
              <a:t>unidade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>
                <a:cs typeface="Times New Roman" pitchFamily="18" charset="0"/>
              </a:rPr>
              <a:t>j</a:t>
            </a:r>
            <a:endParaRPr lang="el-GR" sz="2800" i="1" dirty="0">
              <a:cs typeface="Times New Roman" pitchFamily="18" charset="0"/>
            </a:endParaRPr>
          </a:p>
        </p:txBody>
      </p:sp>
      <p:graphicFrame>
        <p:nvGraphicFramePr>
          <p:cNvPr id="251908" name="Object 4"/>
          <p:cNvGraphicFramePr>
            <a:graphicFrameLocks noChangeAspect="1"/>
          </p:cNvGraphicFramePr>
          <p:nvPr/>
        </p:nvGraphicFramePr>
        <p:xfrm>
          <a:off x="3505200" y="2057400"/>
          <a:ext cx="1804987" cy="644525"/>
        </p:xfrm>
        <a:graphic>
          <a:graphicData uri="http://schemas.openxmlformats.org/presentationml/2006/ole">
            <p:oleObj spid="_x0000_s155650" name="Equation" r:id="rId3" imgW="787320" imgH="241200" progId="Equation.3">
              <p:embed/>
            </p:oleObj>
          </a:graphicData>
        </a:graphic>
      </p:graphicFrame>
      <p:graphicFrame>
        <p:nvGraphicFramePr>
          <p:cNvPr id="251910" name="Object 6"/>
          <p:cNvGraphicFramePr>
            <a:graphicFrameLocks noChangeAspect="1"/>
          </p:cNvGraphicFramePr>
          <p:nvPr/>
        </p:nvGraphicFramePr>
        <p:xfrm>
          <a:off x="609600" y="2743200"/>
          <a:ext cx="8221662" cy="574675"/>
        </p:xfrm>
        <a:graphic>
          <a:graphicData uri="http://schemas.openxmlformats.org/presentationml/2006/ole">
            <p:oleObj spid="_x0000_s155651" name="Equação" r:id="rId4" imgW="3441600" imgH="241200" progId="Equation.3">
              <p:embed/>
            </p:oleObj>
          </a:graphicData>
        </a:graphic>
      </p:graphicFrame>
      <p:graphicFrame>
        <p:nvGraphicFramePr>
          <p:cNvPr id="251911" name="Object 7"/>
          <p:cNvGraphicFramePr>
            <a:graphicFrameLocks noChangeAspect="1"/>
          </p:cNvGraphicFramePr>
          <p:nvPr/>
        </p:nvGraphicFramePr>
        <p:xfrm>
          <a:off x="609600" y="3200400"/>
          <a:ext cx="8101012" cy="877887"/>
        </p:xfrm>
        <a:graphic>
          <a:graphicData uri="http://schemas.openxmlformats.org/presentationml/2006/ole">
            <p:oleObj spid="_x0000_s155652" name="Equação" r:id="rId5" imgW="3390840" imgH="36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4B098-AC52-4914-BA5B-554B222D4E33}" type="slidenum">
              <a:rPr lang="en-US"/>
              <a:pPr/>
              <a:t>26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52951" name="Line 23"/>
          <p:cNvSpPr>
            <a:spLocks noChangeShapeType="1"/>
          </p:cNvSpPr>
          <p:nvPr/>
        </p:nvSpPr>
        <p:spPr bwMode="auto">
          <a:xfrm flipH="1">
            <a:off x="4310062" y="3073400"/>
            <a:ext cx="498475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71" name="Line 43"/>
          <p:cNvSpPr>
            <a:spLocks noChangeShapeType="1"/>
          </p:cNvSpPr>
          <p:nvPr/>
        </p:nvSpPr>
        <p:spPr bwMode="auto">
          <a:xfrm flipH="1">
            <a:off x="4327525" y="3079750"/>
            <a:ext cx="498475" cy="10398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Retropropagação</a:t>
            </a:r>
            <a:r>
              <a:rPr lang="en-US" dirty="0" smtClean="0"/>
              <a:t> do </a:t>
            </a:r>
            <a:r>
              <a:rPr lang="en-US" dirty="0" err="1" smtClean="0"/>
              <a:t>erro</a:t>
            </a: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111601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Primeiro</a:t>
            </a:r>
            <a:r>
              <a:rPr lang="en-US" sz="2800" dirty="0" smtClean="0"/>
              <a:t> </a:t>
            </a:r>
            <a:r>
              <a:rPr lang="en-US" sz="2800" dirty="0" err="1" smtClean="0"/>
              <a:t>calculamos</a:t>
            </a:r>
            <a:r>
              <a:rPr lang="en-US" sz="2800" dirty="0" smtClean="0"/>
              <a:t> o </a:t>
            </a:r>
            <a:r>
              <a:rPr lang="en-US" sz="2800" dirty="0" err="1" smtClean="0"/>
              <a:t>erro</a:t>
            </a:r>
            <a:r>
              <a:rPr lang="en-US" sz="2800" dirty="0" smtClean="0"/>
              <a:t> das </a:t>
            </a:r>
            <a:r>
              <a:rPr lang="en-US" sz="2800" dirty="0" err="1" smtClean="0"/>
              <a:t>unidade</a:t>
            </a:r>
            <a:r>
              <a:rPr lang="en-US" sz="2800" dirty="0" smtClean="0"/>
              <a:t> de </a:t>
            </a:r>
            <a:r>
              <a:rPr lang="en-US" sz="2800" dirty="0" err="1" smtClean="0"/>
              <a:t>saída</a:t>
            </a:r>
            <a:r>
              <a:rPr lang="en-US" sz="2800" dirty="0" smtClean="0"/>
              <a:t> e </a:t>
            </a:r>
            <a:r>
              <a:rPr lang="en-US" sz="2800" dirty="0" err="1" smtClean="0"/>
              <a:t>usamos</a:t>
            </a:r>
            <a:r>
              <a:rPr lang="en-US" sz="2800" dirty="0" smtClean="0"/>
              <a:t> </a:t>
            </a:r>
            <a:r>
              <a:rPr lang="en-US" sz="2800" dirty="0" err="1" smtClean="0"/>
              <a:t>ele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mudar</a:t>
            </a:r>
            <a:r>
              <a:rPr lang="en-US" sz="2800" dirty="0" smtClean="0"/>
              <a:t> a </a:t>
            </a:r>
            <a:r>
              <a:rPr lang="en-US" sz="2800" dirty="0" err="1" smtClean="0"/>
              <a:t>camada</a:t>
            </a:r>
            <a:r>
              <a:rPr lang="en-US" sz="2800" dirty="0" smtClean="0"/>
              <a:t> superior de pesos.</a:t>
            </a:r>
            <a:endParaRPr lang="en-US" sz="2800" dirty="0"/>
          </a:p>
        </p:txBody>
      </p:sp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5978525" y="2789238"/>
            <a:ext cx="828675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output</a:t>
            </a: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6378575" y="3892550"/>
            <a:ext cx="871537" cy="39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hidden</a:t>
            </a:r>
          </a:p>
        </p:txBody>
      </p:sp>
      <p:sp>
        <p:nvSpPr>
          <p:cNvPr id="252935" name="Text Box 7"/>
          <p:cNvSpPr txBox="1">
            <a:spLocks noChangeArrowheads="1"/>
          </p:cNvSpPr>
          <p:nvPr/>
        </p:nvSpPr>
        <p:spPr bwMode="auto">
          <a:xfrm>
            <a:off x="6942137" y="4972050"/>
            <a:ext cx="7032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input</a:t>
            </a:r>
          </a:p>
        </p:txBody>
      </p:sp>
      <p:sp>
        <p:nvSpPr>
          <p:cNvPr id="252936" name="Line 8"/>
          <p:cNvSpPr>
            <a:spLocks noChangeShapeType="1"/>
          </p:cNvSpPr>
          <p:nvPr/>
        </p:nvSpPr>
        <p:spPr bwMode="auto">
          <a:xfrm flipH="1">
            <a:off x="4002087" y="4113213"/>
            <a:ext cx="284163" cy="1090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37" name="Line 9"/>
          <p:cNvSpPr>
            <a:spLocks noChangeShapeType="1"/>
          </p:cNvSpPr>
          <p:nvPr/>
        </p:nvSpPr>
        <p:spPr bwMode="auto">
          <a:xfrm>
            <a:off x="4310062" y="4140200"/>
            <a:ext cx="379413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38" name="Line 10"/>
          <p:cNvSpPr>
            <a:spLocks noChangeShapeType="1"/>
          </p:cNvSpPr>
          <p:nvPr/>
        </p:nvSpPr>
        <p:spPr bwMode="auto">
          <a:xfrm>
            <a:off x="4310062" y="4167188"/>
            <a:ext cx="973138" cy="960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39" name="Line 11"/>
          <p:cNvSpPr>
            <a:spLocks noChangeShapeType="1"/>
          </p:cNvSpPr>
          <p:nvPr/>
        </p:nvSpPr>
        <p:spPr bwMode="auto">
          <a:xfrm>
            <a:off x="4310062" y="4189413"/>
            <a:ext cx="1682750" cy="1014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40" name="Line 12"/>
          <p:cNvSpPr>
            <a:spLocks noChangeShapeType="1"/>
          </p:cNvSpPr>
          <p:nvPr/>
        </p:nvSpPr>
        <p:spPr bwMode="auto">
          <a:xfrm>
            <a:off x="4310062" y="4189413"/>
            <a:ext cx="23733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41" name="Line 13"/>
          <p:cNvSpPr>
            <a:spLocks noChangeShapeType="1"/>
          </p:cNvSpPr>
          <p:nvPr/>
        </p:nvSpPr>
        <p:spPr bwMode="auto">
          <a:xfrm flipH="1">
            <a:off x="4002087" y="4140200"/>
            <a:ext cx="11620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42" name="Line 14"/>
          <p:cNvSpPr>
            <a:spLocks noChangeShapeType="1"/>
          </p:cNvSpPr>
          <p:nvPr/>
        </p:nvSpPr>
        <p:spPr bwMode="auto">
          <a:xfrm flipH="1">
            <a:off x="4665662" y="4113213"/>
            <a:ext cx="522288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43" name="Line 15"/>
          <p:cNvSpPr>
            <a:spLocks noChangeShapeType="1"/>
          </p:cNvSpPr>
          <p:nvPr/>
        </p:nvSpPr>
        <p:spPr bwMode="auto">
          <a:xfrm>
            <a:off x="5187950" y="4087813"/>
            <a:ext cx="1174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44" name="Line 16"/>
          <p:cNvSpPr>
            <a:spLocks noChangeShapeType="1"/>
          </p:cNvSpPr>
          <p:nvPr/>
        </p:nvSpPr>
        <p:spPr bwMode="auto">
          <a:xfrm>
            <a:off x="5211762" y="4113213"/>
            <a:ext cx="808038" cy="1068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45" name="Line 17"/>
          <p:cNvSpPr>
            <a:spLocks noChangeShapeType="1"/>
          </p:cNvSpPr>
          <p:nvPr/>
        </p:nvSpPr>
        <p:spPr bwMode="auto">
          <a:xfrm>
            <a:off x="5211762" y="4189413"/>
            <a:ext cx="14462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46" name="Line 18"/>
          <p:cNvSpPr>
            <a:spLocks noChangeShapeType="1"/>
          </p:cNvSpPr>
          <p:nvPr/>
        </p:nvSpPr>
        <p:spPr bwMode="auto">
          <a:xfrm flipH="1">
            <a:off x="4025900" y="4140200"/>
            <a:ext cx="199390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47" name="Line 19"/>
          <p:cNvSpPr>
            <a:spLocks noChangeShapeType="1"/>
          </p:cNvSpPr>
          <p:nvPr/>
        </p:nvSpPr>
        <p:spPr bwMode="auto">
          <a:xfrm flipH="1">
            <a:off x="4665662" y="4140200"/>
            <a:ext cx="13271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48" name="Line 20"/>
          <p:cNvSpPr>
            <a:spLocks noChangeShapeType="1"/>
          </p:cNvSpPr>
          <p:nvPr/>
        </p:nvSpPr>
        <p:spPr bwMode="auto">
          <a:xfrm flipH="1">
            <a:off x="5329237" y="4167188"/>
            <a:ext cx="71437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49" name="Line 21"/>
          <p:cNvSpPr>
            <a:spLocks noChangeShapeType="1"/>
          </p:cNvSpPr>
          <p:nvPr/>
        </p:nvSpPr>
        <p:spPr bwMode="auto">
          <a:xfrm flipH="1">
            <a:off x="5946775" y="4087813"/>
            <a:ext cx="1428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50" name="Line 22"/>
          <p:cNvSpPr>
            <a:spLocks noChangeShapeType="1"/>
          </p:cNvSpPr>
          <p:nvPr/>
        </p:nvSpPr>
        <p:spPr bwMode="auto">
          <a:xfrm>
            <a:off x="6065837" y="4113213"/>
            <a:ext cx="546100" cy="992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52" name="Line 24"/>
          <p:cNvSpPr>
            <a:spLocks noChangeShapeType="1"/>
          </p:cNvSpPr>
          <p:nvPr/>
        </p:nvSpPr>
        <p:spPr bwMode="auto">
          <a:xfrm>
            <a:off x="4832350" y="3073400"/>
            <a:ext cx="355600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53" name="Line 25"/>
          <p:cNvSpPr>
            <a:spLocks noChangeShapeType="1"/>
          </p:cNvSpPr>
          <p:nvPr/>
        </p:nvSpPr>
        <p:spPr bwMode="auto">
          <a:xfrm>
            <a:off x="4808537" y="3073400"/>
            <a:ext cx="1257300" cy="992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54" name="Line 26"/>
          <p:cNvSpPr>
            <a:spLocks noChangeShapeType="1"/>
          </p:cNvSpPr>
          <p:nvPr/>
        </p:nvSpPr>
        <p:spPr bwMode="auto">
          <a:xfrm flipH="1">
            <a:off x="4310062" y="3098800"/>
            <a:ext cx="1303338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55" name="Line 27"/>
          <p:cNvSpPr>
            <a:spLocks noChangeShapeType="1"/>
          </p:cNvSpPr>
          <p:nvPr/>
        </p:nvSpPr>
        <p:spPr bwMode="auto">
          <a:xfrm flipH="1">
            <a:off x="5164137" y="3098800"/>
            <a:ext cx="449263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56" name="Line 28"/>
          <p:cNvSpPr>
            <a:spLocks noChangeShapeType="1"/>
          </p:cNvSpPr>
          <p:nvPr/>
        </p:nvSpPr>
        <p:spPr bwMode="auto">
          <a:xfrm>
            <a:off x="5638800" y="3124200"/>
            <a:ext cx="404812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57" name="Oval 29"/>
          <p:cNvSpPr>
            <a:spLocks noChangeArrowheads="1"/>
          </p:cNvSpPr>
          <p:nvPr/>
        </p:nvSpPr>
        <p:spPr bwMode="auto">
          <a:xfrm>
            <a:off x="3933825" y="5091113"/>
            <a:ext cx="214312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2958" name="Oval 30"/>
          <p:cNvSpPr>
            <a:spLocks noChangeArrowheads="1"/>
          </p:cNvSpPr>
          <p:nvPr/>
        </p:nvSpPr>
        <p:spPr bwMode="auto">
          <a:xfrm>
            <a:off x="4587875" y="5080000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2959" name="Oval 31"/>
          <p:cNvSpPr>
            <a:spLocks noChangeArrowheads="1"/>
          </p:cNvSpPr>
          <p:nvPr/>
        </p:nvSpPr>
        <p:spPr bwMode="auto">
          <a:xfrm>
            <a:off x="5243512" y="5065713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2960" name="Oval 32"/>
          <p:cNvSpPr>
            <a:spLocks noChangeArrowheads="1"/>
          </p:cNvSpPr>
          <p:nvPr/>
        </p:nvSpPr>
        <p:spPr bwMode="auto">
          <a:xfrm>
            <a:off x="5897562" y="5053013"/>
            <a:ext cx="214313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2961" name="Oval 33"/>
          <p:cNvSpPr>
            <a:spLocks noChangeArrowheads="1"/>
          </p:cNvSpPr>
          <p:nvPr/>
        </p:nvSpPr>
        <p:spPr bwMode="auto">
          <a:xfrm>
            <a:off x="6551612" y="5038725"/>
            <a:ext cx="214313" cy="25558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2962" name="Oval 34"/>
          <p:cNvSpPr>
            <a:spLocks noChangeArrowheads="1"/>
          </p:cNvSpPr>
          <p:nvPr/>
        </p:nvSpPr>
        <p:spPr bwMode="auto">
          <a:xfrm>
            <a:off x="4221162" y="3987800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2965" name="Oval 37"/>
          <p:cNvSpPr>
            <a:spLocks noChangeArrowheads="1"/>
          </p:cNvSpPr>
          <p:nvPr/>
        </p:nvSpPr>
        <p:spPr bwMode="auto">
          <a:xfrm>
            <a:off x="4714875" y="2959100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2966" name="Oval 38"/>
          <p:cNvSpPr>
            <a:spLocks noChangeArrowheads="1"/>
          </p:cNvSpPr>
          <p:nvPr/>
        </p:nvSpPr>
        <p:spPr bwMode="auto">
          <a:xfrm>
            <a:off x="5557837" y="2959100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2968" name="Text Box 40"/>
          <p:cNvSpPr txBox="1">
            <a:spLocks noChangeArrowheads="1"/>
          </p:cNvSpPr>
          <p:nvPr/>
        </p:nvSpPr>
        <p:spPr bwMode="auto">
          <a:xfrm>
            <a:off x="914400" y="2514600"/>
            <a:ext cx="2459625" cy="10793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sz="1600" baseline="0" dirty="0" err="1" smtClean="0"/>
              <a:t>Saída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atual</a:t>
            </a:r>
            <a:r>
              <a:rPr lang="en-US" sz="1600" baseline="0" dirty="0" smtClean="0"/>
              <a:t> </a:t>
            </a:r>
            <a:r>
              <a:rPr lang="en-US" sz="1600" i="1" baseline="0" dirty="0" err="1">
                <a:cs typeface="Times New Roman" pitchFamily="18" charset="0"/>
              </a:rPr>
              <a:t>o</a:t>
            </a:r>
            <a:r>
              <a:rPr lang="en-US" sz="1600" i="1" dirty="0" err="1">
                <a:cs typeface="Times New Roman" pitchFamily="18" charset="0"/>
              </a:rPr>
              <a:t>j</a:t>
            </a:r>
            <a:r>
              <a:rPr lang="en-US" sz="1600" baseline="0" dirty="0">
                <a:cs typeface="Times New Roman" pitchFamily="18" charset="0"/>
              </a:rPr>
              <a:t>=0.2</a:t>
            </a:r>
          </a:p>
          <a:p>
            <a:pPr algn="l"/>
            <a:r>
              <a:rPr lang="en-US" sz="1600" baseline="0" dirty="0" err="1" smtClean="0"/>
              <a:t>Saída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correta</a:t>
            </a:r>
            <a:r>
              <a:rPr lang="en-US" sz="1600" baseline="0" dirty="0" smtClean="0"/>
              <a:t>: </a:t>
            </a:r>
            <a:r>
              <a:rPr lang="en-US" sz="1600" i="1" baseline="0" dirty="0" err="1"/>
              <a:t>t</a:t>
            </a:r>
            <a:r>
              <a:rPr lang="en-US" sz="1600" i="1" dirty="0" err="1"/>
              <a:t>j</a:t>
            </a:r>
            <a:r>
              <a:rPr lang="en-US" sz="1600" i="1" baseline="0" dirty="0"/>
              <a:t>=</a:t>
            </a:r>
            <a:r>
              <a:rPr lang="en-US" sz="1600" baseline="0" dirty="0"/>
              <a:t>1.0</a:t>
            </a:r>
          </a:p>
          <a:p>
            <a:r>
              <a:rPr lang="en-US" sz="1600" baseline="0" dirty="0" err="1" smtClean="0"/>
              <a:t>Erro</a:t>
            </a:r>
            <a:r>
              <a:rPr lang="en-US" sz="1600" baseline="0" dirty="0" smtClean="0"/>
              <a:t> </a:t>
            </a:r>
            <a:r>
              <a:rPr lang="el-GR" sz="1600" baseline="0" dirty="0">
                <a:cs typeface="Times New Roman" pitchFamily="18" charset="0"/>
              </a:rPr>
              <a:t>δ</a:t>
            </a:r>
            <a:r>
              <a:rPr lang="en-US" sz="1600" i="1" dirty="0">
                <a:cs typeface="Times New Roman" pitchFamily="18" charset="0"/>
              </a:rPr>
              <a:t>j</a:t>
            </a:r>
            <a:r>
              <a:rPr lang="en-US" sz="1600" baseline="0" dirty="0">
                <a:cs typeface="Times New Roman" pitchFamily="18" charset="0"/>
              </a:rPr>
              <a:t> = </a:t>
            </a:r>
            <a:r>
              <a:rPr lang="en-US" sz="1600" i="1" baseline="0" dirty="0" err="1" smtClean="0">
                <a:cs typeface="Times New Roman" pitchFamily="18" charset="0"/>
              </a:rPr>
              <a:t>o</a:t>
            </a:r>
            <a:r>
              <a:rPr lang="en-US" sz="1600" i="1" dirty="0" err="1" smtClean="0">
                <a:cs typeface="Times New Roman" pitchFamily="18" charset="0"/>
              </a:rPr>
              <a:t>j</a:t>
            </a:r>
            <a:r>
              <a:rPr lang="en-US" sz="1600" i="1" dirty="0" smtClean="0">
                <a:cs typeface="Times New Roman" pitchFamily="18" charset="0"/>
              </a:rPr>
              <a:t> </a:t>
            </a:r>
            <a:r>
              <a:rPr lang="en-US" sz="1600" baseline="0" dirty="0" smtClean="0">
                <a:cs typeface="Times New Roman" pitchFamily="18" charset="0"/>
              </a:rPr>
              <a:t>(1–</a:t>
            </a:r>
            <a:r>
              <a:rPr lang="en-US" sz="1600" i="1" baseline="0" dirty="0" smtClean="0">
                <a:cs typeface="Times New Roman" pitchFamily="18" charset="0"/>
              </a:rPr>
              <a:t>o</a:t>
            </a:r>
            <a:r>
              <a:rPr lang="en-US" sz="1600" i="1" dirty="0" smtClean="0">
                <a:cs typeface="Times New Roman" pitchFamily="18" charset="0"/>
              </a:rPr>
              <a:t>j</a:t>
            </a:r>
            <a:r>
              <a:rPr lang="en-US" sz="1600" baseline="0" dirty="0" smtClean="0">
                <a:cs typeface="Times New Roman" pitchFamily="18" charset="0"/>
              </a:rPr>
              <a:t>)(</a:t>
            </a:r>
            <a:r>
              <a:rPr lang="en-US" sz="1600" i="1" baseline="0" dirty="0" err="1" smtClean="0"/>
              <a:t>t</a:t>
            </a:r>
            <a:r>
              <a:rPr lang="en-US" sz="1600" i="1" dirty="0" err="1" smtClean="0"/>
              <a:t>j</a:t>
            </a:r>
            <a:r>
              <a:rPr lang="en-US" sz="1600" baseline="0" dirty="0" err="1" smtClean="0"/>
              <a:t>–</a:t>
            </a:r>
            <a:r>
              <a:rPr lang="en-US" sz="1600" i="1" baseline="0" dirty="0" err="1" smtClean="0">
                <a:cs typeface="Times New Roman" pitchFamily="18" charset="0"/>
              </a:rPr>
              <a:t>o</a:t>
            </a:r>
            <a:r>
              <a:rPr lang="en-US" sz="1600" i="1" dirty="0" err="1" smtClean="0">
                <a:cs typeface="Times New Roman" pitchFamily="18" charset="0"/>
              </a:rPr>
              <a:t>j</a:t>
            </a:r>
            <a:r>
              <a:rPr lang="en-US" sz="1600" baseline="0" dirty="0" smtClean="0"/>
              <a:t>)</a:t>
            </a:r>
            <a:endParaRPr lang="en-US" sz="1600" baseline="0" dirty="0">
              <a:cs typeface="Times New Roman" pitchFamily="18" charset="0"/>
            </a:endParaRPr>
          </a:p>
          <a:p>
            <a:pPr algn="l"/>
            <a:r>
              <a:rPr lang="en-US" sz="1600" baseline="0" dirty="0">
                <a:cs typeface="Times New Roman" pitchFamily="18" charset="0"/>
              </a:rPr>
              <a:t> 0.2(1–0.2)(1</a:t>
            </a:r>
            <a:r>
              <a:rPr lang="en-US" sz="1600" baseline="0" dirty="0"/>
              <a:t>–</a:t>
            </a:r>
            <a:r>
              <a:rPr lang="en-US" sz="1600" baseline="0" dirty="0">
                <a:cs typeface="Times New Roman" pitchFamily="18" charset="0"/>
              </a:rPr>
              <a:t>0.2)=0.128</a:t>
            </a:r>
            <a:endParaRPr lang="el-GR" sz="1600" baseline="0" dirty="0">
              <a:cs typeface="Times New Roman" pitchFamily="18" charset="0"/>
            </a:endParaRPr>
          </a:p>
        </p:txBody>
      </p:sp>
      <p:sp>
        <p:nvSpPr>
          <p:cNvPr id="252969" name="Oval 41"/>
          <p:cNvSpPr>
            <a:spLocks noChangeArrowheads="1"/>
          </p:cNvSpPr>
          <p:nvPr/>
        </p:nvSpPr>
        <p:spPr bwMode="auto">
          <a:xfrm>
            <a:off x="4721225" y="2963863"/>
            <a:ext cx="212725" cy="254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2972" name="Line 44"/>
          <p:cNvSpPr>
            <a:spLocks noChangeShapeType="1"/>
          </p:cNvSpPr>
          <p:nvPr/>
        </p:nvSpPr>
        <p:spPr bwMode="auto">
          <a:xfrm>
            <a:off x="4862512" y="3116263"/>
            <a:ext cx="355600" cy="1039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63" name="Oval 35"/>
          <p:cNvSpPr>
            <a:spLocks noChangeArrowheads="1"/>
          </p:cNvSpPr>
          <p:nvPr/>
        </p:nvSpPr>
        <p:spPr bwMode="auto">
          <a:xfrm>
            <a:off x="5087937" y="3987800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2973" name="Line 45"/>
          <p:cNvSpPr>
            <a:spLocks noChangeShapeType="1"/>
          </p:cNvSpPr>
          <p:nvPr/>
        </p:nvSpPr>
        <p:spPr bwMode="auto">
          <a:xfrm>
            <a:off x="4851400" y="3092450"/>
            <a:ext cx="1257300" cy="992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2964" name="Oval 36"/>
          <p:cNvSpPr>
            <a:spLocks noChangeArrowheads="1"/>
          </p:cNvSpPr>
          <p:nvPr/>
        </p:nvSpPr>
        <p:spPr bwMode="auto">
          <a:xfrm>
            <a:off x="5956300" y="3987800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2970" name="Text Box 42"/>
          <p:cNvSpPr txBox="1">
            <a:spLocks noChangeArrowheads="1"/>
          </p:cNvSpPr>
          <p:nvPr/>
        </p:nvSpPr>
        <p:spPr bwMode="auto">
          <a:xfrm>
            <a:off x="533400" y="3657600"/>
            <a:ext cx="3184183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 baseline="0" dirty="0" err="1" smtClean="0"/>
              <a:t>Mudar</a:t>
            </a:r>
            <a:r>
              <a:rPr lang="en-US" sz="1600" baseline="0" dirty="0" smtClean="0"/>
              <a:t> pesos </a:t>
            </a:r>
            <a:r>
              <a:rPr lang="en-US" sz="1600" baseline="0" dirty="0" err="1" smtClean="0"/>
              <a:t>entrando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em</a:t>
            </a:r>
            <a:r>
              <a:rPr lang="en-US" sz="1600" baseline="0" dirty="0" smtClean="0"/>
              <a:t> </a:t>
            </a:r>
            <a:r>
              <a:rPr lang="en-US" sz="1600" i="1" baseline="0" dirty="0" smtClean="0"/>
              <a:t>j  </a:t>
            </a:r>
            <a:r>
              <a:rPr lang="en-US" sz="1600" baseline="0" dirty="0" smtClean="0"/>
              <a:t>com</a:t>
            </a:r>
            <a:endParaRPr lang="en-US" sz="1600" baseline="0" dirty="0"/>
          </a:p>
        </p:txBody>
      </p:sp>
      <p:graphicFrame>
        <p:nvGraphicFramePr>
          <p:cNvPr id="252974" name="Object 46"/>
          <p:cNvGraphicFramePr>
            <a:graphicFrameLocks noChangeAspect="1"/>
          </p:cNvGraphicFramePr>
          <p:nvPr/>
        </p:nvGraphicFramePr>
        <p:xfrm>
          <a:off x="1130300" y="4056063"/>
          <a:ext cx="1631950" cy="498475"/>
        </p:xfrm>
        <a:graphic>
          <a:graphicData uri="http://schemas.openxmlformats.org/presentationml/2006/ole">
            <p:oleObj spid="_x0000_s156674" name="Equation" r:id="rId3" imgW="7873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71" grpId="0" animBg="1"/>
      <p:bldP spid="252969" grpId="0" animBg="1"/>
      <p:bldP spid="252972" grpId="0" animBg="1"/>
      <p:bldP spid="25297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3F98AF-7C89-4CE5-B9E2-A9E5EFFD4273}" type="slidenum">
              <a:rPr lang="en-US"/>
              <a:pPr/>
              <a:t>27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53954" name="Line 2"/>
          <p:cNvSpPr>
            <a:spLocks noChangeShapeType="1"/>
          </p:cNvSpPr>
          <p:nvPr/>
        </p:nvSpPr>
        <p:spPr bwMode="auto">
          <a:xfrm flipH="1">
            <a:off x="3425825" y="3165475"/>
            <a:ext cx="498475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Retropropagação</a:t>
            </a:r>
            <a:r>
              <a:rPr lang="en-US" dirty="0" smtClean="0"/>
              <a:t> do </a:t>
            </a:r>
            <a:r>
              <a:rPr lang="en-US" dirty="0" err="1" smtClean="0"/>
              <a:t>erro</a:t>
            </a:r>
            <a:endParaRPr lang="en-US" dirty="0"/>
          </a:p>
        </p:txBody>
      </p:sp>
      <p:sp>
        <p:nvSpPr>
          <p:cNvPr id="2539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1116013"/>
          </a:xfrm>
        </p:spPr>
        <p:txBody>
          <a:bodyPr/>
          <a:lstStyle/>
          <a:p>
            <a:r>
              <a:rPr lang="en-US" sz="2800" dirty="0" err="1" smtClean="0"/>
              <a:t>Depois</a:t>
            </a:r>
            <a:r>
              <a:rPr lang="en-US" sz="2800" dirty="0" smtClean="0"/>
              <a:t> </a:t>
            </a:r>
            <a:r>
              <a:rPr lang="en-US" sz="2800" dirty="0" err="1" smtClean="0"/>
              <a:t>calcular</a:t>
            </a:r>
            <a:r>
              <a:rPr lang="en-US" sz="2800" dirty="0" smtClean="0"/>
              <a:t> </a:t>
            </a:r>
            <a:r>
              <a:rPr lang="en-US" sz="2800" dirty="0" err="1" smtClean="0"/>
              <a:t>erro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unidades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</a:t>
            </a:r>
            <a:r>
              <a:rPr lang="en-US" sz="2800" dirty="0" smtClean="0"/>
              <a:t> </a:t>
            </a:r>
            <a:r>
              <a:rPr lang="en-US" sz="2800" dirty="0" err="1" smtClean="0"/>
              <a:t>baseado</a:t>
            </a:r>
            <a:r>
              <a:rPr lang="en-US" sz="2800" dirty="0" smtClean="0"/>
              <a:t> </a:t>
            </a:r>
            <a:r>
              <a:rPr lang="en-US" sz="2800" dirty="0" err="1" smtClean="0"/>
              <a:t>nos</a:t>
            </a:r>
            <a:r>
              <a:rPr lang="en-US" sz="2800" dirty="0" smtClean="0"/>
              <a:t> </a:t>
            </a:r>
            <a:r>
              <a:rPr lang="en-US" sz="2800" dirty="0" err="1" smtClean="0"/>
              <a:t>erros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as </a:t>
            </a:r>
            <a:r>
              <a:rPr lang="en-US" sz="2800" dirty="0" err="1" smtClean="0"/>
              <a:t>unidades</a:t>
            </a:r>
            <a:r>
              <a:rPr lang="en-US" sz="2800" dirty="0" smtClean="0"/>
              <a:t> de </a:t>
            </a:r>
            <a:r>
              <a:rPr lang="en-US" sz="2800" dirty="0" err="1" smtClean="0"/>
              <a:t>saída</a:t>
            </a:r>
            <a:r>
              <a:rPr lang="en-US" sz="2800" dirty="0" smtClean="0"/>
              <a:t> </a:t>
            </a:r>
            <a:r>
              <a:rPr lang="en-US" sz="2800" dirty="0" err="1" smtClean="0"/>
              <a:t>depositam</a:t>
            </a:r>
            <a:r>
              <a:rPr lang="en-US" sz="2800" dirty="0" smtClean="0"/>
              <a:t> </a:t>
            </a:r>
            <a:r>
              <a:rPr lang="en-US" sz="2800" dirty="0" err="1" smtClean="0"/>
              <a:t>nela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5094288" y="2881313"/>
            <a:ext cx="828675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output</a:t>
            </a:r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5494338" y="3984625"/>
            <a:ext cx="871537" cy="39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hidden</a:t>
            </a:r>
          </a:p>
        </p:txBody>
      </p:sp>
      <p:sp>
        <p:nvSpPr>
          <p:cNvPr id="253960" name="Text Box 8"/>
          <p:cNvSpPr txBox="1">
            <a:spLocks noChangeArrowheads="1"/>
          </p:cNvSpPr>
          <p:nvPr/>
        </p:nvSpPr>
        <p:spPr bwMode="auto">
          <a:xfrm>
            <a:off x="6057900" y="5064125"/>
            <a:ext cx="7032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input</a:t>
            </a:r>
          </a:p>
        </p:txBody>
      </p:sp>
      <p:sp>
        <p:nvSpPr>
          <p:cNvPr id="253961" name="Line 9"/>
          <p:cNvSpPr>
            <a:spLocks noChangeShapeType="1"/>
          </p:cNvSpPr>
          <p:nvPr/>
        </p:nvSpPr>
        <p:spPr bwMode="auto">
          <a:xfrm flipH="1">
            <a:off x="3117850" y="4205288"/>
            <a:ext cx="284163" cy="1090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3962" name="Line 10"/>
          <p:cNvSpPr>
            <a:spLocks noChangeShapeType="1"/>
          </p:cNvSpPr>
          <p:nvPr/>
        </p:nvSpPr>
        <p:spPr bwMode="auto">
          <a:xfrm>
            <a:off x="3425825" y="4232275"/>
            <a:ext cx="379413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3963" name="Line 11"/>
          <p:cNvSpPr>
            <a:spLocks noChangeShapeType="1"/>
          </p:cNvSpPr>
          <p:nvPr/>
        </p:nvSpPr>
        <p:spPr bwMode="auto">
          <a:xfrm>
            <a:off x="3425825" y="4259263"/>
            <a:ext cx="973138" cy="960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3964" name="Line 12"/>
          <p:cNvSpPr>
            <a:spLocks noChangeShapeType="1"/>
          </p:cNvSpPr>
          <p:nvPr/>
        </p:nvSpPr>
        <p:spPr bwMode="auto">
          <a:xfrm>
            <a:off x="3425825" y="4281488"/>
            <a:ext cx="1682750" cy="1014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3965" name="Line 13"/>
          <p:cNvSpPr>
            <a:spLocks noChangeShapeType="1"/>
          </p:cNvSpPr>
          <p:nvPr/>
        </p:nvSpPr>
        <p:spPr bwMode="auto">
          <a:xfrm>
            <a:off x="3425825" y="4281488"/>
            <a:ext cx="23733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3966" name="Line 14"/>
          <p:cNvSpPr>
            <a:spLocks noChangeShapeType="1"/>
          </p:cNvSpPr>
          <p:nvPr/>
        </p:nvSpPr>
        <p:spPr bwMode="auto">
          <a:xfrm flipH="1">
            <a:off x="3117850" y="4232275"/>
            <a:ext cx="11620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3967" name="Line 15"/>
          <p:cNvSpPr>
            <a:spLocks noChangeShapeType="1"/>
          </p:cNvSpPr>
          <p:nvPr/>
        </p:nvSpPr>
        <p:spPr bwMode="auto">
          <a:xfrm flipH="1">
            <a:off x="3781425" y="4205288"/>
            <a:ext cx="522288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3968" name="Line 16"/>
          <p:cNvSpPr>
            <a:spLocks noChangeShapeType="1"/>
          </p:cNvSpPr>
          <p:nvPr/>
        </p:nvSpPr>
        <p:spPr bwMode="auto">
          <a:xfrm>
            <a:off x="4303713" y="4179888"/>
            <a:ext cx="1174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3969" name="Line 17"/>
          <p:cNvSpPr>
            <a:spLocks noChangeShapeType="1"/>
          </p:cNvSpPr>
          <p:nvPr/>
        </p:nvSpPr>
        <p:spPr bwMode="auto">
          <a:xfrm>
            <a:off x="4327525" y="4205288"/>
            <a:ext cx="808038" cy="1068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3970" name="Line 18"/>
          <p:cNvSpPr>
            <a:spLocks noChangeShapeType="1"/>
          </p:cNvSpPr>
          <p:nvPr/>
        </p:nvSpPr>
        <p:spPr bwMode="auto">
          <a:xfrm>
            <a:off x="4327525" y="4281488"/>
            <a:ext cx="14462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3971" name="Line 19"/>
          <p:cNvSpPr>
            <a:spLocks noChangeShapeType="1"/>
          </p:cNvSpPr>
          <p:nvPr/>
        </p:nvSpPr>
        <p:spPr bwMode="auto">
          <a:xfrm flipH="1">
            <a:off x="3141663" y="4232275"/>
            <a:ext cx="199390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3972" name="Line 20"/>
          <p:cNvSpPr>
            <a:spLocks noChangeShapeType="1"/>
          </p:cNvSpPr>
          <p:nvPr/>
        </p:nvSpPr>
        <p:spPr bwMode="auto">
          <a:xfrm flipH="1">
            <a:off x="3781425" y="4232275"/>
            <a:ext cx="13271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3973" name="Line 21"/>
          <p:cNvSpPr>
            <a:spLocks noChangeShapeType="1"/>
          </p:cNvSpPr>
          <p:nvPr/>
        </p:nvSpPr>
        <p:spPr bwMode="auto">
          <a:xfrm flipH="1">
            <a:off x="4445000" y="4259263"/>
            <a:ext cx="71437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3974" name="Line 22"/>
          <p:cNvSpPr>
            <a:spLocks noChangeShapeType="1"/>
          </p:cNvSpPr>
          <p:nvPr/>
        </p:nvSpPr>
        <p:spPr bwMode="auto">
          <a:xfrm flipH="1">
            <a:off x="5062538" y="4179888"/>
            <a:ext cx="1428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3975" name="Line 23"/>
          <p:cNvSpPr>
            <a:spLocks noChangeShapeType="1"/>
          </p:cNvSpPr>
          <p:nvPr/>
        </p:nvSpPr>
        <p:spPr bwMode="auto">
          <a:xfrm>
            <a:off x="5181600" y="4205288"/>
            <a:ext cx="546100" cy="992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3976" name="Line 24"/>
          <p:cNvSpPr>
            <a:spLocks noChangeShapeType="1"/>
          </p:cNvSpPr>
          <p:nvPr/>
        </p:nvSpPr>
        <p:spPr bwMode="auto">
          <a:xfrm>
            <a:off x="3948113" y="3165475"/>
            <a:ext cx="355600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3977" name="Line 25"/>
          <p:cNvSpPr>
            <a:spLocks noChangeShapeType="1"/>
          </p:cNvSpPr>
          <p:nvPr/>
        </p:nvSpPr>
        <p:spPr bwMode="auto">
          <a:xfrm>
            <a:off x="3924300" y="3165475"/>
            <a:ext cx="1257300" cy="992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3978" name="Line 26"/>
          <p:cNvSpPr>
            <a:spLocks noChangeShapeType="1"/>
          </p:cNvSpPr>
          <p:nvPr/>
        </p:nvSpPr>
        <p:spPr bwMode="auto">
          <a:xfrm flipH="1">
            <a:off x="3425825" y="3190875"/>
            <a:ext cx="1303338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3979" name="Line 27"/>
          <p:cNvSpPr>
            <a:spLocks noChangeShapeType="1"/>
          </p:cNvSpPr>
          <p:nvPr/>
        </p:nvSpPr>
        <p:spPr bwMode="auto">
          <a:xfrm flipH="1">
            <a:off x="4279900" y="3190875"/>
            <a:ext cx="449263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3980" name="Line 28"/>
          <p:cNvSpPr>
            <a:spLocks noChangeShapeType="1"/>
          </p:cNvSpPr>
          <p:nvPr/>
        </p:nvSpPr>
        <p:spPr bwMode="auto">
          <a:xfrm>
            <a:off x="4754563" y="3216275"/>
            <a:ext cx="404812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3981" name="Oval 29"/>
          <p:cNvSpPr>
            <a:spLocks noChangeArrowheads="1"/>
          </p:cNvSpPr>
          <p:nvPr/>
        </p:nvSpPr>
        <p:spPr bwMode="auto">
          <a:xfrm>
            <a:off x="3049588" y="5183188"/>
            <a:ext cx="214312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3982" name="Oval 30"/>
          <p:cNvSpPr>
            <a:spLocks noChangeArrowheads="1"/>
          </p:cNvSpPr>
          <p:nvPr/>
        </p:nvSpPr>
        <p:spPr bwMode="auto">
          <a:xfrm>
            <a:off x="3703638" y="51720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3983" name="Oval 31"/>
          <p:cNvSpPr>
            <a:spLocks noChangeArrowheads="1"/>
          </p:cNvSpPr>
          <p:nvPr/>
        </p:nvSpPr>
        <p:spPr bwMode="auto">
          <a:xfrm>
            <a:off x="4359275" y="5157788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3984" name="Oval 32"/>
          <p:cNvSpPr>
            <a:spLocks noChangeArrowheads="1"/>
          </p:cNvSpPr>
          <p:nvPr/>
        </p:nvSpPr>
        <p:spPr bwMode="auto">
          <a:xfrm>
            <a:off x="5013325" y="5145088"/>
            <a:ext cx="214313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3985" name="Oval 33"/>
          <p:cNvSpPr>
            <a:spLocks noChangeArrowheads="1"/>
          </p:cNvSpPr>
          <p:nvPr/>
        </p:nvSpPr>
        <p:spPr bwMode="auto">
          <a:xfrm>
            <a:off x="5667375" y="5130800"/>
            <a:ext cx="214313" cy="25558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3986" name="Oval 34"/>
          <p:cNvSpPr>
            <a:spLocks noChangeArrowheads="1"/>
          </p:cNvSpPr>
          <p:nvPr/>
        </p:nvSpPr>
        <p:spPr bwMode="auto">
          <a:xfrm>
            <a:off x="3336925" y="40798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3990" name="Oval 38"/>
          <p:cNvSpPr>
            <a:spLocks noChangeArrowheads="1"/>
          </p:cNvSpPr>
          <p:nvPr/>
        </p:nvSpPr>
        <p:spPr bwMode="auto">
          <a:xfrm>
            <a:off x="3336925" y="4067175"/>
            <a:ext cx="212725" cy="254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3992" name="Oval 40"/>
          <p:cNvSpPr>
            <a:spLocks noChangeArrowheads="1"/>
          </p:cNvSpPr>
          <p:nvPr/>
        </p:nvSpPr>
        <p:spPr bwMode="auto">
          <a:xfrm>
            <a:off x="4203700" y="40798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3994" name="Oval 42"/>
          <p:cNvSpPr>
            <a:spLocks noChangeArrowheads="1"/>
          </p:cNvSpPr>
          <p:nvPr/>
        </p:nvSpPr>
        <p:spPr bwMode="auto">
          <a:xfrm>
            <a:off x="5072063" y="40798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3998" name="Text Box 46"/>
          <p:cNvSpPr txBox="1">
            <a:spLocks noChangeArrowheads="1"/>
          </p:cNvSpPr>
          <p:nvPr/>
        </p:nvSpPr>
        <p:spPr bwMode="auto">
          <a:xfrm>
            <a:off x="823913" y="3744913"/>
            <a:ext cx="180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graphicFrame>
        <p:nvGraphicFramePr>
          <p:cNvPr id="253999" name="Object 47"/>
          <p:cNvGraphicFramePr>
            <a:graphicFrameLocks noChangeAspect="1"/>
          </p:cNvGraphicFramePr>
          <p:nvPr/>
        </p:nvGraphicFramePr>
        <p:xfrm>
          <a:off x="522288" y="3746500"/>
          <a:ext cx="2514600" cy="609600"/>
        </p:xfrm>
        <a:graphic>
          <a:graphicData uri="http://schemas.openxmlformats.org/presentationml/2006/ole">
            <p:oleObj spid="_x0000_s157698" name="Equation" r:id="rId3" imgW="1409400" imgH="342720" progId="Equation.3">
              <p:embed/>
            </p:oleObj>
          </a:graphicData>
        </a:graphic>
      </p:graphicFrame>
      <p:sp>
        <p:nvSpPr>
          <p:cNvPr id="254000" name="Line 48"/>
          <p:cNvSpPr>
            <a:spLocks noChangeShapeType="1"/>
          </p:cNvSpPr>
          <p:nvPr/>
        </p:nvSpPr>
        <p:spPr bwMode="auto">
          <a:xfrm flipH="1">
            <a:off x="3419475" y="3186113"/>
            <a:ext cx="498475" cy="1039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4001" name="Line 49"/>
          <p:cNvSpPr>
            <a:spLocks noChangeShapeType="1"/>
          </p:cNvSpPr>
          <p:nvPr/>
        </p:nvSpPr>
        <p:spPr bwMode="auto">
          <a:xfrm flipH="1">
            <a:off x="3481388" y="3173413"/>
            <a:ext cx="1303337" cy="1014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3988" name="Oval 36"/>
          <p:cNvSpPr>
            <a:spLocks noChangeArrowheads="1"/>
          </p:cNvSpPr>
          <p:nvPr/>
        </p:nvSpPr>
        <p:spPr bwMode="auto">
          <a:xfrm>
            <a:off x="4673600" y="30511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3987" name="Oval 35"/>
          <p:cNvSpPr>
            <a:spLocks noChangeArrowheads="1"/>
          </p:cNvSpPr>
          <p:nvPr/>
        </p:nvSpPr>
        <p:spPr bwMode="auto">
          <a:xfrm>
            <a:off x="3830638" y="30511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4002" name="Oval 50"/>
          <p:cNvSpPr>
            <a:spLocks noChangeArrowheads="1"/>
          </p:cNvSpPr>
          <p:nvPr/>
        </p:nvSpPr>
        <p:spPr bwMode="auto">
          <a:xfrm>
            <a:off x="3829050" y="3060700"/>
            <a:ext cx="212725" cy="254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4003" name="Oval 51"/>
          <p:cNvSpPr>
            <a:spLocks noChangeArrowheads="1"/>
          </p:cNvSpPr>
          <p:nvPr/>
        </p:nvSpPr>
        <p:spPr bwMode="auto">
          <a:xfrm>
            <a:off x="4662488" y="3054350"/>
            <a:ext cx="212725" cy="254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90" grpId="0" animBg="1"/>
      <p:bldP spid="254000" grpId="0" animBg="1"/>
      <p:bldP spid="254001" grpId="0" animBg="1"/>
      <p:bldP spid="254002" grpId="0" animBg="1"/>
      <p:bldP spid="25400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86B580-DFCD-4404-ACF1-8916A5D8381D}" type="slidenum">
              <a:rPr lang="en-US"/>
              <a:pPr/>
              <a:t>28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54978" name="Line 2"/>
          <p:cNvSpPr>
            <a:spLocks noChangeShapeType="1"/>
          </p:cNvSpPr>
          <p:nvPr/>
        </p:nvSpPr>
        <p:spPr bwMode="auto">
          <a:xfrm flipH="1">
            <a:off x="4427537" y="3332162"/>
            <a:ext cx="498475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Retropropagação</a:t>
            </a:r>
            <a:r>
              <a:rPr lang="en-US" dirty="0" smtClean="0"/>
              <a:t> do </a:t>
            </a:r>
            <a:r>
              <a:rPr lang="en-US" dirty="0" err="1" smtClean="0"/>
              <a:t>erro</a:t>
            </a:r>
            <a:endParaRPr lang="en-US" dirty="0"/>
          </a:p>
        </p:txBody>
      </p:sp>
      <p:sp>
        <p:nvSpPr>
          <p:cNvPr id="2549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1116013"/>
          </a:xfrm>
        </p:spPr>
        <p:txBody>
          <a:bodyPr/>
          <a:lstStyle/>
          <a:p>
            <a:r>
              <a:rPr lang="en-US" sz="2800" dirty="0" err="1" smtClean="0"/>
              <a:t>Finalmente</a:t>
            </a:r>
            <a:r>
              <a:rPr lang="en-US" sz="2800" dirty="0" smtClean="0"/>
              <a:t> </a:t>
            </a:r>
            <a:r>
              <a:rPr lang="en-US" sz="2800" dirty="0" err="1" smtClean="0"/>
              <a:t>atualizamos</a:t>
            </a:r>
            <a:r>
              <a:rPr lang="en-US" sz="2800" dirty="0" smtClean="0"/>
              <a:t> a </a:t>
            </a:r>
            <a:r>
              <a:rPr lang="en-US" sz="2800" dirty="0" err="1" smtClean="0"/>
              <a:t>camada</a:t>
            </a:r>
            <a:r>
              <a:rPr lang="en-US" sz="2800" dirty="0" smtClean="0"/>
              <a:t> inferior de pesos </a:t>
            </a:r>
            <a:r>
              <a:rPr lang="en-US" sz="2800" dirty="0" err="1" smtClean="0"/>
              <a:t>baseado</a:t>
            </a:r>
            <a:r>
              <a:rPr lang="en-US" sz="2800" dirty="0" smtClean="0"/>
              <a:t> </a:t>
            </a:r>
            <a:r>
              <a:rPr lang="en-US" sz="2800" dirty="0" err="1" smtClean="0"/>
              <a:t>nos</a:t>
            </a:r>
            <a:r>
              <a:rPr lang="en-US" sz="2800" dirty="0" smtClean="0"/>
              <a:t> </a:t>
            </a:r>
            <a:r>
              <a:rPr lang="en-US" sz="2800" dirty="0" err="1" smtClean="0"/>
              <a:t>erros</a:t>
            </a:r>
            <a:r>
              <a:rPr lang="en-US" sz="2800" dirty="0" smtClean="0"/>
              <a:t> </a:t>
            </a:r>
            <a:r>
              <a:rPr lang="en-US" sz="2800" dirty="0" err="1" smtClean="0"/>
              <a:t>calculados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as </a:t>
            </a:r>
            <a:r>
              <a:rPr lang="en-US" sz="2800" dirty="0" err="1" smtClean="0"/>
              <a:t>unidades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6096000" y="3048000"/>
            <a:ext cx="828675" cy="395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output</a:t>
            </a:r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6496050" y="4151312"/>
            <a:ext cx="871537" cy="39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hidden</a:t>
            </a:r>
          </a:p>
        </p:txBody>
      </p:sp>
      <p:sp>
        <p:nvSpPr>
          <p:cNvPr id="254983" name="Text Box 7"/>
          <p:cNvSpPr txBox="1">
            <a:spLocks noChangeArrowheads="1"/>
          </p:cNvSpPr>
          <p:nvPr/>
        </p:nvSpPr>
        <p:spPr bwMode="auto">
          <a:xfrm>
            <a:off x="7059612" y="5230812"/>
            <a:ext cx="7032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input</a:t>
            </a:r>
          </a:p>
        </p:txBody>
      </p:sp>
      <p:sp>
        <p:nvSpPr>
          <p:cNvPr id="254984" name="Line 8"/>
          <p:cNvSpPr>
            <a:spLocks noChangeShapeType="1"/>
          </p:cNvSpPr>
          <p:nvPr/>
        </p:nvSpPr>
        <p:spPr bwMode="auto">
          <a:xfrm flipH="1">
            <a:off x="4119562" y="4371975"/>
            <a:ext cx="284163" cy="1090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4985" name="Line 9"/>
          <p:cNvSpPr>
            <a:spLocks noChangeShapeType="1"/>
          </p:cNvSpPr>
          <p:nvPr/>
        </p:nvSpPr>
        <p:spPr bwMode="auto">
          <a:xfrm>
            <a:off x="4427537" y="4398962"/>
            <a:ext cx="379413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4986" name="Line 10"/>
          <p:cNvSpPr>
            <a:spLocks noChangeShapeType="1"/>
          </p:cNvSpPr>
          <p:nvPr/>
        </p:nvSpPr>
        <p:spPr bwMode="auto">
          <a:xfrm>
            <a:off x="4427537" y="4425950"/>
            <a:ext cx="973138" cy="960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4987" name="Line 11"/>
          <p:cNvSpPr>
            <a:spLocks noChangeShapeType="1"/>
          </p:cNvSpPr>
          <p:nvPr/>
        </p:nvSpPr>
        <p:spPr bwMode="auto">
          <a:xfrm>
            <a:off x="4427537" y="4448175"/>
            <a:ext cx="1682750" cy="1014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4988" name="Line 12"/>
          <p:cNvSpPr>
            <a:spLocks noChangeShapeType="1"/>
          </p:cNvSpPr>
          <p:nvPr/>
        </p:nvSpPr>
        <p:spPr bwMode="auto">
          <a:xfrm>
            <a:off x="4427537" y="4448175"/>
            <a:ext cx="23733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4989" name="Line 13"/>
          <p:cNvSpPr>
            <a:spLocks noChangeShapeType="1"/>
          </p:cNvSpPr>
          <p:nvPr/>
        </p:nvSpPr>
        <p:spPr bwMode="auto">
          <a:xfrm flipH="1">
            <a:off x="4119562" y="4398962"/>
            <a:ext cx="11620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4990" name="Line 14"/>
          <p:cNvSpPr>
            <a:spLocks noChangeShapeType="1"/>
          </p:cNvSpPr>
          <p:nvPr/>
        </p:nvSpPr>
        <p:spPr bwMode="auto">
          <a:xfrm flipH="1">
            <a:off x="4783137" y="4371975"/>
            <a:ext cx="522288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4991" name="Line 15"/>
          <p:cNvSpPr>
            <a:spLocks noChangeShapeType="1"/>
          </p:cNvSpPr>
          <p:nvPr/>
        </p:nvSpPr>
        <p:spPr bwMode="auto">
          <a:xfrm>
            <a:off x="5305425" y="4346575"/>
            <a:ext cx="1174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4992" name="Line 16"/>
          <p:cNvSpPr>
            <a:spLocks noChangeShapeType="1"/>
          </p:cNvSpPr>
          <p:nvPr/>
        </p:nvSpPr>
        <p:spPr bwMode="auto">
          <a:xfrm>
            <a:off x="5329237" y="4371975"/>
            <a:ext cx="808038" cy="1068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4993" name="Line 17"/>
          <p:cNvSpPr>
            <a:spLocks noChangeShapeType="1"/>
          </p:cNvSpPr>
          <p:nvPr/>
        </p:nvSpPr>
        <p:spPr bwMode="auto">
          <a:xfrm>
            <a:off x="5329237" y="4448175"/>
            <a:ext cx="14462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4994" name="Line 18"/>
          <p:cNvSpPr>
            <a:spLocks noChangeShapeType="1"/>
          </p:cNvSpPr>
          <p:nvPr/>
        </p:nvSpPr>
        <p:spPr bwMode="auto">
          <a:xfrm flipH="1">
            <a:off x="4143375" y="4398962"/>
            <a:ext cx="199390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4995" name="Line 19"/>
          <p:cNvSpPr>
            <a:spLocks noChangeShapeType="1"/>
          </p:cNvSpPr>
          <p:nvPr/>
        </p:nvSpPr>
        <p:spPr bwMode="auto">
          <a:xfrm flipH="1">
            <a:off x="4783137" y="4398962"/>
            <a:ext cx="13271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4996" name="Line 20"/>
          <p:cNvSpPr>
            <a:spLocks noChangeShapeType="1"/>
          </p:cNvSpPr>
          <p:nvPr/>
        </p:nvSpPr>
        <p:spPr bwMode="auto">
          <a:xfrm flipH="1">
            <a:off x="5446712" y="4425950"/>
            <a:ext cx="71437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4997" name="Line 21"/>
          <p:cNvSpPr>
            <a:spLocks noChangeShapeType="1"/>
          </p:cNvSpPr>
          <p:nvPr/>
        </p:nvSpPr>
        <p:spPr bwMode="auto">
          <a:xfrm flipH="1">
            <a:off x="6064250" y="4346575"/>
            <a:ext cx="1428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4998" name="Line 22"/>
          <p:cNvSpPr>
            <a:spLocks noChangeShapeType="1"/>
          </p:cNvSpPr>
          <p:nvPr/>
        </p:nvSpPr>
        <p:spPr bwMode="auto">
          <a:xfrm>
            <a:off x="6183312" y="4371975"/>
            <a:ext cx="546100" cy="992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4999" name="Line 23"/>
          <p:cNvSpPr>
            <a:spLocks noChangeShapeType="1"/>
          </p:cNvSpPr>
          <p:nvPr/>
        </p:nvSpPr>
        <p:spPr bwMode="auto">
          <a:xfrm>
            <a:off x="4949825" y="3332162"/>
            <a:ext cx="355600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5000" name="Line 24"/>
          <p:cNvSpPr>
            <a:spLocks noChangeShapeType="1"/>
          </p:cNvSpPr>
          <p:nvPr/>
        </p:nvSpPr>
        <p:spPr bwMode="auto">
          <a:xfrm>
            <a:off x="4926012" y="3332162"/>
            <a:ext cx="1257300" cy="992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5001" name="Line 25"/>
          <p:cNvSpPr>
            <a:spLocks noChangeShapeType="1"/>
          </p:cNvSpPr>
          <p:nvPr/>
        </p:nvSpPr>
        <p:spPr bwMode="auto">
          <a:xfrm flipH="1">
            <a:off x="4427537" y="3357562"/>
            <a:ext cx="1303338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5002" name="Line 26"/>
          <p:cNvSpPr>
            <a:spLocks noChangeShapeType="1"/>
          </p:cNvSpPr>
          <p:nvPr/>
        </p:nvSpPr>
        <p:spPr bwMode="auto">
          <a:xfrm flipH="1">
            <a:off x="5281612" y="3357562"/>
            <a:ext cx="449263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5003" name="Line 27"/>
          <p:cNvSpPr>
            <a:spLocks noChangeShapeType="1"/>
          </p:cNvSpPr>
          <p:nvPr/>
        </p:nvSpPr>
        <p:spPr bwMode="auto">
          <a:xfrm>
            <a:off x="5756275" y="3382962"/>
            <a:ext cx="404812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5009" name="Oval 33"/>
          <p:cNvSpPr>
            <a:spLocks noChangeArrowheads="1"/>
          </p:cNvSpPr>
          <p:nvPr/>
        </p:nvSpPr>
        <p:spPr bwMode="auto">
          <a:xfrm>
            <a:off x="4338637" y="4246562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5010" name="Oval 34"/>
          <p:cNvSpPr>
            <a:spLocks noChangeArrowheads="1"/>
          </p:cNvSpPr>
          <p:nvPr/>
        </p:nvSpPr>
        <p:spPr bwMode="auto">
          <a:xfrm>
            <a:off x="4338637" y="4233862"/>
            <a:ext cx="212725" cy="254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5011" name="Oval 35"/>
          <p:cNvSpPr>
            <a:spLocks noChangeArrowheads="1"/>
          </p:cNvSpPr>
          <p:nvPr/>
        </p:nvSpPr>
        <p:spPr bwMode="auto">
          <a:xfrm>
            <a:off x="5205412" y="4246562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5012" name="Oval 36"/>
          <p:cNvSpPr>
            <a:spLocks noChangeArrowheads="1"/>
          </p:cNvSpPr>
          <p:nvPr/>
        </p:nvSpPr>
        <p:spPr bwMode="auto">
          <a:xfrm>
            <a:off x="6073775" y="4246562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5013" name="Text Box 37"/>
          <p:cNvSpPr txBox="1">
            <a:spLocks noChangeArrowheads="1"/>
          </p:cNvSpPr>
          <p:nvPr/>
        </p:nvSpPr>
        <p:spPr bwMode="auto">
          <a:xfrm>
            <a:off x="823913" y="3744913"/>
            <a:ext cx="180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graphicFrame>
        <p:nvGraphicFramePr>
          <p:cNvPr id="255014" name="Object 38"/>
          <p:cNvGraphicFramePr>
            <a:graphicFrameLocks noChangeAspect="1"/>
          </p:cNvGraphicFramePr>
          <p:nvPr/>
        </p:nvGraphicFramePr>
        <p:xfrm>
          <a:off x="644525" y="3563938"/>
          <a:ext cx="2514600" cy="609600"/>
        </p:xfrm>
        <a:graphic>
          <a:graphicData uri="http://schemas.openxmlformats.org/presentationml/2006/ole">
            <p:oleObj spid="_x0000_s158722" name="Equation" r:id="rId3" imgW="1409400" imgH="342720" progId="Equation.3">
              <p:embed/>
            </p:oleObj>
          </a:graphicData>
        </a:graphic>
      </p:graphicFrame>
      <p:sp>
        <p:nvSpPr>
          <p:cNvPr id="255017" name="Oval 41"/>
          <p:cNvSpPr>
            <a:spLocks noChangeArrowheads="1"/>
          </p:cNvSpPr>
          <p:nvPr/>
        </p:nvSpPr>
        <p:spPr bwMode="auto">
          <a:xfrm>
            <a:off x="5675312" y="3217862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5018" name="Oval 42"/>
          <p:cNvSpPr>
            <a:spLocks noChangeArrowheads="1"/>
          </p:cNvSpPr>
          <p:nvPr/>
        </p:nvSpPr>
        <p:spPr bwMode="auto">
          <a:xfrm>
            <a:off x="4832350" y="3217862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5021" name="Line 45"/>
          <p:cNvSpPr>
            <a:spLocks noChangeShapeType="1"/>
          </p:cNvSpPr>
          <p:nvPr/>
        </p:nvSpPr>
        <p:spPr bwMode="auto">
          <a:xfrm flipH="1">
            <a:off x="4125912" y="4378325"/>
            <a:ext cx="284163" cy="10906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5022" name="Line 46"/>
          <p:cNvSpPr>
            <a:spLocks noChangeShapeType="1"/>
          </p:cNvSpPr>
          <p:nvPr/>
        </p:nvSpPr>
        <p:spPr bwMode="auto">
          <a:xfrm>
            <a:off x="4421187" y="4430712"/>
            <a:ext cx="379413" cy="1041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5004" name="Oval 28"/>
          <p:cNvSpPr>
            <a:spLocks noChangeArrowheads="1"/>
          </p:cNvSpPr>
          <p:nvPr/>
        </p:nvSpPr>
        <p:spPr bwMode="auto">
          <a:xfrm>
            <a:off x="4051300" y="5349875"/>
            <a:ext cx="214312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5005" name="Oval 29"/>
          <p:cNvSpPr>
            <a:spLocks noChangeArrowheads="1"/>
          </p:cNvSpPr>
          <p:nvPr/>
        </p:nvSpPr>
        <p:spPr bwMode="auto">
          <a:xfrm>
            <a:off x="4705350" y="5338762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5023" name="Line 47"/>
          <p:cNvSpPr>
            <a:spLocks noChangeShapeType="1"/>
          </p:cNvSpPr>
          <p:nvPr/>
        </p:nvSpPr>
        <p:spPr bwMode="auto">
          <a:xfrm>
            <a:off x="4481512" y="4479925"/>
            <a:ext cx="973138" cy="960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5024" name="Line 48"/>
          <p:cNvSpPr>
            <a:spLocks noChangeShapeType="1"/>
          </p:cNvSpPr>
          <p:nvPr/>
        </p:nvSpPr>
        <p:spPr bwMode="auto">
          <a:xfrm>
            <a:off x="4470400" y="4465637"/>
            <a:ext cx="1682750" cy="1014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5025" name="Line 49"/>
          <p:cNvSpPr>
            <a:spLocks noChangeShapeType="1"/>
          </p:cNvSpPr>
          <p:nvPr/>
        </p:nvSpPr>
        <p:spPr bwMode="auto">
          <a:xfrm>
            <a:off x="4470400" y="4478337"/>
            <a:ext cx="2373312" cy="9382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55008" name="Oval 32"/>
          <p:cNvSpPr>
            <a:spLocks noChangeArrowheads="1"/>
          </p:cNvSpPr>
          <p:nvPr/>
        </p:nvSpPr>
        <p:spPr bwMode="auto">
          <a:xfrm>
            <a:off x="6669087" y="5297487"/>
            <a:ext cx="214313" cy="25558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5007" name="Oval 31"/>
          <p:cNvSpPr>
            <a:spLocks noChangeArrowheads="1"/>
          </p:cNvSpPr>
          <p:nvPr/>
        </p:nvSpPr>
        <p:spPr bwMode="auto">
          <a:xfrm>
            <a:off x="6015037" y="5311775"/>
            <a:ext cx="214313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5006" name="Oval 30"/>
          <p:cNvSpPr>
            <a:spLocks noChangeArrowheads="1"/>
          </p:cNvSpPr>
          <p:nvPr/>
        </p:nvSpPr>
        <p:spPr bwMode="auto">
          <a:xfrm>
            <a:off x="5360987" y="53244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graphicFrame>
        <p:nvGraphicFramePr>
          <p:cNvPr id="255028" name="Object 52"/>
          <p:cNvGraphicFramePr>
            <a:graphicFrameLocks noChangeAspect="1"/>
          </p:cNvGraphicFramePr>
          <p:nvPr/>
        </p:nvGraphicFramePr>
        <p:xfrm>
          <a:off x="1325563" y="4545013"/>
          <a:ext cx="1631950" cy="498475"/>
        </p:xfrm>
        <a:graphic>
          <a:graphicData uri="http://schemas.openxmlformats.org/presentationml/2006/ole">
            <p:oleObj spid="_x0000_s158723" name="Equation" r:id="rId4" imgW="787320" imgH="241200" progId="Equation.3">
              <p:embed/>
            </p:oleObj>
          </a:graphicData>
        </a:graphic>
      </p:graphicFrame>
      <p:sp>
        <p:nvSpPr>
          <p:cNvPr id="52" name="Text Box 42"/>
          <p:cNvSpPr txBox="1">
            <a:spLocks noChangeArrowheads="1"/>
          </p:cNvSpPr>
          <p:nvPr/>
        </p:nvSpPr>
        <p:spPr bwMode="auto">
          <a:xfrm>
            <a:off x="304800" y="4191000"/>
            <a:ext cx="3184183" cy="340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 baseline="0" dirty="0" err="1" smtClean="0"/>
              <a:t>Mudar</a:t>
            </a:r>
            <a:r>
              <a:rPr lang="en-US" sz="1600" baseline="0" dirty="0" smtClean="0"/>
              <a:t> pesos </a:t>
            </a:r>
            <a:r>
              <a:rPr lang="en-US" sz="1600" baseline="0" dirty="0" err="1" smtClean="0"/>
              <a:t>entrando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em</a:t>
            </a:r>
            <a:r>
              <a:rPr lang="en-US" sz="1600" baseline="0" dirty="0" smtClean="0"/>
              <a:t> </a:t>
            </a:r>
            <a:r>
              <a:rPr lang="en-US" sz="1600" i="1" baseline="0" dirty="0" smtClean="0"/>
              <a:t>j  </a:t>
            </a:r>
            <a:r>
              <a:rPr lang="en-US" sz="1600" baseline="0" dirty="0" smtClean="0"/>
              <a:t>com</a:t>
            </a:r>
            <a:endParaRPr lang="en-US" sz="1600" baseline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021" grpId="0" animBg="1"/>
      <p:bldP spid="255022" grpId="0" animBg="1"/>
      <p:bldP spid="255023" grpId="0" animBg="1"/>
      <p:bldP spid="255024" grpId="0" animBg="1"/>
      <p:bldP spid="2550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891BC6-3269-4237-9F50-E1CA69A33B06}" type="slidenum">
              <a:rPr lang="en-US"/>
              <a:pPr/>
              <a:t>29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Algoritmo</a:t>
            </a:r>
            <a:r>
              <a:rPr lang="en-US" dirty="0" smtClean="0"/>
              <a:t> de </a:t>
            </a:r>
            <a:r>
              <a:rPr lang="en-US" dirty="0" err="1" smtClean="0"/>
              <a:t>Retropropagação</a:t>
            </a:r>
            <a:endParaRPr lang="en-US" dirty="0"/>
          </a:p>
        </p:txBody>
      </p:sp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685800" y="1981200"/>
            <a:ext cx="7543800" cy="28029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/>
            <a:r>
              <a:rPr lang="en-US" sz="2400" dirty="0"/>
              <a:t>Create the 3-layer network with </a:t>
            </a:r>
            <a:r>
              <a:rPr lang="en-US" sz="2400" i="1" dirty="0"/>
              <a:t>H</a:t>
            </a:r>
            <a:r>
              <a:rPr lang="en-US" sz="2400" dirty="0"/>
              <a:t> hidden units with full connectivity </a:t>
            </a:r>
          </a:p>
          <a:p>
            <a:pPr algn="l"/>
            <a:r>
              <a:rPr lang="en-US" sz="2400" dirty="0"/>
              <a:t>between layers. Set weights to small random real values.</a:t>
            </a:r>
          </a:p>
          <a:p>
            <a:pPr algn="l"/>
            <a:r>
              <a:rPr lang="en-US" sz="2400" dirty="0"/>
              <a:t>Until all training examples produce the correct value (within </a:t>
            </a:r>
            <a:r>
              <a:rPr lang="el-GR" sz="2400" dirty="0">
                <a:cs typeface="Times New Roman" pitchFamily="18" charset="0"/>
              </a:rPr>
              <a:t>ε</a:t>
            </a:r>
            <a:r>
              <a:rPr lang="en-US" sz="2400" dirty="0">
                <a:cs typeface="Times New Roman" pitchFamily="18" charset="0"/>
              </a:rPr>
              <a:t>), or  </a:t>
            </a:r>
          </a:p>
          <a:p>
            <a:pPr algn="l"/>
            <a:r>
              <a:rPr lang="en-US" sz="2400" dirty="0">
                <a:cs typeface="Times New Roman" pitchFamily="18" charset="0"/>
              </a:rPr>
              <a:t>  mean squared error ceases to decrease, or other termination criteria:</a:t>
            </a:r>
          </a:p>
          <a:p>
            <a:pPr algn="l"/>
            <a:r>
              <a:rPr lang="en-US" sz="2400" dirty="0">
                <a:cs typeface="Times New Roman" pitchFamily="18" charset="0"/>
              </a:rPr>
              <a:t>       Begin epoch</a:t>
            </a:r>
            <a:endParaRPr lang="el-GR" sz="2400" dirty="0">
              <a:cs typeface="Times New Roman" pitchFamily="18" charset="0"/>
            </a:endParaRPr>
          </a:p>
          <a:p>
            <a:pPr algn="l"/>
            <a:r>
              <a:rPr lang="en-US" sz="2400" dirty="0"/>
              <a:t>       For each training example, </a:t>
            </a:r>
            <a:r>
              <a:rPr lang="en-US" sz="2400" i="1" dirty="0"/>
              <a:t>d</a:t>
            </a:r>
            <a:r>
              <a:rPr lang="en-US" sz="2400" dirty="0"/>
              <a:t>, do:</a:t>
            </a:r>
          </a:p>
          <a:p>
            <a:pPr algn="l"/>
            <a:r>
              <a:rPr lang="en-US" sz="2400" dirty="0"/>
              <a:t>             Calculate network output for </a:t>
            </a:r>
            <a:r>
              <a:rPr lang="en-US" sz="2400" i="1" dirty="0" err="1"/>
              <a:t>d</a:t>
            </a:r>
            <a:r>
              <a:rPr lang="en-US" sz="2400" dirty="0" err="1"/>
              <a:t>’s</a:t>
            </a:r>
            <a:r>
              <a:rPr lang="en-US" sz="2400" dirty="0"/>
              <a:t> input values </a:t>
            </a:r>
          </a:p>
          <a:p>
            <a:pPr algn="l"/>
            <a:r>
              <a:rPr lang="en-US" sz="2400" dirty="0"/>
              <a:t>             Compute error between current output and correct output for </a:t>
            </a:r>
            <a:r>
              <a:rPr lang="en-US" sz="2400" i="1" dirty="0"/>
              <a:t>d</a:t>
            </a:r>
          </a:p>
          <a:p>
            <a:pPr algn="l"/>
            <a:r>
              <a:rPr lang="en-US" sz="2400" i="1" dirty="0"/>
              <a:t>             </a:t>
            </a:r>
            <a:r>
              <a:rPr lang="en-US" sz="2400" dirty="0"/>
              <a:t>Update weights by </a:t>
            </a:r>
            <a:r>
              <a:rPr lang="en-US" sz="2400" dirty="0" err="1"/>
              <a:t>backpropagating</a:t>
            </a:r>
            <a:r>
              <a:rPr lang="en-US" sz="2400" dirty="0"/>
              <a:t> error and using learning rule</a:t>
            </a:r>
          </a:p>
          <a:p>
            <a:pPr algn="l"/>
            <a:r>
              <a:rPr lang="en-US" sz="2400" dirty="0"/>
              <a:t>       End epoch</a:t>
            </a:r>
          </a:p>
          <a:p>
            <a:pPr algn="l"/>
            <a:r>
              <a:rPr lang="en-US" sz="2400" dirty="0"/>
              <a:t>      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3820CC-B88C-4086-9A66-973676D5DF78}" type="slidenum">
              <a:rPr lang="en-US"/>
              <a:pPr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Redes Neurais</a:t>
            </a:r>
            <a:endParaRPr lang="pt-BR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76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dirty="0" smtClean="0"/>
              <a:t>Criadas em analogia a sistemas neurais biológicos, que são capazes de aprendizagem.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Criadas com o objetivo de entender sistemas neurais biológicos através de modelagem computacional.</a:t>
            </a:r>
          </a:p>
          <a:p>
            <a:pPr lvl="1">
              <a:lnSpc>
                <a:spcPct val="80000"/>
              </a:lnSpc>
            </a:pPr>
            <a:r>
              <a:rPr lang="pt-BR" dirty="0" smtClean="0"/>
              <a:t>Hoje existe uma divergência entre os modelos biológicos neurais estudados em neurociência e as redes neurais usadas em aprendizagem de máquina.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79ADBC-49B6-4565-9731-4A27CE96912F}" type="slidenum">
              <a:rPr lang="en-US"/>
              <a:pPr/>
              <a:t>30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Comentários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algoritmo</a:t>
            </a:r>
            <a:endParaRPr lang="en-US" dirty="0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926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pt-BR" sz="2800" dirty="0" smtClean="0"/>
              <a:t>Não tem a convergência garantida – pode convergir para um ótimo local ou oscilar indefinidamente.</a:t>
            </a:r>
          </a:p>
          <a:p>
            <a:pPr>
              <a:lnSpc>
                <a:spcPct val="80000"/>
              </a:lnSpc>
            </a:pPr>
            <a:r>
              <a:rPr lang="pt-BR" sz="2800" dirty="0" smtClean="0"/>
              <a:t>Na prática, converge para um erro baixo para redes grandes com dados reais.</a:t>
            </a:r>
          </a:p>
          <a:p>
            <a:pPr>
              <a:lnSpc>
                <a:spcPct val="80000"/>
              </a:lnSpc>
            </a:pPr>
            <a:r>
              <a:rPr lang="pt-BR" sz="2800" dirty="0" smtClean="0"/>
              <a:t>Muitas épocas (milhares) podem ser necessárias, significando horas ou dias de treinamento para redes grandes.</a:t>
            </a:r>
          </a:p>
          <a:p>
            <a:pPr>
              <a:lnSpc>
                <a:spcPct val="80000"/>
              </a:lnSpc>
            </a:pPr>
            <a:r>
              <a:rPr lang="pt-BR" sz="2800" dirty="0" smtClean="0"/>
              <a:t>Para evitar problemas de mínimo local, executamos várias vezes com diferentes pesos aleatórios (</a:t>
            </a:r>
            <a:r>
              <a:rPr lang="pt-BR" sz="2800" i="1" dirty="0" smtClean="0"/>
              <a:t>reinícios aleatórios</a:t>
            </a:r>
            <a:r>
              <a:rPr lang="pt-BR" sz="2800" dirty="0" smtClean="0"/>
              <a:t>).</a:t>
            </a:r>
          </a:p>
          <a:p>
            <a:pPr lvl="1">
              <a:lnSpc>
                <a:spcPct val="80000"/>
              </a:lnSpc>
            </a:pPr>
            <a:r>
              <a:rPr lang="pt-BR" sz="2400" dirty="0" smtClean="0"/>
              <a:t>Pegamos resultado com menor erro de treinamento.</a:t>
            </a:r>
          </a:p>
          <a:p>
            <a:pPr lvl="1">
              <a:lnSpc>
                <a:spcPct val="80000"/>
              </a:lnSpc>
            </a:pPr>
            <a:r>
              <a:rPr lang="pt-BR" sz="2400" dirty="0" smtClean="0"/>
              <a:t>Podemos também construir um </a:t>
            </a:r>
            <a:r>
              <a:rPr lang="pt-BR" sz="2400" i="1" dirty="0" smtClean="0"/>
              <a:t>ensemble</a:t>
            </a:r>
            <a:r>
              <a:rPr lang="pt-BR" sz="2400" dirty="0" smtClean="0"/>
              <a:t> (possivelmente dando pesos de acordo com a acurácia).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6A267B-80F4-4A93-AA0E-E6A665B6E443}" type="slidenum">
              <a:rPr lang="en-US"/>
              <a:pPr/>
              <a:t>31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Poder</a:t>
            </a:r>
            <a:r>
              <a:rPr lang="en-US" dirty="0" smtClean="0"/>
              <a:t> de </a:t>
            </a:r>
            <a:r>
              <a:rPr lang="en-US" dirty="0" err="1" smtClean="0"/>
              <a:t>Representação</a:t>
            </a:r>
            <a:endParaRPr lang="en-US" dirty="0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dirty="0" err="1" smtClean="0">
                <a:solidFill>
                  <a:srgbClr val="FF0000"/>
                </a:solidFill>
              </a:rPr>
              <a:t>Funções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booleanas</a:t>
            </a:r>
            <a:r>
              <a:rPr lang="en-US" sz="2800" dirty="0" smtClean="0"/>
              <a:t>: </a:t>
            </a:r>
            <a:r>
              <a:rPr lang="en-US" sz="2800" dirty="0" err="1" smtClean="0"/>
              <a:t>Qualquer</a:t>
            </a:r>
            <a:r>
              <a:rPr lang="en-US" sz="2800" dirty="0" smtClean="0"/>
              <a:t> </a:t>
            </a:r>
            <a:r>
              <a:rPr lang="en-US" sz="2800" dirty="0" err="1" smtClean="0"/>
              <a:t>função</a:t>
            </a:r>
            <a:r>
              <a:rPr lang="en-US" sz="2800" dirty="0" smtClean="0"/>
              <a:t> </a:t>
            </a:r>
            <a:r>
              <a:rPr lang="en-US" sz="2800" dirty="0" err="1" smtClean="0"/>
              <a:t>booleana</a:t>
            </a:r>
            <a:r>
              <a:rPr lang="en-US" sz="2800" dirty="0" smtClean="0"/>
              <a:t> </a:t>
            </a:r>
            <a:r>
              <a:rPr lang="en-US" sz="2800" dirty="0" err="1" smtClean="0"/>
              <a:t>pode</a:t>
            </a:r>
            <a:r>
              <a:rPr lang="en-US" sz="2800" dirty="0" smtClean="0"/>
              <a:t> ser </a:t>
            </a:r>
            <a:r>
              <a:rPr lang="en-US" sz="2800" dirty="0" err="1" smtClean="0"/>
              <a:t>representada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rede</a:t>
            </a:r>
            <a:r>
              <a:rPr lang="en-US" sz="2800" dirty="0" smtClean="0"/>
              <a:t> de </a:t>
            </a:r>
            <a:r>
              <a:rPr lang="en-US" sz="2800" dirty="0" err="1" smtClean="0"/>
              <a:t>duas</a:t>
            </a:r>
            <a:r>
              <a:rPr lang="en-US" sz="2800" dirty="0" smtClean="0"/>
              <a:t> </a:t>
            </a:r>
            <a:r>
              <a:rPr lang="en-US" sz="2800" dirty="0" err="1" smtClean="0"/>
              <a:t>camadas</a:t>
            </a:r>
            <a:r>
              <a:rPr lang="en-US" sz="2800" dirty="0" smtClean="0"/>
              <a:t> com </a:t>
            </a:r>
            <a:r>
              <a:rPr lang="en-US" sz="2800" dirty="0" err="1" smtClean="0"/>
              <a:t>número</a:t>
            </a:r>
            <a:r>
              <a:rPr lang="en-US" sz="2800" dirty="0" smtClean="0"/>
              <a:t> </a:t>
            </a:r>
            <a:r>
              <a:rPr lang="en-US" sz="2800" dirty="0" err="1" smtClean="0"/>
              <a:t>suficiente</a:t>
            </a:r>
            <a:r>
              <a:rPr lang="en-US" sz="2800" dirty="0" smtClean="0"/>
              <a:t> de </a:t>
            </a:r>
            <a:r>
              <a:rPr lang="en-US" sz="2800" dirty="0" err="1" smtClean="0"/>
              <a:t>unidades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b="1" dirty="0" err="1" smtClean="0">
                <a:solidFill>
                  <a:srgbClr val="FF0000"/>
                </a:solidFill>
              </a:rPr>
              <a:t>Funções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contínuas</a:t>
            </a:r>
            <a:r>
              <a:rPr lang="en-US" sz="2800" dirty="0" smtClean="0"/>
              <a:t>: </a:t>
            </a:r>
            <a:r>
              <a:rPr lang="en-US" sz="2800" dirty="0" err="1" smtClean="0"/>
              <a:t>Qualquer</a:t>
            </a:r>
            <a:r>
              <a:rPr lang="en-US" sz="2800" dirty="0" smtClean="0"/>
              <a:t> </a:t>
            </a:r>
            <a:r>
              <a:rPr lang="en-US" sz="2800" dirty="0" err="1" smtClean="0"/>
              <a:t>função</a:t>
            </a:r>
            <a:r>
              <a:rPr lang="en-US" sz="2800" dirty="0" smtClean="0"/>
              <a:t> </a:t>
            </a:r>
            <a:r>
              <a:rPr lang="en-US" sz="2800" dirty="0" err="1" smtClean="0"/>
              <a:t>contínua</a:t>
            </a:r>
            <a:r>
              <a:rPr lang="en-US" sz="2800" dirty="0" smtClean="0"/>
              <a:t> (</a:t>
            </a:r>
            <a:r>
              <a:rPr lang="en-US" sz="2800" dirty="0" err="1" smtClean="0"/>
              <a:t>limitada</a:t>
            </a:r>
            <a:r>
              <a:rPr lang="en-US" sz="2800" dirty="0" smtClean="0"/>
              <a:t>) </a:t>
            </a:r>
            <a:r>
              <a:rPr lang="en-US" sz="2800" dirty="0" err="1" smtClean="0"/>
              <a:t>pode</a:t>
            </a:r>
            <a:r>
              <a:rPr lang="en-US" sz="2800" dirty="0" smtClean="0"/>
              <a:t> ser </a:t>
            </a:r>
            <a:r>
              <a:rPr lang="en-US" sz="2800" dirty="0" err="1" smtClean="0"/>
              <a:t>aproximada</a:t>
            </a:r>
            <a:r>
              <a:rPr lang="en-US" sz="2800" dirty="0" smtClean="0"/>
              <a:t> </a:t>
            </a:r>
            <a:r>
              <a:rPr lang="en-US" sz="2800" dirty="0" err="1" smtClean="0"/>
              <a:t>arbitrariamente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rede</a:t>
            </a:r>
            <a:r>
              <a:rPr lang="en-US" sz="2800" dirty="0" smtClean="0"/>
              <a:t> de </a:t>
            </a:r>
            <a:r>
              <a:rPr lang="en-US" sz="2800" dirty="0" err="1" smtClean="0"/>
              <a:t>duas</a:t>
            </a:r>
            <a:r>
              <a:rPr lang="en-US" sz="2800" dirty="0" smtClean="0"/>
              <a:t> </a:t>
            </a:r>
            <a:r>
              <a:rPr lang="en-US" sz="2800" dirty="0" err="1" smtClean="0"/>
              <a:t>camadas</a:t>
            </a:r>
            <a:r>
              <a:rPr lang="en-US" sz="2800" dirty="0" smtClean="0"/>
              <a:t>.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Funções</a:t>
            </a:r>
            <a:r>
              <a:rPr lang="en-US" sz="2400" dirty="0" smtClean="0"/>
              <a:t> </a:t>
            </a:r>
            <a:r>
              <a:rPr lang="en-US" sz="2400" dirty="0" err="1" smtClean="0"/>
              <a:t>sigmoide</a:t>
            </a:r>
            <a:r>
              <a:rPr lang="en-US" sz="2400" dirty="0" smtClean="0"/>
              <a:t> </a:t>
            </a:r>
            <a:r>
              <a:rPr lang="en-US" sz="2400" dirty="0" err="1" smtClean="0"/>
              <a:t>funcionam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um </a:t>
            </a:r>
            <a:r>
              <a:rPr lang="en-US" sz="2400" dirty="0" err="1" smtClean="0"/>
              <a:t>conjunto</a:t>
            </a:r>
            <a:r>
              <a:rPr lang="en-US" sz="2400" dirty="0" smtClean="0"/>
              <a:t> de </a:t>
            </a:r>
            <a:r>
              <a:rPr lang="en-US" sz="2400" dirty="0" err="1" smtClean="0"/>
              <a:t>funções</a:t>
            </a:r>
            <a:r>
              <a:rPr lang="en-US" sz="2400" dirty="0" smtClean="0"/>
              <a:t> base.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b="1" dirty="0" err="1" smtClean="0">
                <a:solidFill>
                  <a:srgbClr val="FF0000"/>
                </a:solidFill>
              </a:rPr>
              <a:t>Funções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arbitrárias</a:t>
            </a:r>
            <a:r>
              <a:rPr lang="en-US" sz="2800" dirty="0" smtClean="0"/>
              <a:t>: </a:t>
            </a:r>
            <a:r>
              <a:rPr lang="en-US" sz="2800" dirty="0" err="1" smtClean="0"/>
              <a:t>Qualquer</a:t>
            </a:r>
            <a:r>
              <a:rPr lang="en-US" sz="2800" dirty="0" smtClean="0"/>
              <a:t> </a:t>
            </a:r>
            <a:r>
              <a:rPr lang="en-US" sz="2800" dirty="0" err="1" smtClean="0"/>
              <a:t>função</a:t>
            </a:r>
            <a:r>
              <a:rPr lang="en-US" sz="2800" dirty="0" smtClean="0"/>
              <a:t> </a:t>
            </a:r>
            <a:r>
              <a:rPr lang="en-US" sz="2800" dirty="0" err="1" smtClean="0"/>
              <a:t>pode</a:t>
            </a:r>
            <a:r>
              <a:rPr lang="en-US" sz="2800" dirty="0" smtClean="0"/>
              <a:t> ser </a:t>
            </a:r>
            <a:r>
              <a:rPr lang="en-US" sz="2800" dirty="0" err="1" smtClean="0"/>
              <a:t>aproximada</a:t>
            </a:r>
            <a:r>
              <a:rPr lang="en-US" sz="2800" dirty="0" smtClean="0"/>
              <a:t> </a:t>
            </a:r>
            <a:r>
              <a:rPr lang="en-US" sz="2800" dirty="0" err="1" smtClean="0"/>
              <a:t>arbitrariamente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rede</a:t>
            </a:r>
            <a:r>
              <a:rPr lang="en-US" sz="2800" dirty="0" smtClean="0"/>
              <a:t> de </a:t>
            </a:r>
            <a:r>
              <a:rPr lang="en-US" sz="2800" dirty="0" err="1" smtClean="0"/>
              <a:t>três</a:t>
            </a:r>
            <a:r>
              <a:rPr lang="en-US" sz="2800" dirty="0" smtClean="0"/>
              <a:t> </a:t>
            </a:r>
            <a:r>
              <a:rPr lang="en-US" sz="2800" dirty="0" err="1" smtClean="0"/>
              <a:t>camadas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CFAA78-37F2-4F74-A42F-6D16D0203EEC}" type="slidenum">
              <a:rPr lang="en-US"/>
              <a:pPr/>
              <a:t>32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r>
              <a:rPr lang="en-US" dirty="0" smtClean="0"/>
              <a:t>: </a:t>
            </a:r>
            <a:r>
              <a:rPr lang="en-US" dirty="0" err="1" smtClean="0"/>
              <a:t>Rede</a:t>
            </a:r>
            <a:r>
              <a:rPr lang="en-US" dirty="0" smtClean="0"/>
              <a:t> XOR </a:t>
            </a:r>
            <a:r>
              <a:rPr lang="en-US" dirty="0" err="1" smtClean="0"/>
              <a:t>aprendida</a:t>
            </a:r>
            <a:endParaRPr lang="en-US" dirty="0"/>
          </a:p>
        </p:txBody>
      </p:sp>
      <p:sp>
        <p:nvSpPr>
          <p:cNvPr id="260101" name="Oval 5"/>
          <p:cNvSpPr>
            <a:spLocks noChangeArrowheads="1"/>
          </p:cNvSpPr>
          <p:nvPr/>
        </p:nvSpPr>
        <p:spPr bwMode="auto">
          <a:xfrm>
            <a:off x="3810000" y="2552700"/>
            <a:ext cx="328613" cy="304800"/>
          </a:xfrm>
          <a:prstGeom prst="ellipse">
            <a:avLst/>
          </a:prstGeom>
          <a:solidFill>
            <a:srgbClr val="0066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60102" name="Oval 6"/>
          <p:cNvSpPr>
            <a:spLocks noChangeArrowheads="1"/>
          </p:cNvSpPr>
          <p:nvPr/>
        </p:nvSpPr>
        <p:spPr bwMode="auto">
          <a:xfrm>
            <a:off x="4767263" y="2559050"/>
            <a:ext cx="328612" cy="304800"/>
          </a:xfrm>
          <a:prstGeom prst="ellipse">
            <a:avLst/>
          </a:prstGeom>
          <a:solidFill>
            <a:srgbClr val="0066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60103" name="Oval 7"/>
          <p:cNvSpPr>
            <a:spLocks noChangeArrowheads="1"/>
          </p:cNvSpPr>
          <p:nvPr/>
        </p:nvSpPr>
        <p:spPr bwMode="auto">
          <a:xfrm>
            <a:off x="3810000" y="3309938"/>
            <a:ext cx="328613" cy="304800"/>
          </a:xfrm>
          <a:prstGeom prst="ellipse">
            <a:avLst/>
          </a:prstGeom>
          <a:solidFill>
            <a:srgbClr val="0066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60104" name="Oval 8"/>
          <p:cNvSpPr>
            <a:spLocks noChangeArrowheads="1"/>
          </p:cNvSpPr>
          <p:nvPr/>
        </p:nvSpPr>
        <p:spPr bwMode="auto">
          <a:xfrm>
            <a:off x="4791075" y="3303588"/>
            <a:ext cx="328613" cy="304800"/>
          </a:xfrm>
          <a:prstGeom prst="ellipse">
            <a:avLst/>
          </a:prstGeom>
          <a:solidFill>
            <a:srgbClr val="0066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60105" name="Line 9"/>
          <p:cNvSpPr>
            <a:spLocks noChangeShapeType="1"/>
          </p:cNvSpPr>
          <p:nvPr/>
        </p:nvSpPr>
        <p:spPr bwMode="auto">
          <a:xfrm flipH="1">
            <a:off x="4048125" y="2047875"/>
            <a:ext cx="352425" cy="512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60106" name="Line 10"/>
          <p:cNvSpPr>
            <a:spLocks noChangeShapeType="1"/>
          </p:cNvSpPr>
          <p:nvPr/>
        </p:nvSpPr>
        <p:spPr bwMode="auto">
          <a:xfrm>
            <a:off x="4572000" y="2047875"/>
            <a:ext cx="341313" cy="512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60107" name="Line 11"/>
          <p:cNvSpPr>
            <a:spLocks noChangeShapeType="1"/>
          </p:cNvSpPr>
          <p:nvPr/>
        </p:nvSpPr>
        <p:spPr bwMode="auto">
          <a:xfrm flipH="1">
            <a:off x="4054475" y="2822575"/>
            <a:ext cx="755650" cy="549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60108" name="Line 12"/>
          <p:cNvSpPr>
            <a:spLocks noChangeShapeType="1"/>
          </p:cNvSpPr>
          <p:nvPr/>
        </p:nvSpPr>
        <p:spPr bwMode="auto">
          <a:xfrm>
            <a:off x="3975100" y="2841625"/>
            <a:ext cx="12700" cy="476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60109" name="Line 13"/>
          <p:cNvSpPr>
            <a:spLocks noChangeShapeType="1"/>
          </p:cNvSpPr>
          <p:nvPr/>
        </p:nvSpPr>
        <p:spPr bwMode="auto">
          <a:xfrm>
            <a:off x="3968750" y="2836863"/>
            <a:ext cx="877888" cy="501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60110" name="Line 14"/>
          <p:cNvSpPr>
            <a:spLocks noChangeShapeType="1"/>
          </p:cNvSpPr>
          <p:nvPr/>
        </p:nvSpPr>
        <p:spPr bwMode="auto">
          <a:xfrm>
            <a:off x="4932363" y="2847975"/>
            <a:ext cx="12700" cy="476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60112" name="Text Box 16"/>
          <p:cNvSpPr txBox="1">
            <a:spLocks noChangeArrowheads="1"/>
          </p:cNvSpPr>
          <p:nvPr/>
        </p:nvSpPr>
        <p:spPr bwMode="auto">
          <a:xfrm>
            <a:off x="4595813" y="1682750"/>
            <a:ext cx="536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/>
              <a:t>3.11</a:t>
            </a:r>
          </a:p>
        </p:txBody>
      </p:sp>
      <p:sp>
        <p:nvSpPr>
          <p:cNvPr id="260113" name="Text Box 17"/>
          <p:cNvSpPr txBox="1">
            <a:spLocks noChangeArrowheads="1"/>
          </p:cNvSpPr>
          <p:nvPr/>
        </p:nvSpPr>
        <p:spPr bwMode="auto">
          <a:xfrm>
            <a:off x="4733925" y="2116138"/>
            <a:ext cx="6477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>
                <a:sym typeface="Symbol" pitchFamily="18" charset="2"/>
              </a:rPr>
              <a:t></a:t>
            </a:r>
            <a:r>
              <a:rPr lang="en-US" sz="1600"/>
              <a:t>7.38</a:t>
            </a:r>
          </a:p>
        </p:txBody>
      </p:sp>
      <p:sp>
        <p:nvSpPr>
          <p:cNvPr id="260114" name="Text Box 18"/>
          <p:cNvSpPr txBox="1">
            <a:spLocks noChangeArrowheads="1"/>
          </p:cNvSpPr>
          <p:nvPr/>
        </p:nvSpPr>
        <p:spPr bwMode="auto">
          <a:xfrm>
            <a:off x="3767138" y="2109788"/>
            <a:ext cx="536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/>
              <a:t>6.96</a:t>
            </a:r>
          </a:p>
        </p:txBody>
      </p:sp>
      <p:sp>
        <p:nvSpPr>
          <p:cNvPr id="260120" name="Text Box 24"/>
          <p:cNvSpPr txBox="1">
            <a:spLocks noChangeArrowheads="1"/>
          </p:cNvSpPr>
          <p:nvPr/>
        </p:nvSpPr>
        <p:spPr bwMode="auto">
          <a:xfrm>
            <a:off x="3579813" y="2400300"/>
            <a:ext cx="180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 sz="1600"/>
          </a:p>
        </p:txBody>
      </p:sp>
      <p:sp>
        <p:nvSpPr>
          <p:cNvPr id="260121" name="Oval 25"/>
          <p:cNvSpPr>
            <a:spLocks noChangeArrowheads="1"/>
          </p:cNvSpPr>
          <p:nvPr/>
        </p:nvSpPr>
        <p:spPr bwMode="auto">
          <a:xfrm>
            <a:off x="4321175" y="1785938"/>
            <a:ext cx="328613" cy="304800"/>
          </a:xfrm>
          <a:prstGeom prst="ellipse">
            <a:avLst/>
          </a:prstGeom>
          <a:solidFill>
            <a:srgbClr val="0066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60124" name="Text Box 28"/>
          <p:cNvSpPr txBox="1">
            <a:spLocks noChangeArrowheads="1"/>
          </p:cNvSpPr>
          <p:nvPr/>
        </p:nvSpPr>
        <p:spPr bwMode="auto">
          <a:xfrm>
            <a:off x="3154363" y="2500313"/>
            <a:ext cx="6477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>
                <a:sym typeface="Symbol" pitchFamily="18" charset="2"/>
              </a:rPr>
              <a:t></a:t>
            </a:r>
            <a:r>
              <a:rPr lang="en-US" sz="1600"/>
              <a:t>5.24</a:t>
            </a:r>
          </a:p>
        </p:txBody>
      </p:sp>
      <p:sp>
        <p:nvSpPr>
          <p:cNvPr id="260125" name="Text Box 29"/>
          <p:cNvSpPr txBox="1">
            <a:spLocks noChangeArrowheads="1"/>
          </p:cNvSpPr>
          <p:nvPr/>
        </p:nvSpPr>
        <p:spPr bwMode="auto">
          <a:xfrm>
            <a:off x="3479800" y="2955925"/>
            <a:ext cx="5461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>
                <a:sym typeface="Symbol" pitchFamily="18" charset="2"/>
              </a:rPr>
              <a:t></a:t>
            </a:r>
            <a:r>
              <a:rPr lang="en-US" sz="1600"/>
              <a:t>3.6</a:t>
            </a:r>
          </a:p>
        </p:txBody>
      </p:sp>
      <p:sp>
        <p:nvSpPr>
          <p:cNvPr id="260126" name="Text Box 30"/>
          <p:cNvSpPr txBox="1">
            <a:spLocks noChangeArrowheads="1"/>
          </p:cNvSpPr>
          <p:nvPr/>
        </p:nvSpPr>
        <p:spPr bwMode="auto">
          <a:xfrm>
            <a:off x="4010025" y="2668588"/>
            <a:ext cx="6477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>
                <a:sym typeface="Symbol" pitchFamily="18" charset="2"/>
              </a:rPr>
              <a:t></a:t>
            </a:r>
            <a:r>
              <a:rPr lang="en-US" sz="1600"/>
              <a:t>3.58</a:t>
            </a:r>
          </a:p>
        </p:txBody>
      </p:sp>
      <p:sp>
        <p:nvSpPr>
          <p:cNvPr id="260127" name="Text Box 31"/>
          <p:cNvSpPr txBox="1">
            <a:spLocks noChangeArrowheads="1"/>
          </p:cNvSpPr>
          <p:nvPr/>
        </p:nvSpPr>
        <p:spPr bwMode="auto">
          <a:xfrm>
            <a:off x="4930775" y="2967038"/>
            <a:ext cx="6477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>
                <a:sym typeface="Symbol" pitchFamily="18" charset="2"/>
              </a:rPr>
              <a:t></a:t>
            </a:r>
            <a:r>
              <a:rPr lang="en-US" sz="1600"/>
              <a:t>5.57</a:t>
            </a:r>
          </a:p>
        </p:txBody>
      </p:sp>
      <p:sp>
        <p:nvSpPr>
          <p:cNvPr id="260128" name="Text Box 32"/>
          <p:cNvSpPr txBox="1">
            <a:spLocks noChangeArrowheads="1"/>
          </p:cNvSpPr>
          <p:nvPr/>
        </p:nvSpPr>
        <p:spPr bwMode="auto">
          <a:xfrm>
            <a:off x="4048125" y="3157538"/>
            <a:ext cx="6477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>
                <a:sym typeface="Symbol" pitchFamily="18" charset="2"/>
              </a:rPr>
              <a:t></a:t>
            </a:r>
            <a:r>
              <a:rPr lang="en-US" sz="1600"/>
              <a:t>5.74</a:t>
            </a:r>
          </a:p>
        </p:txBody>
      </p:sp>
      <p:sp>
        <p:nvSpPr>
          <p:cNvPr id="260129" name="Text Box 33"/>
          <p:cNvSpPr txBox="1">
            <a:spLocks noChangeArrowheads="1"/>
          </p:cNvSpPr>
          <p:nvPr/>
        </p:nvSpPr>
        <p:spPr bwMode="auto">
          <a:xfrm>
            <a:off x="5105400" y="2511425"/>
            <a:ext cx="6477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>
                <a:sym typeface="Symbol" pitchFamily="18" charset="2"/>
              </a:rPr>
              <a:t></a:t>
            </a:r>
            <a:r>
              <a:rPr lang="en-US" sz="1600"/>
              <a:t>2.03</a:t>
            </a:r>
          </a:p>
        </p:txBody>
      </p:sp>
      <p:sp>
        <p:nvSpPr>
          <p:cNvPr id="260130" name="Text Box 34"/>
          <p:cNvSpPr txBox="1">
            <a:spLocks noChangeArrowheads="1"/>
          </p:cNvSpPr>
          <p:nvPr/>
        </p:nvSpPr>
        <p:spPr bwMode="auto">
          <a:xfrm>
            <a:off x="3802063" y="2513013"/>
            <a:ext cx="3460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60131" name="Text Box 35"/>
          <p:cNvSpPr txBox="1">
            <a:spLocks noChangeArrowheads="1"/>
          </p:cNvSpPr>
          <p:nvPr/>
        </p:nvSpPr>
        <p:spPr bwMode="auto">
          <a:xfrm>
            <a:off x="3806825" y="3249613"/>
            <a:ext cx="3460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60132" name="Text Box 36"/>
          <p:cNvSpPr txBox="1">
            <a:spLocks noChangeArrowheads="1"/>
          </p:cNvSpPr>
          <p:nvPr/>
        </p:nvSpPr>
        <p:spPr bwMode="auto">
          <a:xfrm>
            <a:off x="4775200" y="3279775"/>
            <a:ext cx="3460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260134" name="Text Box 38"/>
          <p:cNvSpPr txBox="1">
            <a:spLocks noChangeArrowheads="1"/>
          </p:cNvSpPr>
          <p:nvPr/>
        </p:nvSpPr>
        <p:spPr bwMode="auto">
          <a:xfrm>
            <a:off x="4751388" y="2505075"/>
            <a:ext cx="3333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60135" name="Text Box 39"/>
          <p:cNvSpPr txBox="1">
            <a:spLocks noChangeArrowheads="1"/>
          </p:cNvSpPr>
          <p:nvPr/>
        </p:nvSpPr>
        <p:spPr bwMode="auto">
          <a:xfrm>
            <a:off x="1589088" y="4129088"/>
            <a:ext cx="5597525" cy="12025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baseline="0" dirty="0" err="1" smtClean="0"/>
              <a:t>Unidade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interna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representa</a:t>
            </a:r>
            <a:r>
              <a:rPr lang="en-US" baseline="0" dirty="0" smtClean="0"/>
              <a:t>: </a:t>
            </a:r>
            <a:r>
              <a:rPr lang="en-US" baseline="0" dirty="0">
                <a:sym typeface="Symbol" pitchFamily="18" charset="2"/>
              </a:rPr>
              <a:t>(X  Y)</a:t>
            </a:r>
          </a:p>
          <a:p>
            <a:pPr algn="l"/>
            <a:r>
              <a:rPr lang="en-US" baseline="0" dirty="0" err="1" smtClean="0">
                <a:sym typeface="Symbol" pitchFamily="18" charset="2"/>
              </a:rPr>
              <a:t>Unidade</a:t>
            </a:r>
            <a:r>
              <a:rPr lang="en-US" baseline="0" dirty="0" smtClean="0">
                <a:sym typeface="Symbol" pitchFamily="18" charset="2"/>
              </a:rPr>
              <a:t> </a:t>
            </a:r>
            <a:r>
              <a:rPr lang="en-US" baseline="0" dirty="0" err="1" smtClean="0">
                <a:sym typeface="Symbol" pitchFamily="18" charset="2"/>
              </a:rPr>
              <a:t>interna</a:t>
            </a:r>
            <a:r>
              <a:rPr lang="en-US" baseline="0" dirty="0" smtClean="0">
                <a:sym typeface="Symbol" pitchFamily="18" charset="2"/>
              </a:rPr>
              <a:t> B </a:t>
            </a:r>
            <a:r>
              <a:rPr lang="en-US" baseline="0" dirty="0" err="1" smtClean="0">
                <a:sym typeface="Symbol" pitchFamily="18" charset="2"/>
              </a:rPr>
              <a:t>representa</a:t>
            </a:r>
            <a:r>
              <a:rPr lang="en-US" baseline="0" dirty="0" smtClean="0">
                <a:sym typeface="Symbol" pitchFamily="18" charset="2"/>
              </a:rPr>
              <a:t>: </a:t>
            </a:r>
            <a:r>
              <a:rPr lang="en-US" baseline="0" dirty="0">
                <a:sym typeface="Symbol" pitchFamily="18" charset="2"/>
              </a:rPr>
              <a:t>(X  Y)</a:t>
            </a:r>
          </a:p>
          <a:p>
            <a:pPr algn="l"/>
            <a:r>
              <a:rPr lang="en-US" baseline="0" dirty="0" err="1" smtClean="0">
                <a:sym typeface="Symbol" pitchFamily="18" charset="2"/>
              </a:rPr>
              <a:t>Saída</a:t>
            </a:r>
            <a:r>
              <a:rPr lang="en-US" baseline="0" dirty="0" smtClean="0">
                <a:sym typeface="Symbol" pitchFamily="18" charset="2"/>
              </a:rPr>
              <a:t> O </a:t>
            </a:r>
            <a:r>
              <a:rPr lang="en-US" baseline="0" dirty="0" err="1" smtClean="0">
                <a:sym typeface="Symbol" pitchFamily="18" charset="2"/>
              </a:rPr>
              <a:t>representa</a:t>
            </a:r>
            <a:r>
              <a:rPr lang="en-US" baseline="0" dirty="0" smtClean="0">
                <a:sym typeface="Symbol" pitchFamily="18" charset="2"/>
              </a:rPr>
              <a:t>:  </a:t>
            </a:r>
            <a:r>
              <a:rPr lang="en-US" baseline="0" dirty="0">
                <a:sym typeface="Symbol" pitchFamily="18" charset="2"/>
              </a:rPr>
              <a:t>A  B = (X  Y)  (X  Y)</a:t>
            </a:r>
          </a:p>
          <a:p>
            <a:pPr algn="l"/>
            <a:r>
              <a:rPr lang="en-US" baseline="0" dirty="0">
                <a:sym typeface="Symbol" pitchFamily="18" charset="2"/>
              </a:rPr>
              <a:t>                                                 = X  Y</a:t>
            </a:r>
          </a:p>
        </p:txBody>
      </p:sp>
      <p:sp>
        <p:nvSpPr>
          <p:cNvPr id="260137" name="Text Box 41"/>
          <p:cNvSpPr txBox="1">
            <a:spLocks noChangeArrowheads="1"/>
          </p:cNvSpPr>
          <p:nvPr/>
        </p:nvSpPr>
        <p:spPr bwMode="auto">
          <a:xfrm>
            <a:off x="4313238" y="1730375"/>
            <a:ext cx="3460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A3ED2D-3E85-4C91-A56E-C8E1C422E6E2}" type="slidenum">
              <a:rPr lang="en-US"/>
              <a:pPr/>
              <a:t>33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Representações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Unidade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Internas</a:t>
            </a:r>
            <a:endParaRPr lang="en-US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/>
              <a:t>Unidade internas treinadas podem ser vistas como um novo conjunto de atributos que fazem o conceito ser linearmente separável.</a:t>
            </a:r>
          </a:p>
          <a:p>
            <a:r>
              <a:rPr lang="pt-BR" sz="2800" dirty="0" smtClean="0"/>
              <a:t>Em muitos domínios reais, unidades internas </a:t>
            </a:r>
            <a:r>
              <a:rPr lang="pt-BR" sz="2800" dirty="0" smtClean="0"/>
              <a:t>podem ser interpretadas como representando conceitos intermediários conhecidas </a:t>
            </a:r>
            <a:r>
              <a:rPr lang="pt-BR" sz="2800" dirty="0" smtClean="0"/>
              <a:t>como detectores de vogal ou detectores de forma, etc.</a:t>
            </a:r>
          </a:p>
          <a:p>
            <a:r>
              <a:rPr lang="pt-BR" sz="2800" dirty="0" smtClean="0"/>
              <a:t>Porém a camada interna pode ser vista também como uma representaçã</a:t>
            </a:r>
            <a:r>
              <a:rPr lang="pt-BR" sz="2800" dirty="0" smtClean="0"/>
              <a:t>o distribuída da entrada,sem representar características conhecidas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D67B6F-F7CA-4CD6-864A-C4932B80BCC8}" type="slidenum">
              <a:rPr lang="en-US"/>
              <a:pPr/>
              <a:t>34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Prevenção</a:t>
            </a:r>
            <a:r>
              <a:rPr lang="en-US" dirty="0" smtClean="0"/>
              <a:t> de Super-</a:t>
            </a:r>
            <a:r>
              <a:rPr lang="en-US" dirty="0" err="1" smtClean="0"/>
              <a:t>Ajuste</a:t>
            </a:r>
            <a:endParaRPr lang="en-US" dirty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06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 smtClean="0"/>
              <a:t>Treinar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muitas</a:t>
            </a:r>
            <a:r>
              <a:rPr lang="en-US" sz="2400" dirty="0" smtClean="0"/>
              <a:t> </a:t>
            </a:r>
            <a:r>
              <a:rPr lang="en-US" sz="2400" dirty="0" err="1" smtClean="0"/>
              <a:t>épocas</a:t>
            </a:r>
            <a:r>
              <a:rPr lang="en-US" sz="2400" dirty="0" smtClean="0"/>
              <a:t> </a:t>
            </a:r>
            <a:r>
              <a:rPr lang="en-US" sz="2400" dirty="0" err="1" smtClean="0"/>
              <a:t>pode</a:t>
            </a:r>
            <a:r>
              <a:rPr lang="en-US" sz="2400" dirty="0" smtClean="0"/>
              <a:t> </a:t>
            </a:r>
            <a:r>
              <a:rPr lang="en-US" sz="2400" dirty="0" err="1" smtClean="0"/>
              <a:t>levar</a:t>
            </a:r>
            <a:r>
              <a:rPr lang="en-US" sz="2400" dirty="0" smtClean="0"/>
              <a:t> a super-</a:t>
            </a:r>
            <a:r>
              <a:rPr lang="en-US" sz="2400" dirty="0" err="1" smtClean="0"/>
              <a:t>ajuste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Usar</a:t>
            </a:r>
            <a:r>
              <a:rPr lang="en-US" sz="2400" dirty="0" smtClean="0"/>
              <a:t> </a:t>
            </a:r>
            <a:r>
              <a:rPr lang="en-US" sz="2400" dirty="0" err="1" smtClean="0"/>
              <a:t>conjunto</a:t>
            </a:r>
            <a:r>
              <a:rPr lang="en-US" sz="2400" dirty="0" smtClean="0"/>
              <a:t> de </a:t>
            </a:r>
            <a:r>
              <a:rPr lang="en-US" sz="2400" dirty="0" err="1" smtClean="0"/>
              <a:t>validação</a:t>
            </a:r>
            <a:r>
              <a:rPr lang="en-US" sz="2400" dirty="0" smtClean="0"/>
              <a:t> e </a:t>
            </a:r>
            <a:r>
              <a:rPr lang="en-US" sz="2400" dirty="0" err="1" smtClean="0"/>
              <a:t>parar</a:t>
            </a:r>
            <a:r>
              <a:rPr lang="en-US" sz="2400" dirty="0" smtClean="0"/>
              <a:t> </a:t>
            </a:r>
            <a:r>
              <a:rPr lang="en-US" sz="2400" dirty="0" err="1" smtClean="0"/>
              <a:t>quando</a:t>
            </a:r>
            <a:r>
              <a:rPr lang="en-US" sz="2400" dirty="0" smtClean="0"/>
              <a:t> </a:t>
            </a:r>
            <a:r>
              <a:rPr lang="en-US" sz="2400" dirty="0" err="1" smtClean="0"/>
              <a:t>erro</a:t>
            </a:r>
            <a:r>
              <a:rPr lang="en-US" sz="2400" dirty="0" smtClean="0"/>
              <a:t> </a:t>
            </a:r>
            <a:r>
              <a:rPr lang="en-US" sz="2400" dirty="0" err="1" smtClean="0"/>
              <a:t>começar</a:t>
            </a:r>
            <a:r>
              <a:rPr lang="en-US" sz="2400" dirty="0" smtClean="0"/>
              <a:t> a </a:t>
            </a:r>
            <a:r>
              <a:rPr lang="en-US" sz="2400" dirty="0" err="1" smtClean="0"/>
              <a:t>aumentar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Para </a:t>
            </a:r>
            <a:r>
              <a:rPr lang="en-US" sz="2400" dirty="0" err="1" smtClean="0"/>
              <a:t>não</a:t>
            </a:r>
            <a:r>
              <a:rPr lang="en-US" sz="2400" dirty="0" smtClean="0"/>
              <a:t> </a:t>
            </a:r>
            <a:r>
              <a:rPr lang="en-US" sz="2400" dirty="0" err="1" smtClean="0"/>
              <a:t>desperdiçar</a:t>
            </a:r>
            <a:r>
              <a:rPr lang="en-US" sz="2400" dirty="0" smtClean="0"/>
              <a:t> dados: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Usar</a:t>
            </a:r>
            <a:r>
              <a:rPr lang="en-US" sz="2000" dirty="0" smtClean="0"/>
              <a:t> </a:t>
            </a:r>
            <a:r>
              <a:rPr lang="en-US" sz="2000" dirty="0" err="1" smtClean="0"/>
              <a:t>validação</a:t>
            </a:r>
            <a:r>
              <a:rPr lang="en-US" sz="2000" dirty="0" smtClean="0"/>
              <a:t> </a:t>
            </a:r>
            <a:r>
              <a:rPr lang="en-US" sz="2000" dirty="0" err="1" smtClean="0"/>
              <a:t>cruzada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encontrar</a:t>
            </a:r>
            <a:r>
              <a:rPr lang="en-US" sz="2000" dirty="0" smtClean="0"/>
              <a:t> </a:t>
            </a:r>
            <a:r>
              <a:rPr lang="en-US" sz="2000" dirty="0" err="1" smtClean="0"/>
              <a:t>melhor</a:t>
            </a:r>
            <a:r>
              <a:rPr lang="en-US" sz="2000" dirty="0" smtClean="0"/>
              <a:t> </a:t>
            </a:r>
            <a:r>
              <a:rPr lang="en-US" sz="2000" dirty="0" err="1" smtClean="0"/>
              <a:t>número</a:t>
            </a:r>
            <a:r>
              <a:rPr lang="en-US" sz="2000" dirty="0" smtClean="0"/>
              <a:t> de </a:t>
            </a:r>
            <a:r>
              <a:rPr lang="en-US" sz="2000" dirty="0" err="1" smtClean="0"/>
              <a:t>épocas</a:t>
            </a:r>
            <a:r>
              <a:rPr lang="en-US" sz="2000" dirty="0" smtClean="0"/>
              <a:t>.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Treinar</a:t>
            </a:r>
            <a:r>
              <a:rPr lang="en-US" sz="2000" dirty="0" smtClean="0"/>
              <a:t> </a:t>
            </a:r>
            <a:r>
              <a:rPr lang="en-US" sz="2000" dirty="0" err="1" smtClean="0"/>
              <a:t>rede</a:t>
            </a:r>
            <a:r>
              <a:rPr lang="en-US" sz="2000" dirty="0" smtClean="0"/>
              <a:t> final </a:t>
            </a:r>
            <a:r>
              <a:rPr lang="en-US" sz="2000" dirty="0" err="1" smtClean="0"/>
              <a:t>usando</a:t>
            </a:r>
            <a:r>
              <a:rPr lang="en-US" sz="2000" dirty="0" smtClean="0"/>
              <a:t> </a:t>
            </a:r>
            <a:r>
              <a:rPr lang="en-US" sz="2000" dirty="0" err="1" smtClean="0"/>
              <a:t>todos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dados </a:t>
            </a:r>
            <a:r>
              <a:rPr lang="en-US" sz="2000" dirty="0" err="1" smtClean="0"/>
              <a:t>pelo</a:t>
            </a:r>
            <a:r>
              <a:rPr lang="en-US" sz="2000" dirty="0" smtClean="0"/>
              <a:t> </a:t>
            </a:r>
            <a:r>
              <a:rPr lang="en-US" sz="2000" dirty="0" err="1" smtClean="0"/>
              <a:t>mesmo</a:t>
            </a:r>
            <a:r>
              <a:rPr lang="en-US" sz="2000" dirty="0" smtClean="0"/>
              <a:t> </a:t>
            </a:r>
            <a:r>
              <a:rPr lang="en-US" sz="2000" dirty="0" err="1" smtClean="0"/>
              <a:t>número</a:t>
            </a:r>
            <a:r>
              <a:rPr lang="en-US" sz="2000" dirty="0" smtClean="0"/>
              <a:t> de </a:t>
            </a:r>
            <a:r>
              <a:rPr lang="en-US" sz="2000" dirty="0" err="1" smtClean="0"/>
              <a:t>épocas</a:t>
            </a:r>
            <a:r>
              <a:rPr lang="en-US" sz="2000" dirty="0" smtClean="0"/>
              <a:t>.</a:t>
            </a:r>
            <a:endParaRPr lang="en-US" sz="2000" dirty="0"/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263172" name="Line 4"/>
          <p:cNvSpPr>
            <a:spLocks noChangeShapeType="1"/>
          </p:cNvSpPr>
          <p:nvPr/>
        </p:nvSpPr>
        <p:spPr bwMode="auto">
          <a:xfrm>
            <a:off x="2033588" y="1793875"/>
            <a:ext cx="0" cy="168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63173" name="Line 5"/>
          <p:cNvSpPr>
            <a:spLocks noChangeShapeType="1"/>
          </p:cNvSpPr>
          <p:nvPr/>
        </p:nvSpPr>
        <p:spPr bwMode="auto">
          <a:xfrm>
            <a:off x="2022475" y="3476625"/>
            <a:ext cx="424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63174" name="Text Box 6"/>
          <p:cNvSpPr txBox="1">
            <a:spLocks noChangeArrowheads="1"/>
          </p:cNvSpPr>
          <p:nvPr/>
        </p:nvSpPr>
        <p:spPr bwMode="auto">
          <a:xfrm rot="-5400000">
            <a:off x="1452563" y="2135187"/>
            <a:ext cx="6731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/>
              <a:t>error</a:t>
            </a:r>
          </a:p>
        </p:txBody>
      </p:sp>
      <p:sp>
        <p:nvSpPr>
          <p:cNvPr id="263177" name="Text Box 9"/>
          <p:cNvSpPr txBox="1">
            <a:spLocks noChangeArrowheads="1"/>
          </p:cNvSpPr>
          <p:nvPr/>
        </p:nvSpPr>
        <p:spPr bwMode="auto">
          <a:xfrm>
            <a:off x="6186488" y="3087688"/>
            <a:ext cx="17716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on training data</a:t>
            </a:r>
          </a:p>
        </p:txBody>
      </p:sp>
      <p:sp>
        <p:nvSpPr>
          <p:cNvPr id="263180" name="Text Box 12"/>
          <p:cNvSpPr txBox="1">
            <a:spLocks noChangeArrowheads="1"/>
          </p:cNvSpPr>
          <p:nvPr/>
        </p:nvSpPr>
        <p:spPr bwMode="auto">
          <a:xfrm>
            <a:off x="6156325" y="2449513"/>
            <a:ext cx="13350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on test data</a:t>
            </a:r>
          </a:p>
        </p:txBody>
      </p:sp>
      <p:sp>
        <p:nvSpPr>
          <p:cNvPr id="263181" name="Text Box 13"/>
          <p:cNvSpPr txBox="1">
            <a:spLocks noChangeArrowheads="1"/>
          </p:cNvSpPr>
          <p:nvPr/>
        </p:nvSpPr>
        <p:spPr bwMode="auto">
          <a:xfrm>
            <a:off x="1771650" y="3379788"/>
            <a:ext cx="307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63182" name="Text Box 14"/>
          <p:cNvSpPr txBox="1">
            <a:spLocks noChangeArrowheads="1"/>
          </p:cNvSpPr>
          <p:nvPr/>
        </p:nvSpPr>
        <p:spPr bwMode="auto">
          <a:xfrm>
            <a:off x="3109913" y="3441700"/>
            <a:ext cx="19272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# training epochs</a:t>
            </a:r>
          </a:p>
        </p:txBody>
      </p:sp>
      <p:sp>
        <p:nvSpPr>
          <p:cNvPr id="263183" name="Freeform 15"/>
          <p:cNvSpPr>
            <a:spLocks/>
          </p:cNvSpPr>
          <p:nvPr/>
        </p:nvSpPr>
        <p:spPr bwMode="auto">
          <a:xfrm>
            <a:off x="2022475" y="2011363"/>
            <a:ext cx="4133850" cy="1450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0" y="262"/>
              </a:cxn>
              <a:cxn ang="0">
                <a:pos x="323" y="553"/>
              </a:cxn>
              <a:cxn ang="0">
                <a:pos x="722" y="776"/>
              </a:cxn>
              <a:cxn ang="0">
                <a:pos x="1460" y="868"/>
              </a:cxn>
              <a:cxn ang="0">
                <a:pos x="2212" y="884"/>
              </a:cxn>
              <a:cxn ang="0">
                <a:pos x="2604" y="914"/>
              </a:cxn>
            </a:cxnLst>
            <a:rect l="0" t="0" r="r" b="b"/>
            <a:pathLst>
              <a:path w="2604" h="914">
                <a:moveTo>
                  <a:pt x="0" y="0"/>
                </a:moveTo>
                <a:cubicBezTo>
                  <a:pt x="8" y="85"/>
                  <a:pt x="16" y="170"/>
                  <a:pt x="70" y="262"/>
                </a:cubicBezTo>
                <a:cubicBezTo>
                  <a:pt x="124" y="354"/>
                  <a:pt x="214" y="467"/>
                  <a:pt x="323" y="553"/>
                </a:cubicBezTo>
                <a:cubicBezTo>
                  <a:pt x="432" y="639"/>
                  <a:pt x="533" y="724"/>
                  <a:pt x="722" y="776"/>
                </a:cubicBezTo>
                <a:cubicBezTo>
                  <a:pt x="911" y="828"/>
                  <a:pt x="1212" y="850"/>
                  <a:pt x="1460" y="868"/>
                </a:cubicBezTo>
                <a:cubicBezTo>
                  <a:pt x="1708" y="886"/>
                  <a:pt x="2021" y="876"/>
                  <a:pt x="2212" y="884"/>
                </a:cubicBezTo>
                <a:cubicBezTo>
                  <a:pt x="2403" y="892"/>
                  <a:pt x="2543" y="914"/>
                  <a:pt x="2604" y="914"/>
                </a:cubicBez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63184" name="Freeform 16"/>
          <p:cNvSpPr>
            <a:spLocks/>
          </p:cNvSpPr>
          <p:nvPr/>
        </p:nvSpPr>
        <p:spPr bwMode="auto">
          <a:xfrm>
            <a:off x="2022475" y="2011363"/>
            <a:ext cx="4060825" cy="11826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" y="277"/>
              </a:cxn>
              <a:cxn ang="0">
                <a:pos x="438" y="469"/>
              </a:cxn>
              <a:cxn ang="0">
                <a:pos x="1037" y="699"/>
              </a:cxn>
              <a:cxn ang="0">
                <a:pos x="1444" y="730"/>
              </a:cxn>
              <a:cxn ang="0">
                <a:pos x="2051" y="607"/>
              </a:cxn>
              <a:cxn ang="0">
                <a:pos x="2335" y="484"/>
              </a:cxn>
              <a:cxn ang="0">
                <a:pos x="2558" y="415"/>
              </a:cxn>
            </a:cxnLst>
            <a:rect l="0" t="0" r="r" b="b"/>
            <a:pathLst>
              <a:path w="2558" h="745">
                <a:moveTo>
                  <a:pt x="0" y="0"/>
                </a:moveTo>
                <a:cubicBezTo>
                  <a:pt x="33" y="99"/>
                  <a:pt x="66" y="199"/>
                  <a:pt x="139" y="277"/>
                </a:cubicBezTo>
                <a:cubicBezTo>
                  <a:pt x="212" y="355"/>
                  <a:pt x="288" y="399"/>
                  <a:pt x="438" y="469"/>
                </a:cubicBezTo>
                <a:cubicBezTo>
                  <a:pt x="588" y="539"/>
                  <a:pt x="869" y="655"/>
                  <a:pt x="1037" y="699"/>
                </a:cubicBezTo>
                <a:cubicBezTo>
                  <a:pt x="1205" y="743"/>
                  <a:pt x="1275" y="745"/>
                  <a:pt x="1444" y="730"/>
                </a:cubicBezTo>
                <a:cubicBezTo>
                  <a:pt x="1613" y="715"/>
                  <a:pt x="1903" y="648"/>
                  <a:pt x="2051" y="607"/>
                </a:cubicBezTo>
                <a:cubicBezTo>
                  <a:pt x="2199" y="566"/>
                  <a:pt x="2251" y="516"/>
                  <a:pt x="2335" y="484"/>
                </a:cubicBezTo>
                <a:cubicBezTo>
                  <a:pt x="2419" y="452"/>
                  <a:pt x="2525" y="430"/>
                  <a:pt x="2558" y="415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98E244-79BB-4FF9-AA6B-AF64D6EDBBC0}" type="slidenum">
              <a:rPr lang="en-US"/>
              <a:pPr/>
              <a:t>35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Determinando</a:t>
            </a:r>
            <a:r>
              <a:rPr lang="en-US" sz="3200" dirty="0" smtClean="0"/>
              <a:t> o </a:t>
            </a:r>
            <a:r>
              <a:rPr lang="en-US" sz="3200" dirty="0" err="1" smtClean="0"/>
              <a:t>melhor</a:t>
            </a:r>
            <a:r>
              <a:rPr lang="en-US" sz="3200" dirty="0" smtClean="0"/>
              <a:t> </a:t>
            </a:r>
            <a:r>
              <a:rPr lang="en-US" sz="3200" dirty="0" err="1" smtClean="0"/>
              <a:t>número</a:t>
            </a:r>
            <a:r>
              <a:rPr lang="en-US" sz="3200" dirty="0" smtClean="0"/>
              <a:t> de </a:t>
            </a:r>
            <a:r>
              <a:rPr lang="en-US" sz="3200" dirty="0" err="1" smtClean="0"/>
              <a:t>unidades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</a:t>
            </a:r>
            <a:endParaRPr lang="en-US" sz="3200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06963"/>
          </a:xfrm>
        </p:spPr>
        <p:txBody>
          <a:bodyPr/>
          <a:lstStyle/>
          <a:p>
            <a:r>
              <a:rPr lang="en-US" sz="2400" dirty="0" err="1" smtClean="0"/>
              <a:t>Poucas</a:t>
            </a:r>
            <a:r>
              <a:rPr lang="en-US" sz="2400" dirty="0" smtClean="0"/>
              <a:t> </a:t>
            </a:r>
            <a:r>
              <a:rPr lang="en-US" sz="2400" dirty="0" err="1" smtClean="0"/>
              <a:t>unidades</a:t>
            </a:r>
            <a:r>
              <a:rPr lang="en-US" sz="2400" dirty="0" smtClean="0"/>
              <a:t> </a:t>
            </a:r>
            <a:r>
              <a:rPr lang="en-US" sz="2400" dirty="0" err="1" smtClean="0"/>
              <a:t>impedem</a:t>
            </a:r>
            <a:r>
              <a:rPr lang="en-US" sz="2400" dirty="0" smtClean="0"/>
              <a:t> a </a:t>
            </a:r>
            <a:r>
              <a:rPr lang="en-US" sz="2400" dirty="0" err="1" smtClean="0"/>
              <a:t>rede</a:t>
            </a:r>
            <a:r>
              <a:rPr lang="en-US" sz="2400" dirty="0" smtClean="0"/>
              <a:t> de se </a:t>
            </a:r>
            <a:r>
              <a:rPr lang="en-US" sz="2400" dirty="0" err="1" smtClean="0"/>
              <a:t>adequar</a:t>
            </a:r>
            <a:r>
              <a:rPr lang="en-US" sz="2400" dirty="0" smtClean="0"/>
              <a:t> </a:t>
            </a:r>
            <a:r>
              <a:rPr lang="en-US" sz="2400" dirty="0" err="1" smtClean="0"/>
              <a:t>totalmente</a:t>
            </a:r>
            <a:r>
              <a:rPr lang="en-US" sz="2400" dirty="0" smtClean="0"/>
              <a:t> </a:t>
            </a:r>
            <a:r>
              <a:rPr lang="en-US" sz="2400" dirty="0" err="1" smtClean="0"/>
              <a:t>aos</a:t>
            </a:r>
            <a:r>
              <a:rPr lang="en-US" sz="2400" dirty="0" smtClean="0"/>
              <a:t> dados.</a:t>
            </a:r>
            <a:endParaRPr lang="en-US" sz="2400" dirty="0"/>
          </a:p>
          <a:p>
            <a:r>
              <a:rPr lang="en-US" sz="2400" dirty="0" err="1" smtClean="0"/>
              <a:t>Muitas</a:t>
            </a:r>
            <a:r>
              <a:rPr lang="en-US" sz="2400" dirty="0" smtClean="0"/>
              <a:t> </a:t>
            </a:r>
            <a:r>
              <a:rPr lang="en-US" sz="2400" dirty="0" err="1" smtClean="0"/>
              <a:t>unidades</a:t>
            </a:r>
            <a:r>
              <a:rPr lang="en-US" sz="2400" dirty="0" smtClean="0"/>
              <a:t> </a:t>
            </a:r>
            <a:r>
              <a:rPr lang="en-US" sz="2400" dirty="0" err="1" smtClean="0"/>
              <a:t>podem</a:t>
            </a:r>
            <a:r>
              <a:rPr lang="en-US" sz="2400" dirty="0" smtClean="0"/>
              <a:t> </a:t>
            </a:r>
            <a:r>
              <a:rPr lang="en-US" sz="2400" dirty="0" err="1" smtClean="0"/>
              <a:t>resultar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super-</a:t>
            </a:r>
            <a:r>
              <a:rPr lang="en-US" sz="2400" dirty="0" err="1" smtClean="0"/>
              <a:t>ajuste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err="1" smtClean="0"/>
              <a:t>Usar</a:t>
            </a:r>
            <a:r>
              <a:rPr lang="en-US" sz="2400" dirty="0" smtClean="0"/>
              <a:t> </a:t>
            </a:r>
            <a:r>
              <a:rPr lang="en-US" sz="2400" dirty="0" err="1" smtClean="0"/>
              <a:t>validação</a:t>
            </a:r>
            <a:r>
              <a:rPr lang="en-US" sz="2400" dirty="0" smtClean="0"/>
              <a:t> </a:t>
            </a:r>
            <a:r>
              <a:rPr lang="en-US" sz="2400" dirty="0" err="1" smtClean="0"/>
              <a:t>cruzada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determinar</a:t>
            </a:r>
            <a:r>
              <a:rPr lang="en-US" sz="2400" dirty="0" smtClean="0"/>
              <a:t> </a:t>
            </a:r>
            <a:r>
              <a:rPr lang="en-US" sz="2400" dirty="0" err="1" smtClean="0"/>
              <a:t>empiricamente</a:t>
            </a:r>
            <a:r>
              <a:rPr lang="en-US" sz="2400" dirty="0" smtClean="0"/>
              <a:t> o </a:t>
            </a:r>
            <a:r>
              <a:rPr lang="en-US" sz="2400" dirty="0" err="1" smtClean="0"/>
              <a:t>melhor</a:t>
            </a:r>
            <a:r>
              <a:rPr lang="en-US" sz="2400" dirty="0" smtClean="0"/>
              <a:t> </a:t>
            </a:r>
            <a:r>
              <a:rPr lang="en-US" sz="2400" dirty="0" err="1" smtClean="0"/>
              <a:t>número</a:t>
            </a:r>
            <a:r>
              <a:rPr lang="en-US" sz="2400" dirty="0" smtClean="0"/>
              <a:t> de </a:t>
            </a:r>
            <a:r>
              <a:rPr lang="en-US" sz="2400" dirty="0" err="1" smtClean="0"/>
              <a:t>unidades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65220" name="Line 4"/>
          <p:cNvSpPr>
            <a:spLocks noChangeShapeType="1"/>
          </p:cNvSpPr>
          <p:nvPr/>
        </p:nvSpPr>
        <p:spPr bwMode="auto">
          <a:xfrm>
            <a:off x="2106613" y="2770188"/>
            <a:ext cx="0" cy="168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65221" name="Line 5"/>
          <p:cNvSpPr>
            <a:spLocks noChangeShapeType="1"/>
          </p:cNvSpPr>
          <p:nvPr/>
        </p:nvSpPr>
        <p:spPr bwMode="auto">
          <a:xfrm>
            <a:off x="2095500" y="4452938"/>
            <a:ext cx="424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65222" name="Text Box 6"/>
          <p:cNvSpPr txBox="1">
            <a:spLocks noChangeArrowheads="1"/>
          </p:cNvSpPr>
          <p:nvPr/>
        </p:nvSpPr>
        <p:spPr bwMode="auto">
          <a:xfrm rot="-5400000">
            <a:off x="1525588" y="3111500"/>
            <a:ext cx="6731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/>
              <a:t>error</a:t>
            </a:r>
          </a:p>
        </p:txBody>
      </p:sp>
      <p:sp>
        <p:nvSpPr>
          <p:cNvPr id="265223" name="Text Box 7"/>
          <p:cNvSpPr txBox="1">
            <a:spLocks noChangeArrowheads="1"/>
          </p:cNvSpPr>
          <p:nvPr/>
        </p:nvSpPr>
        <p:spPr bwMode="auto">
          <a:xfrm>
            <a:off x="6259513" y="4064000"/>
            <a:ext cx="17716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on training data</a:t>
            </a:r>
          </a:p>
        </p:txBody>
      </p:sp>
      <p:sp>
        <p:nvSpPr>
          <p:cNvPr id="265224" name="Text Box 8"/>
          <p:cNvSpPr txBox="1">
            <a:spLocks noChangeArrowheads="1"/>
          </p:cNvSpPr>
          <p:nvPr/>
        </p:nvSpPr>
        <p:spPr bwMode="auto">
          <a:xfrm>
            <a:off x="6229350" y="3425825"/>
            <a:ext cx="13350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on test data</a:t>
            </a:r>
          </a:p>
        </p:txBody>
      </p:sp>
      <p:sp>
        <p:nvSpPr>
          <p:cNvPr id="265225" name="Text Box 9"/>
          <p:cNvSpPr txBox="1">
            <a:spLocks noChangeArrowheads="1"/>
          </p:cNvSpPr>
          <p:nvPr/>
        </p:nvSpPr>
        <p:spPr bwMode="auto">
          <a:xfrm>
            <a:off x="1844675" y="4356100"/>
            <a:ext cx="307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65226" name="Text Box 10"/>
          <p:cNvSpPr txBox="1">
            <a:spLocks noChangeArrowheads="1"/>
          </p:cNvSpPr>
          <p:nvPr/>
        </p:nvSpPr>
        <p:spPr bwMode="auto">
          <a:xfrm>
            <a:off x="3335338" y="4418013"/>
            <a:ext cx="16176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# hidden units</a:t>
            </a:r>
          </a:p>
        </p:txBody>
      </p:sp>
      <p:sp>
        <p:nvSpPr>
          <p:cNvPr id="265227" name="Freeform 11"/>
          <p:cNvSpPr>
            <a:spLocks/>
          </p:cNvSpPr>
          <p:nvPr/>
        </p:nvSpPr>
        <p:spPr bwMode="auto">
          <a:xfrm>
            <a:off x="2095500" y="2987675"/>
            <a:ext cx="4133850" cy="1450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0" y="262"/>
              </a:cxn>
              <a:cxn ang="0">
                <a:pos x="323" y="553"/>
              </a:cxn>
              <a:cxn ang="0">
                <a:pos x="722" y="776"/>
              </a:cxn>
              <a:cxn ang="0">
                <a:pos x="1460" y="868"/>
              </a:cxn>
              <a:cxn ang="0">
                <a:pos x="2212" y="884"/>
              </a:cxn>
              <a:cxn ang="0">
                <a:pos x="2604" y="914"/>
              </a:cxn>
            </a:cxnLst>
            <a:rect l="0" t="0" r="r" b="b"/>
            <a:pathLst>
              <a:path w="2604" h="914">
                <a:moveTo>
                  <a:pt x="0" y="0"/>
                </a:moveTo>
                <a:cubicBezTo>
                  <a:pt x="8" y="85"/>
                  <a:pt x="16" y="170"/>
                  <a:pt x="70" y="262"/>
                </a:cubicBezTo>
                <a:cubicBezTo>
                  <a:pt x="124" y="354"/>
                  <a:pt x="214" y="467"/>
                  <a:pt x="323" y="553"/>
                </a:cubicBezTo>
                <a:cubicBezTo>
                  <a:pt x="432" y="639"/>
                  <a:pt x="533" y="724"/>
                  <a:pt x="722" y="776"/>
                </a:cubicBezTo>
                <a:cubicBezTo>
                  <a:pt x="911" y="828"/>
                  <a:pt x="1212" y="850"/>
                  <a:pt x="1460" y="868"/>
                </a:cubicBezTo>
                <a:cubicBezTo>
                  <a:pt x="1708" y="886"/>
                  <a:pt x="2021" y="876"/>
                  <a:pt x="2212" y="884"/>
                </a:cubicBezTo>
                <a:cubicBezTo>
                  <a:pt x="2403" y="892"/>
                  <a:pt x="2543" y="914"/>
                  <a:pt x="2604" y="914"/>
                </a:cubicBezTo>
              </a:path>
            </a:pathLst>
          </a:custGeom>
          <a:noFill/>
          <a:ln w="2857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65228" name="Freeform 12"/>
          <p:cNvSpPr>
            <a:spLocks/>
          </p:cNvSpPr>
          <p:nvPr/>
        </p:nvSpPr>
        <p:spPr bwMode="auto">
          <a:xfrm>
            <a:off x="2095500" y="2987675"/>
            <a:ext cx="4060825" cy="11826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" y="277"/>
              </a:cxn>
              <a:cxn ang="0">
                <a:pos x="438" y="469"/>
              </a:cxn>
              <a:cxn ang="0">
                <a:pos x="1037" y="699"/>
              </a:cxn>
              <a:cxn ang="0">
                <a:pos x="1444" y="730"/>
              </a:cxn>
              <a:cxn ang="0">
                <a:pos x="2051" y="607"/>
              </a:cxn>
              <a:cxn ang="0">
                <a:pos x="2335" y="484"/>
              </a:cxn>
              <a:cxn ang="0">
                <a:pos x="2558" y="415"/>
              </a:cxn>
            </a:cxnLst>
            <a:rect l="0" t="0" r="r" b="b"/>
            <a:pathLst>
              <a:path w="2558" h="745">
                <a:moveTo>
                  <a:pt x="0" y="0"/>
                </a:moveTo>
                <a:cubicBezTo>
                  <a:pt x="33" y="99"/>
                  <a:pt x="66" y="199"/>
                  <a:pt x="139" y="277"/>
                </a:cubicBezTo>
                <a:cubicBezTo>
                  <a:pt x="212" y="355"/>
                  <a:pt x="288" y="399"/>
                  <a:pt x="438" y="469"/>
                </a:cubicBezTo>
                <a:cubicBezTo>
                  <a:pt x="588" y="539"/>
                  <a:pt x="869" y="655"/>
                  <a:pt x="1037" y="699"/>
                </a:cubicBezTo>
                <a:cubicBezTo>
                  <a:pt x="1205" y="743"/>
                  <a:pt x="1275" y="745"/>
                  <a:pt x="1444" y="730"/>
                </a:cubicBezTo>
                <a:cubicBezTo>
                  <a:pt x="1613" y="715"/>
                  <a:pt x="1903" y="648"/>
                  <a:pt x="2051" y="607"/>
                </a:cubicBezTo>
                <a:cubicBezTo>
                  <a:pt x="2199" y="566"/>
                  <a:pt x="2251" y="516"/>
                  <a:pt x="2335" y="484"/>
                </a:cubicBezTo>
                <a:cubicBezTo>
                  <a:pt x="2419" y="452"/>
                  <a:pt x="2525" y="430"/>
                  <a:pt x="2558" y="415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5FE290-4A31-4450-8DE6-8A7EB731C42B}" type="slidenum">
              <a:rPr lang="en-US"/>
              <a:pPr/>
              <a:t>36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Aplicações</a:t>
            </a:r>
            <a:r>
              <a:rPr lang="en-US" dirty="0" smtClean="0"/>
              <a:t> </a:t>
            </a:r>
            <a:r>
              <a:rPr lang="en-US" dirty="0" err="1" smtClean="0"/>
              <a:t>Práticas</a:t>
            </a:r>
            <a:endParaRPr lang="en-US" dirty="0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 smtClean="0"/>
              <a:t>Texto-para-voz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NetTalk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Detecção</a:t>
            </a:r>
            <a:r>
              <a:rPr lang="en-US" sz="2800" dirty="0" smtClean="0"/>
              <a:t> de </a:t>
            </a:r>
            <a:r>
              <a:rPr lang="en-US" sz="2800" dirty="0" err="1" smtClean="0"/>
              <a:t>fraude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Aplicações</a:t>
            </a:r>
            <a:r>
              <a:rPr lang="en-US" sz="2800" dirty="0" smtClean="0"/>
              <a:t> </a:t>
            </a:r>
            <a:r>
              <a:rPr lang="en-US" sz="2800" dirty="0" err="1" smtClean="0"/>
              <a:t>financeiras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HNC (</a:t>
            </a:r>
            <a:r>
              <a:rPr lang="en-US" sz="2400" dirty="0" err="1" smtClean="0"/>
              <a:t>comprada</a:t>
            </a:r>
            <a:r>
              <a:rPr lang="en-US" sz="2400" dirty="0" smtClean="0"/>
              <a:t> </a:t>
            </a:r>
            <a:r>
              <a:rPr lang="en-US" sz="2400" dirty="0" err="1" smtClean="0"/>
              <a:t>pela</a:t>
            </a:r>
            <a:r>
              <a:rPr lang="en-US" sz="2400" dirty="0" smtClean="0"/>
              <a:t> Fair Isaac)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Controle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indústria</a:t>
            </a:r>
            <a:r>
              <a:rPr lang="en-US" sz="2800" dirty="0" smtClean="0"/>
              <a:t> </a:t>
            </a:r>
            <a:r>
              <a:rPr lang="en-US" sz="2800" dirty="0" err="1" smtClean="0"/>
              <a:t>química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err="1"/>
              <a:t>Pavillion</a:t>
            </a:r>
            <a:r>
              <a:rPr lang="en-US" sz="2400" dirty="0"/>
              <a:t> Technologies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Automação</a:t>
            </a:r>
            <a:r>
              <a:rPr lang="en-US" sz="2800" dirty="0" smtClean="0"/>
              <a:t> de </a:t>
            </a:r>
            <a:r>
              <a:rPr lang="en-US" sz="2800" dirty="0" err="1" smtClean="0"/>
              <a:t>veículos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Jogos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err="1"/>
              <a:t>Neurogammon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Reconhecimento</a:t>
            </a:r>
            <a:r>
              <a:rPr lang="en-US" sz="2800" dirty="0" smtClean="0"/>
              <a:t> de </a:t>
            </a:r>
            <a:r>
              <a:rPr lang="en-US" sz="2800" dirty="0" err="1" smtClean="0"/>
              <a:t>escrita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251AD7-7663-44EF-AC7C-B0565151FDF5}" type="slidenum">
              <a:rPr lang="en-US"/>
              <a:pPr/>
              <a:t>37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Questões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 smtClean="0"/>
              <a:t>Neurais</a:t>
            </a:r>
            <a:endParaRPr lang="en-US" dirty="0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err="1" smtClean="0"/>
              <a:t>Métodos</a:t>
            </a:r>
            <a:r>
              <a:rPr lang="en-US" sz="2800" dirty="0" smtClean="0"/>
              <a:t> de </a:t>
            </a:r>
            <a:r>
              <a:rPr lang="en-US" sz="2800" dirty="0" err="1" smtClean="0"/>
              <a:t>treinamento</a:t>
            </a:r>
            <a:r>
              <a:rPr lang="en-US" sz="2800" dirty="0" smtClean="0"/>
              <a:t> </a:t>
            </a:r>
            <a:r>
              <a:rPr lang="en-US" sz="2800" dirty="0" err="1" smtClean="0"/>
              <a:t>mais</a:t>
            </a:r>
            <a:r>
              <a:rPr lang="en-US" sz="2800" dirty="0" smtClean="0"/>
              <a:t> </a:t>
            </a:r>
            <a:r>
              <a:rPr lang="en-US" sz="2800" dirty="0" err="1" smtClean="0"/>
              <a:t>eficientes</a:t>
            </a:r>
            <a:r>
              <a:rPr lang="en-US" sz="2800" dirty="0" smtClean="0"/>
              <a:t>: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Quickprop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Gradiente</a:t>
            </a:r>
            <a:r>
              <a:rPr lang="en-US" sz="2400" dirty="0" smtClean="0"/>
              <a:t> </a:t>
            </a:r>
            <a:r>
              <a:rPr lang="en-US" sz="2400" dirty="0" err="1" smtClean="0"/>
              <a:t>conjugado</a:t>
            </a:r>
            <a:r>
              <a:rPr lang="en-US" sz="2400" dirty="0" smtClean="0"/>
              <a:t> (</a:t>
            </a:r>
            <a:r>
              <a:rPr lang="en-US" sz="2400" dirty="0" err="1" smtClean="0"/>
              <a:t>usa</a:t>
            </a:r>
            <a:r>
              <a:rPr lang="en-US" sz="2400" dirty="0" smtClean="0"/>
              <a:t> </a:t>
            </a:r>
            <a:r>
              <a:rPr lang="en-US" sz="2400" dirty="0" err="1" smtClean="0"/>
              <a:t>segunda</a:t>
            </a:r>
            <a:r>
              <a:rPr lang="en-US" sz="2400" dirty="0" smtClean="0"/>
              <a:t> </a:t>
            </a:r>
            <a:r>
              <a:rPr lang="en-US" sz="2400" dirty="0" err="1" smtClean="0"/>
              <a:t>derivada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 err="1" smtClean="0"/>
              <a:t>Aprender</a:t>
            </a:r>
            <a:r>
              <a:rPr lang="en-US" sz="2800" dirty="0" smtClean="0"/>
              <a:t> a </a:t>
            </a:r>
            <a:r>
              <a:rPr lang="en-US" sz="2800" dirty="0" err="1" smtClean="0"/>
              <a:t>melhor</a:t>
            </a:r>
            <a:r>
              <a:rPr lang="en-US" sz="2800" dirty="0" smtClean="0"/>
              <a:t> </a:t>
            </a:r>
            <a:r>
              <a:rPr lang="en-US" sz="2800" dirty="0" err="1" smtClean="0"/>
              <a:t>arquitetura</a:t>
            </a:r>
            <a:r>
              <a:rPr lang="en-US" sz="2800" dirty="0" smtClean="0"/>
              <a:t>: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Aumentar</a:t>
            </a:r>
            <a:r>
              <a:rPr lang="en-US" sz="2400" dirty="0" smtClean="0"/>
              <a:t> a </a:t>
            </a:r>
            <a:r>
              <a:rPr lang="en-US" sz="2400" dirty="0" err="1" smtClean="0"/>
              <a:t>rede</a:t>
            </a:r>
            <a:r>
              <a:rPr lang="en-US" sz="2400" dirty="0" smtClean="0"/>
              <a:t> </a:t>
            </a:r>
            <a:r>
              <a:rPr lang="en-US" sz="2400" dirty="0" err="1" smtClean="0"/>
              <a:t>até</a:t>
            </a:r>
            <a:r>
              <a:rPr lang="en-US" sz="2400" dirty="0" smtClean="0"/>
              <a:t> </a:t>
            </a:r>
            <a:r>
              <a:rPr lang="en-US" sz="2400" dirty="0" err="1" smtClean="0"/>
              <a:t>ela</a:t>
            </a:r>
            <a:r>
              <a:rPr lang="en-US" sz="2400" dirty="0" smtClean="0"/>
              <a:t> se </a:t>
            </a:r>
            <a:r>
              <a:rPr lang="en-US" sz="2400" dirty="0" err="1" smtClean="0"/>
              <a:t>ajustar</a:t>
            </a:r>
            <a:r>
              <a:rPr lang="en-US" sz="2400" dirty="0" smtClean="0"/>
              <a:t> </a:t>
            </a:r>
            <a:r>
              <a:rPr lang="en-US" sz="2400" dirty="0" err="1" smtClean="0"/>
              <a:t>os</a:t>
            </a:r>
            <a:r>
              <a:rPr lang="en-US" sz="2400" dirty="0" smtClean="0"/>
              <a:t> dados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Cascade Correlation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Upstart</a:t>
            </a:r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Diminuir</a:t>
            </a:r>
            <a:r>
              <a:rPr lang="en-US" sz="2400" dirty="0" smtClean="0"/>
              <a:t> a </a:t>
            </a:r>
            <a:r>
              <a:rPr lang="en-US" sz="2400" dirty="0" err="1" smtClean="0"/>
              <a:t>rede</a:t>
            </a:r>
            <a:r>
              <a:rPr lang="en-US" sz="2400" dirty="0" smtClean="0"/>
              <a:t> </a:t>
            </a:r>
            <a:r>
              <a:rPr lang="en-US" sz="2400" dirty="0" err="1" smtClean="0"/>
              <a:t>até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ela</a:t>
            </a:r>
            <a:r>
              <a:rPr lang="en-US" sz="2400" dirty="0" smtClean="0"/>
              <a:t> </a:t>
            </a:r>
            <a:r>
              <a:rPr lang="en-US" sz="2400" dirty="0" err="1" smtClean="0"/>
              <a:t>não</a:t>
            </a:r>
            <a:r>
              <a:rPr lang="en-US" sz="2400" dirty="0" smtClean="0"/>
              <a:t> se </a:t>
            </a:r>
            <a:r>
              <a:rPr lang="en-US" sz="2400" dirty="0" err="1" smtClean="0"/>
              <a:t>ajuste</a:t>
            </a:r>
            <a:r>
              <a:rPr lang="en-US" sz="2400" dirty="0" smtClean="0"/>
              <a:t> </a:t>
            </a:r>
            <a:r>
              <a:rPr lang="en-US" sz="2400" dirty="0" err="1" smtClean="0"/>
              <a:t>mais</a:t>
            </a:r>
            <a:r>
              <a:rPr lang="en-US" sz="2400" dirty="0" smtClean="0"/>
              <a:t> </a:t>
            </a:r>
            <a:r>
              <a:rPr lang="en-US" sz="2400" dirty="0" err="1" smtClean="0"/>
              <a:t>aos</a:t>
            </a:r>
            <a:r>
              <a:rPr lang="en-US" sz="2400" dirty="0" smtClean="0"/>
              <a:t> dados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Optimal Brain Damage</a:t>
            </a:r>
          </a:p>
          <a:p>
            <a:pPr>
              <a:lnSpc>
                <a:spcPct val="80000"/>
              </a:lnSpc>
            </a:pPr>
            <a:r>
              <a:rPr lang="en-US" sz="2800" dirty="0" err="1" smtClean="0"/>
              <a:t>Redes</a:t>
            </a:r>
            <a:r>
              <a:rPr lang="en-US" sz="2800" dirty="0" smtClean="0"/>
              <a:t> </a:t>
            </a:r>
            <a:r>
              <a:rPr lang="en-US" sz="2800" dirty="0" err="1" smtClean="0"/>
              <a:t>recorrentes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usam</a:t>
            </a:r>
            <a:r>
              <a:rPr lang="en-US" sz="2800" dirty="0" smtClean="0"/>
              <a:t> </a:t>
            </a:r>
            <a:r>
              <a:rPr lang="en-US" sz="2800" dirty="0" err="1" smtClean="0"/>
              <a:t>retroalimentação</a:t>
            </a:r>
            <a:r>
              <a:rPr lang="en-US" sz="2800" dirty="0" smtClean="0"/>
              <a:t> </a:t>
            </a:r>
            <a:r>
              <a:rPr lang="en-US" sz="2800" dirty="0" err="1" smtClean="0"/>
              <a:t>podem</a:t>
            </a:r>
            <a:r>
              <a:rPr lang="en-US" sz="2800" dirty="0" smtClean="0"/>
              <a:t> </a:t>
            </a:r>
            <a:r>
              <a:rPr lang="en-US" sz="2800" dirty="0" err="1" smtClean="0"/>
              <a:t>aprender</a:t>
            </a:r>
            <a:r>
              <a:rPr lang="en-US" sz="2800" dirty="0" smtClean="0"/>
              <a:t> </a:t>
            </a:r>
            <a:r>
              <a:rPr lang="en-US" sz="2800" dirty="0" err="1" smtClean="0"/>
              <a:t>máquinas</a:t>
            </a:r>
            <a:r>
              <a:rPr lang="en-US" sz="2800" dirty="0" smtClean="0"/>
              <a:t> de </a:t>
            </a:r>
            <a:r>
              <a:rPr lang="en-US" sz="2800" dirty="0" err="1" smtClean="0"/>
              <a:t>estado</a:t>
            </a:r>
            <a:r>
              <a:rPr lang="en-US" sz="2800" dirty="0" smtClean="0"/>
              <a:t> </a:t>
            </a:r>
            <a:r>
              <a:rPr lang="en-US" sz="2800" dirty="0" err="1" smtClean="0"/>
              <a:t>finito</a:t>
            </a:r>
            <a:r>
              <a:rPr lang="en-US" sz="2800" dirty="0" smtClean="0"/>
              <a:t> </a:t>
            </a:r>
            <a:r>
              <a:rPr lang="en-US" sz="2800" dirty="0" err="1" smtClean="0"/>
              <a:t>através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“</a:t>
            </a:r>
            <a:r>
              <a:rPr lang="en-US" sz="2800" dirty="0" err="1" smtClean="0"/>
              <a:t>retropropagação</a:t>
            </a:r>
            <a:r>
              <a:rPr lang="en-US" sz="2800" dirty="0" smtClean="0"/>
              <a:t> no tempo”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536822-A604-441B-885B-687AE52341E9}" type="slidenum">
              <a:rPr lang="en-US"/>
              <a:pPr/>
              <a:t>38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Questões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 smtClean="0"/>
              <a:t>Neurais</a:t>
            </a:r>
            <a:r>
              <a:rPr lang="en-US" dirty="0" smtClean="0"/>
              <a:t> (cont</a:t>
            </a:r>
            <a:r>
              <a:rPr lang="en-US" dirty="0"/>
              <a:t>.)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Algoritmos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plausíveis</a:t>
            </a:r>
            <a:r>
              <a:rPr lang="en-US" dirty="0" smtClean="0"/>
              <a:t> </a:t>
            </a:r>
            <a:r>
              <a:rPr lang="en-US" dirty="0" err="1" smtClean="0"/>
              <a:t>biologicamente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Aprendizado</a:t>
            </a:r>
            <a:r>
              <a:rPr lang="en-US" dirty="0" smtClean="0"/>
              <a:t> </a:t>
            </a:r>
            <a:r>
              <a:rPr lang="en-US" dirty="0" err="1" smtClean="0"/>
              <a:t>não-supervisionado</a:t>
            </a:r>
            <a:endParaRPr lang="en-US" dirty="0"/>
          </a:p>
          <a:p>
            <a:pPr lvl="1"/>
            <a:r>
              <a:rPr lang="en-US" dirty="0"/>
              <a:t>Self-Organizing Feature Maps (SOMs)</a:t>
            </a:r>
          </a:p>
          <a:p>
            <a:r>
              <a:rPr lang="en-US" dirty="0" err="1" smtClean="0"/>
              <a:t>Aprendizado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reforço</a:t>
            </a:r>
            <a:endParaRPr lang="en-US" dirty="0"/>
          </a:p>
          <a:p>
            <a:pPr lvl="1"/>
            <a:r>
              <a:rPr lang="en-US" dirty="0" err="1" smtClean="0"/>
              <a:t>Usa</a:t>
            </a:r>
            <a:r>
              <a:rPr lang="en-US" dirty="0" smtClean="0"/>
              <a:t>-se as </a:t>
            </a:r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representar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de valor.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Redes Neurais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dirty="0" smtClean="0"/>
              <a:t>O caráter “distribuído” das representações neurais permite robustez e degradação suave.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Comportamento inteligente é uma propriedade “emergente” de um grande número de unidades simples ao contrário do que acontece com regras e algoritmos simbólicos.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7 - 04/05/2010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B79D4B-BF71-4588-8B91-4145B8FFA539}" type="slidenum">
              <a:rPr lang="en-US"/>
              <a:pPr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Restrições de Velocidade Neural</a:t>
            </a:r>
            <a:endParaRPr lang="pt-BR" sz="4000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pt-BR" sz="2800" dirty="0" smtClean="0"/>
              <a:t>Neurônios “ligam” e “desligam” em alguns milissegundos,  enquanto o hardware atual faz o mesmo em nanossegundos.</a:t>
            </a:r>
          </a:p>
          <a:p>
            <a:pPr>
              <a:lnSpc>
                <a:spcPct val="80000"/>
              </a:lnSpc>
            </a:pPr>
            <a:r>
              <a:rPr lang="pt-BR" sz="2800" dirty="0" smtClean="0"/>
              <a:t>Porém, sistemas neurais biológicos realizam tarefas cognitivas complexas (visão, reconhecimento de voz) em décimos de segundo.</a:t>
            </a:r>
          </a:p>
          <a:p>
            <a:pPr lvl="1">
              <a:lnSpc>
                <a:spcPct val="80000"/>
              </a:lnSpc>
            </a:pPr>
            <a:r>
              <a:rPr lang="pt-BR" sz="2400" dirty="0" smtClean="0"/>
              <a:t>Só seria possível realizar 100 passos seriais nesse tempo.</a:t>
            </a:r>
          </a:p>
          <a:p>
            <a:pPr>
              <a:lnSpc>
                <a:spcPct val="80000"/>
              </a:lnSpc>
            </a:pPr>
            <a:r>
              <a:rPr lang="pt-BR" sz="2800" dirty="0" smtClean="0"/>
              <a:t>Sistema neural deve estar utilizando um “paralelismo massivo”.</a:t>
            </a:r>
          </a:p>
          <a:p>
            <a:pPr>
              <a:lnSpc>
                <a:spcPct val="80000"/>
              </a:lnSpc>
            </a:pPr>
            <a:r>
              <a:rPr lang="pt-BR" sz="2800" dirty="0" smtClean="0"/>
              <a:t>Cérebro humano tem 10</a:t>
            </a:r>
            <a:r>
              <a:rPr lang="pt-BR" sz="2800" baseline="30000" dirty="0" smtClean="0"/>
              <a:t>11</a:t>
            </a:r>
            <a:r>
              <a:rPr lang="pt-BR" sz="2800" dirty="0" smtClean="0"/>
              <a:t> neurônios com uma média de 10</a:t>
            </a:r>
            <a:r>
              <a:rPr lang="pt-BR" sz="2800" baseline="30000" dirty="0" smtClean="0"/>
              <a:t>4 </a:t>
            </a:r>
            <a:r>
              <a:rPr lang="pt-BR" sz="2800" dirty="0" smtClean="0"/>
              <a:t>conexões cada.</a:t>
            </a:r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DEF869-BE3E-4EB1-B4D9-262CEF24F0EF}" type="slidenum">
              <a:rPr lang="en-US"/>
              <a:pPr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Aprendizagem de Redes Neurais</a:t>
            </a:r>
            <a:endParaRPr lang="pt-BR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Abordagem baseada numa adaptação do funcionamento de sistemas neurais biológicos.</a:t>
            </a:r>
          </a:p>
          <a:p>
            <a:r>
              <a:rPr lang="pt-BR" dirty="0" err="1" smtClean="0">
                <a:solidFill>
                  <a:srgbClr val="FF0000"/>
                </a:solidFill>
              </a:rPr>
              <a:t>Perceptron</a:t>
            </a:r>
            <a:r>
              <a:rPr lang="pt-BR" dirty="0" smtClean="0"/>
              <a:t>: Algoritmo inicial pra aprendizagem de redes neurais simples (uma camada) desenvolvido nos anos 50.</a:t>
            </a:r>
          </a:p>
          <a:p>
            <a:r>
              <a:rPr lang="pt-BR" dirty="0" err="1" smtClean="0">
                <a:solidFill>
                  <a:srgbClr val="FF0000"/>
                </a:solidFill>
              </a:rPr>
              <a:t>Retropropagação</a:t>
            </a:r>
            <a:r>
              <a:rPr lang="pt-BR" dirty="0" smtClean="0"/>
              <a:t>: Algoritmo mais complexo para aprendizagem de redes neurais de múltiplas camadas desenvolvido nos anos 80.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6A361C-7F82-4A50-9902-A166E860F226}" type="slidenum">
              <a:rPr lang="en-US"/>
              <a:pPr/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Neurônios “Naturais”</a:t>
            </a:r>
            <a:endParaRPr lang="pt-BR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Estruturas da Célula</a:t>
            </a:r>
          </a:p>
          <a:p>
            <a:pPr lvl="1"/>
            <a:r>
              <a:rPr lang="pt-BR" dirty="0" smtClean="0"/>
              <a:t>Corpo celular</a:t>
            </a:r>
          </a:p>
          <a:p>
            <a:pPr lvl="1"/>
            <a:r>
              <a:rPr lang="pt-BR" dirty="0" smtClean="0"/>
              <a:t>Dendritos</a:t>
            </a:r>
          </a:p>
          <a:p>
            <a:pPr lvl="1"/>
            <a:r>
              <a:rPr lang="pt-BR" dirty="0" smtClean="0"/>
              <a:t>Axônio</a:t>
            </a:r>
          </a:p>
          <a:p>
            <a:pPr lvl="1"/>
            <a:r>
              <a:rPr lang="pt-BR" dirty="0" smtClean="0"/>
              <a:t>Terminais sinápticos</a:t>
            </a:r>
            <a:endParaRPr lang="pt-BR" dirty="0"/>
          </a:p>
        </p:txBody>
      </p:sp>
      <p:pic>
        <p:nvPicPr>
          <p:cNvPr id="230404" name="Picture 4" descr="neuron_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5525" y="1409700"/>
            <a:ext cx="3763963" cy="5049838"/>
          </a:xfrm>
          <a:prstGeom prst="rect">
            <a:avLst/>
          </a:prstGeom>
          <a:noFill/>
        </p:spPr>
      </p:pic>
      <p:sp>
        <p:nvSpPr>
          <p:cNvPr id="230405" name="Line 5"/>
          <p:cNvSpPr>
            <a:spLocks noChangeShapeType="1"/>
          </p:cNvSpPr>
          <p:nvPr/>
        </p:nvSpPr>
        <p:spPr bwMode="auto">
          <a:xfrm flipV="1">
            <a:off x="3581399" y="2425700"/>
            <a:ext cx="2405063" cy="4571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>
            <a:off x="2971800" y="2971800"/>
            <a:ext cx="2112963" cy="523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 flipV="1">
            <a:off x="4340225" y="2646363"/>
            <a:ext cx="877888" cy="2682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30408" name="Line 8"/>
          <p:cNvSpPr>
            <a:spLocks noChangeShapeType="1"/>
          </p:cNvSpPr>
          <p:nvPr/>
        </p:nvSpPr>
        <p:spPr bwMode="auto">
          <a:xfrm>
            <a:off x="2401888" y="3292475"/>
            <a:ext cx="5522912" cy="157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>
            <a:off x="3886200" y="4190999"/>
            <a:ext cx="1331913" cy="4048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63EA5D-7D2E-4D34-94D8-7031E828EDF5}" type="slidenum">
              <a:rPr lang="en-US"/>
              <a:pPr/>
              <a:t>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Comunicação Neural</a:t>
            </a:r>
            <a:endParaRPr lang="pt-BR" dirty="0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371600"/>
            <a:ext cx="5654675" cy="48006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pt-BR" sz="2400" dirty="0" smtClean="0"/>
              <a:t>Potencial elétrico através da membrana da célula exibe picos.</a:t>
            </a:r>
          </a:p>
          <a:p>
            <a:pPr>
              <a:lnSpc>
                <a:spcPct val="90000"/>
              </a:lnSpc>
            </a:pPr>
            <a:r>
              <a:rPr lang="pt-BR" sz="2400" dirty="0" smtClean="0"/>
              <a:t>Pico se origina no corpo celular, passa pelo axônio, e faz com que os terminais sinápticos soltem neurotransmissores.</a:t>
            </a:r>
          </a:p>
          <a:p>
            <a:pPr>
              <a:lnSpc>
                <a:spcPct val="90000"/>
              </a:lnSpc>
            </a:pPr>
            <a:r>
              <a:rPr lang="pt-BR" sz="2400" dirty="0" smtClean="0"/>
              <a:t>Neurotransmissores passam através das sinapses para os dendritos de outros neurônios.</a:t>
            </a:r>
          </a:p>
          <a:p>
            <a:pPr>
              <a:lnSpc>
                <a:spcPct val="90000"/>
              </a:lnSpc>
            </a:pPr>
            <a:r>
              <a:rPr lang="pt-BR" sz="2400" dirty="0" smtClean="0"/>
              <a:t>Neurotransmissores podem ser </a:t>
            </a:r>
            <a:r>
              <a:rPr lang="pt-BR" sz="2400" dirty="0" err="1" smtClean="0"/>
              <a:t>excitadores</a:t>
            </a:r>
            <a:r>
              <a:rPr lang="pt-BR" sz="2400" dirty="0" smtClean="0"/>
              <a:t> ou inibidores.</a:t>
            </a:r>
          </a:p>
          <a:p>
            <a:pPr>
              <a:lnSpc>
                <a:spcPct val="90000"/>
              </a:lnSpc>
            </a:pPr>
            <a:r>
              <a:rPr lang="pt-BR" sz="2400" smtClean="0"/>
              <a:t>Se a entrada total de neurotransmissores para um neurônio é </a:t>
            </a:r>
            <a:r>
              <a:rPr lang="pt-BR" sz="2400" dirty="0" err="1" smtClean="0"/>
              <a:t>excitatória</a:t>
            </a:r>
            <a:r>
              <a:rPr lang="pt-BR" sz="2400" dirty="0" smtClean="0"/>
              <a:t> e ultrapassa um certo limite, ele dispara (tem um pico).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231428" name="Picture 4" descr="300px-Action-potenti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03938" y="1922463"/>
            <a:ext cx="28575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D8A935-884A-42A3-BB5A-4DD767C671C4}" type="slidenum">
              <a:rPr lang="en-US"/>
              <a:pPr/>
              <a:t>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Aprendizagem de Redes Neurais</a:t>
            </a:r>
            <a:endParaRPr lang="pt-BR" dirty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Sinapses mudam de tamanho e força com experiência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Aprendizagem </a:t>
            </a:r>
            <a:r>
              <a:rPr lang="pt-BR" dirty="0" err="1" smtClean="0">
                <a:solidFill>
                  <a:srgbClr val="FF0000"/>
                </a:solidFill>
              </a:rPr>
              <a:t>Hebbiana</a:t>
            </a:r>
            <a:r>
              <a:rPr lang="pt-BR" dirty="0" smtClean="0"/>
              <a:t>: Quando dois neurônios conectados disparam ao mesmo tempo, a conexão sináptica entre eles aumenta.</a:t>
            </a:r>
          </a:p>
          <a:p>
            <a:r>
              <a:rPr lang="en-US" dirty="0" smtClean="0"/>
              <a:t>“</a:t>
            </a:r>
            <a:r>
              <a:rPr lang="en-US" i="1" dirty="0"/>
              <a:t>Neurons that fire together, wire together</a:t>
            </a:r>
            <a:r>
              <a:rPr lang="en-US" i="1" dirty="0" smtClean="0"/>
              <a:t>.</a:t>
            </a:r>
            <a:r>
              <a:rPr lang="en-US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38415</TotalTime>
  <Words>2299</Words>
  <Application>Microsoft PowerPoint</Application>
  <PresentationFormat>Apresentação na tela (4:3)</PresentationFormat>
  <Paragraphs>378</Paragraphs>
  <Slides>38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38</vt:i4>
      </vt:variant>
    </vt:vector>
  </HeadingPairs>
  <TitlesOfParts>
    <vt:vector size="41" baseType="lpstr">
      <vt:lpstr>Default Design</vt:lpstr>
      <vt:lpstr>Equation</vt:lpstr>
      <vt:lpstr>Microsoft Equation 3.0</vt:lpstr>
      <vt:lpstr>Aprendizado de Máquina</vt:lpstr>
      <vt:lpstr>Tópicos</vt:lpstr>
      <vt:lpstr>Redes Neurais</vt:lpstr>
      <vt:lpstr>Redes Neurais</vt:lpstr>
      <vt:lpstr>Restrições de Velocidade Neural</vt:lpstr>
      <vt:lpstr>Aprendizagem de Redes Neurais</vt:lpstr>
      <vt:lpstr>Neurônios “Naturais”</vt:lpstr>
      <vt:lpstr>Comunicação Neural</vt:lpstr>
      <vt:lpstr>Aprendizagem de Redes Neurais</vt:lpstr>
      <vt:lpstr>Redes Neurais Artificiais</vt:lpstr>
      <vt:lpstr>Computação Neural</vt:lpstr>
      <vt:lpstr>Aprendizagem de Perceptrons</vt:lpstr>
      <vt:lpstr>Regra de Aprendizagem de Perceptrons</vt:lpstr>
      <vt:lpstr>Algoritmo de Aprendizagem de Perceptrons</vt:lpstr>
      <vt:lpstr>Perceptron como  Separador Linear</vt:lpstr>
      <vt:lpstr>Um conceito que o perceptron não aprende</vt:lpstr>
      <vt:lpstr>Limitações do Perceptron</vt:lpstr>
      <vt:lpstr>Teoremas</vt:lpstr>
      <vt:lpstr>Perceptron como  Subida de Encosta</vt:lpstr>
      <vt:lpstr>Desempenho do Perceptron</vt:lpstr>
      <vt:lpstr>Redes Multi-Camada</vt:lpstr>
      <vt:lpstr>Subida de Encosta em  Redes Multi-Camada</vt:lpstr>
      <vt:lpstr>Função de Saída Diferenciável</vt:lpstr>
      <vt:lpstr>Descida de Gradiente</vt:lpstr>
      <vt:lpstr>Regra de Aprendizado para Retropropagação</vt:lpstr>
      <vt:lpstr>Retropropagação do erro</vt:lpstr>
      <vt:lpstr>Retropropagação do erro</vt:lpstr>
      <vt:lpstr>Retropropagação do erro</vt:lpstr>
      <vt:lpstr>Algoritmo de Retropropagação</vt:lpstr>
      <vt:lpstr>Comentários sobre o algoritmo</vt:lpstr>
      <vt:lpstr>Poder de Representação</vt:lpstr>
      <vt:lpstr>Exemplo: Rede XOR aprendida</vt:lpstr>
      <vt:lpstr>Representações nas Unidades Internas</vt:lpstr>
      <vt:lpstr>Prevenção de Super-Ajuste</vt:lpstr>
      <vt:lpstr>Determinando o melhor número de unidades internas</vt:lpstr>
      <vt:lpstr>Aplicações Práticas</vt:lpstr>
      <vt:lpstr>Questões em Redes Neurais</vt:lpstr>
      <vt:lpstr>Questões em Redes Neurais (cont.)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Informática I</dc:title>
  <dc:creator>Bianca Zadrozny</dc:creator>
  <cp:lastModifiedBy>Bianca Zadrozny</cp:lastModifiedBy>
  <cp:revision>707</cp:revision>
  <dcterms:created xsi:type="dcterms:W3CDTF">2006-04-16T12:40:12Z</dcterms:created>
  <dcterms:modified xsi:type="dcterms:W3CDTF">2010-05-04T09:59:35Z</dcterms:modified>
</cp:coreProperties>
</file>