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25"/>
  </p:notesMasterIdLst>
  <p:handoutMasterIdLst>
    <p:handoutMasterId r:id="rId26"/>
  </p:handoutMasterIdLst>
  <p:sldIdLst>
    <p:sldId id="276" r:id="rId2"/>
    <p:sldId id="275" r:id="rId3"/>
    <p:sldId id="277" r:id="rId4"/>
    <p:sldId id="278" r:id="rId5"/>
    <p:sldId id="279" r:id="rId6"/>
    <p:sldId id="281" r:id="rId7"/>
    <p:sldId id="282" r:id="rId8"/>
    <p:sldId id="283" r:id="rId9"/>
    <p:sldId id="284" r:id="rId10"/>
    <p:sldId id="285" r:id="rId11"/>
    <p:sldId id="315" r:id="rId12"/>
    <p:sldId id="292" r:id="rId13"/>
    <p:sldId id="293" r:id="rId14"/>
    <p:sldId id="294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13" r:id="rId23"/>
    <p:sldId id="314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5" autoAdjust="0"/>
    <p:restoredTop sz="93097" autoAdjust="0"/>
  </p:normalViewPr>
  <p:slideViewPr>
    <p:cSldViewPr>
      <p:cViewPr varScale="1">
        <p:scale>
          <a:sx n="40" d="100"/>
          <a:sy n="40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D8314-1DF2-4178-9A6B-7F7638AF8B7C}" type="datetimeFigureOut">
              <a:rPr lang="pt-BR" smtClean="0"/>
              <a:pPr/>
              <a:t>12/05/2010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F8BE2-89AB-42A5-80CD-531859DCD28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2CCDC8B3-2063-4208-BF19-1614ABC8CFC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4C21F-033F-42BA-A7A7-3A130AF9D09C}" type="slidenum">
              <a:rPr lang="en-US"/>
              <a:pPr/>
              <a:t>1</a:t>
            </a:fld>
            <a:endParaRPr 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8 - 11/05/2010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6F2D6-69D8-4FAD-8C3E-D3E994F8742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8 - 11/05/2010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F55A5B-2FF9-4DAD-A493-74A3D813E26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8 - 11/05/2010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6309F-F4FF-4855-963A-4E3E63202A7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Aula 8 - 11/05/2010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B9240B2-E54B-43CB-9001-B1860105045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8 - 11/05/2010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CBC13-B5D8-49F1-8A5F-7F4F4122C94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8 - 11/05/2010</a:t>
            </a: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60CA8-A965-4020-9D0C-D9648F63C3B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8 - 11/05/2010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146B9-0B5E-44A3-B963-79FE2E5793D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8 - 11/05/2010</a:t>
            </a:r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595629-C34A-4DC7-966D-F0EE382AFFE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8 - 11/05/2010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49C02-8EDF-4B37-A282-8F6A1218CD8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8 - 11/05/2010</a:t>
            </a:r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17E00-A428-459C-BECE-F24EC096DAF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8 - 11/05/2010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5ABC86-CB04-4FCB-8D30-90AC65275E6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Aula 8 - 11/05/2010</a:t>
            </a:r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5B2C0-681C-41EF-9220-535076F3F37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noFill/>
          <a:ln w="3810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r>
              <a:rPr lang="en-US" smtClean="0"/>
              <a:t>Aula 8 - 11/05/2010</a:t>
            </a:r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5C2B448A-9488-444A-97C4-83D5002F3F7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.uff.br/~bianca/a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8.jpeg"/><Relationship Id="rId7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470025"/>
          </a:xfrm>
        </p:spPr>
        <p:txBody>
          <a:bodyPr/>
          <a:lstStyle/>
          <a:p>
            <a:r>
              <a:rPr lang="pt-BR" sz="4800" dirty="0"/>
              <a:t>Aprendizado de Máquina</a:t>
            </a:r>
            <a:endParaRPr lang="en-US" sz="4800" dirty="0"/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6858000" cy="2362200"/>
          </a:xfrm>
        </p:spPr>
        <p:txBody>
          <a:bodyPr/>
          <a:lstStyle/>
          <a:p>
            <a:r>
              <a:rPr lang="pt-BR" dirty="0"/>
              <a:t>Aula </a:t>
            </a:r>
            <a:r>
              <a:rPr lang="pt-BR" dirty="0" smtClean="0"/>
              <a:t>8</a:t>
            </a:r>
            <a:endParaRPr lang="pt-BR" dirty="0"/>
          </a:p>
          <a:p>
            <a:endParaRPr lang="pt-BR" dirty="0"/>
          </a:p>
          <a:p>
            <a:r>
              <a:rPr lang="en-US" sz="2800" u="sng" dirty="0">
                <a:solidFill>
                  <a:schemeClr val="hlink"/>
                </a:solidFill>
                <a:hlinkClick r:id="rId3"/>
              </a:rPr>
              <a:t>http://www.ic.uff.br/~bianca/aa/</a:t>
            </a:r>
            <a:endParaRPr lang="en-US" sz="2800" u="sng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44BC81-A32C-45F2-BC9C-55E8500F7794}" type="slidenum">
              <a:rPr lang="en-US"/>
              <a:pPr/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Definição formal de aprendizado PAC</a:t>
            </a:r>
            <a:endParaRPr lang="pt-BR" dirty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400" dirty="0" smtClean="0"/>
              <a:t>Considere uma classe de conceitos </a:t>
            </a:r>
            <a:r>
              <a:rPr lang="pt-BR" sz="2400" i="1" dirty="0" smtClean="0"/>
              <a:t>C</a:t>
            </a:r>
            <a:r>
              <a:rPr lang="pt-BR" sz="2400" dirty="0" smtClean="0"/>
              <a:t> definida em um espaço de instâncias </a:t>
            </a:r>
            <a:r>
              <a:rPr lang="pt-BR" sz="2400" i="1" dirty="0" smtClean="0"/>
              <a:t>X</a:t>
            </a:r>
            <a:r>
              <a:rPr lang="pt-BR" sz="2400" dirty="0" smtClean="0"/>
              <a:t> contendo instâncias de comprimento </a:t>
            </a:r>
            <a:r>
              <a:rPr lang="pt-BR" sz="2400" i="1" dirty="0" smtClean="0"/>
              <a:t>n</a:t>
            </a:r>
            <a:r>
              <a:rPr lang="pt-BR" sz="2400" dirty="0" smtClean="0"/>
              <a:t>, e um aprendiz, </a:t>
            </a:r>
            <a:r>
              <a:rPr lang="pt-BR" sz="2400" i="1" dirty="0" smtClean="0"/>
              <a:t>L</a:t>
            </a:r>
            <a:r>
              <a:rPr lang="pt-BR" sz="2400" dirty="0" smtClean="0"/>
              <a:t>, usando espaço de hipóteses, </a:t>
            </a:r>
            <a:r>
              <a:rPr lang="pt-BR" sz="2400" i="1" dirty="0" smtClean="0"/>
              <a:t>H</a:t>
            </a:r>
            <a:r>
              <a:rPr lang="pt-BR" sz="2400" dirty="0" smtClean="0"/>
              <a:t>. </a:t>
            </a:r>
          </a:p>
          <a:p>
            <a:pPr>
              <a:lnSpc>
                <a:spcPct val="80000"/>
              </a:lnSpc>
            </a:pPr>
            <a:r>
              <a:rPr lang="pt-BR" sz="2400" i="1" dirty="0" smtClean="0"/>
              <a:t>C</a:t>
            </a:r>
            <a:r>
              <a:rPr lang="pt-BR" sz="2400" dirty="0" smtClean="0"/>
              <a:t> é </a:t>
            </a:r>
            <a:r>
              <a:rPr lang="pt-BR" sz="2400" b="1" i="1" dirty="0" err="1" smtClean="0">
                <a:solidFill>
                  <a:srgbClr val="FF0000"/>
                </a:solidFill>
              </a:rPr>
              <a:t>PAC-aprendível</a:t>
            </a:r>
            <a:r>
              <a:rPr lang="pt-BR" sz="2400" b="1" i="1" dirty="0" smtClean="0">
                <a:solidFill>
                  <a:srgbClr val="FF0000"/>
                </a:solidFill>
              </a:rPr>
              <a:t> </a:t>
            </a:r>
            <a:r>
              <a:rPr lang="pt-BR" sz="2400" dirty="0" smtClean="0"/>
              <a:t>por </a:t>
            </a:r>
            <a:r>
              <a:rPr lang="pt-BR" sz="2400" i="1" dirty="0" smtClean="0"/>
              <a:t>L</a:t>
            </a:r>
            <a:r>
              <a:rPr lang="pt-BR" sz="2400" dirty="0" smtClean="0"/>
              <a:t> usando </a:t>
            </a:r>
            <a:r>
              <a:rPr lang="pt-BR" sz="2400" i="1" dirty="0" smtClean="0"/>
              <a:t>H</a:t>
            </a:r>
            <a:r>
              <a:rPr lang="pt-BR" sz="2400" dirty="0" smtClean="0"/>
              <a:t> se e se somente se para todo </a:t>
            </a:r>
            <a:r>
              <a:rPr lang="pt-BR" sz="2400" i="1" dirty="0" smtClean="0"/>
              <a:t>c</a:t>
            </a:r>
            <a:r>
              <a:rPr lang="pt-BR" sz="2400" dirty="0" smtClean="0">
                <a:sym typeface="Symbol" pitchFamily="18" charset="2"/>
              </a:rPr>
              <a:t></a:t>
            </a:r>
            <a:r>
              <a:rPr lang="pt-BR" sz="2400" i="1" dirty="0" smtClean="0">
                <a:sym typeface="Symbol" pitchFamily="18" charset="2"/>
              </a:rPr>
              <a:t>C</a:t>
            </a:r>
            <a:r>
              <a:rPr lang="pt-BR" sz="2400" dirty="0" smtClean="0">
                <a:sym typeface="Symbol" pitchFamily="18" charset="2"/>
              </a:rPr>
              <a:t>, distribuições </a:t>
            </a:r>
            <a:r>
              <a:rPr lang="pt-BR" sz="2400" i="1" dirty="0" smtClean="0">
                <a:sym typeface="Symbol" pitchFamily="18" charset="2"/>
              </a:rPr>
              <a:t>D</a:t>
            </a:r>
            <a:r>
              <a:rPr lang="pt-BR" sz="2400" dirty="0" smtClean="0">
                <a:sym typeface="Symbol" pitchFamily="18" charset="2"/>
              </a:rPr>
              <a:t> sobre </a:t>
            </a:r>
            <a:r>
              <a:rPr lang="pt-BR" sz="2400" i="1" dirty="0" smtClean="0">
                <a:sym typeface="Symbol" pitchFamily="18" charset="2"/>
              </a:rPr>
              <a:t>X</a:t>
            </a:r>
            <a:r>
              <a:rPr lang="pt-BR" sz="2400" dirty="0" smtClean="0">
                <a:sym typeface="Symbol" pitchFamily="18" charset="2"/>
              </a:rPr>
              <a:t>, 0&lt;</a:t>
            </a:r>
            <a:r>
              <a:rPr lang="pt-BR" sz="2400" dirty="0" smtClean="0">
                <a:cs typeface="Times New Roman" pitchFamily="18" charset="0"/>
              </a:rPr>
              <a:t>ε&lt;0.5, 0&lt;δ&lt;0.5;  o aprendiz </a:t>
            </a:r>
            <a:r>
              <a:rPr lang="pt-BR" sz="2400" i="1" dirty="0" smtClean="0">
                <a:cs typeface="Times New Roman" pitchFamily="18" charset="0"/>
              </a:rPr>
              <a:t>L</a:t>
            </a:r>
            <a:r>
              <a:rPr lang="pt-BR" sz="2400" dirty="0" smtClean="0">
                <a:cs typeface="Times New Roman" pitchFamily="18" charset="0"/>
              </a:rPr>
              <a:t> com amostras aleatórias de </a:t>
            </a:r>
            <a:r>
              <a:rPr lang="pt-BR" sz="2400" i="1" dirty="0" smtClean="0">
                <a:cs typeface="Times New Roman" pitchFamily="18" charset="0"/>
              </a:rPr>
              <a:t>D</a:t>
            </a:r>
            <a:r>
              <a:rPr lang="pt-BR" sz="2400" dirty="0" smtClean="0">
                <a:cs typeface="Times New Roman" pitchFamily="18" charset="0"/>
              </a:rPr>
              <a:t>, com probabilidade pelo menos 1</a:t>
            </a:r>
            <a:r>
              <a:rPr lang="pt-BR" sz="2400" dirty="0" smtClean="0">
                <a:cs typeface="Times New Roman" pitchFamily="18" charset="0"/>
                <a:sym typeface="Symbol" pitchFamily="18" charset="2"/>
              </a:rPr>
              <a:t> </a:t>
            </a:r>
            <a:r>
              <a:rPr lang="pt-BR" sz="2400" dirty="0" smtClean="0">
                <a:cs typeface="Times New Roman" pitchFamily="18" charset="0"/>
              </a:rPr>
              <a:t>δ terá como saída uma hipótese </a:t>
            </a:r>
            <a:r>
              <a:rPr lang="pt-BR" sz="2400" i="1" dirty="0" smtClean="0">
                <a:cs typeface="Times New Roman" pitchFamily="18" charset="0"/>
              </a:rPr>
              <a:t>h</a:t>
            </a:r>
            <a:r>
              <a:rPr lang="pt-BR" sz="2400" dirty="0" smtClean="0">
                <a:sym typeface="Symbol" pitchFamily="18" charset="2"/>
              </a:rPr>
              <a:t></a:t>
            </a:r>
            <a:r>
              <a:rPr lang="pt-BR" sz="2400" i="1" dirty="0" smtClean="0">
                <a:sym typeface="Symbol" pitchFamily="18" charset="2"/>
              </a:rPr>
              <a:t>H</a:t>
            </a:r>
            <a:r>
              <a:rPr lang="pt-BR" sz="2400" dirty="0" smtClean="0">
                <a:sym typeface="Symbol" pitchFamily="18" charset="2"/>
              </a:rPr>
              <a:t> tal que </a:t>
            </a:r>
            <a:r>
              <a:rPr lang="pt-BR" sz="2400" dirty="0" err="1" smtClean="0">
                <a:sym typeface="Symbol" pitchFamily="18" charset="2"/>
              </a:rPr>
              <a:t>error</a:t>
            </a:r>
            <a:r>
              <a:rPr lang="pt-BR" sz="2400" i="1" baseline="-25000" dirty="0" err="1" smtClean="0">
                <a:sym typeface="Symbol" pitchFamily="18" charset="2"/>
              </a:rPr>
              <a:t>D</a:t>
            </a:r>
            <a:r>
              <a:rPr lang="pt-BR" sz="2400" dirty="0" smtClean="0">
                <a:sym typeface="Symbol" pitchFamily="18" charset="2"/>
              </a:rPr>
              <a:t>(h) </a:t>
            </a:r>
            <a:r>
              <a:rPr lang="pt-BR" sz="2400" dirty="0" smtClean="0">
                <a:cs typeface="Times New Roman" pitchFamily="18" charset="0"/>
              </a:rPr>
              <a:t>ε, em tempo polinomial em 1/ε, 1/δ, </a:t>
            </a:r>
            <a:r>
              <a:rPr lang="pt-BR" sz="2400" i="1" dirty="0" smtClean="0">
                <a:cs typeface="Times New Roman" pitchFamily="18" charset="0"/>
              </a:rPr>
              <a:t>n</a:t>
            </a:r>
            <a:r>
              <a:rPr lang="pt-BR" sz="2400" dirty="0" smtClean="0">
                <a:cs typeface="Times New Roman" pitchFamily="18" charset="0"/>
              </a:rPr>
              <a:t> e tamanho(</a:t>
            </a:r>
            <a:r>
              <a:rPr lang="pt-BR" sz="2400" i="1" dirty="0" smtClean="0">
                <a:cs typeface="Times New Roman" pitchFamily="18" charset="0"/>
              </a:rPr>
              <a:t>c</a:t>
            </a:r>
            <a:r>
              <a:rPr lang="pt-BR" sz="2400" dirty="0" smtClean="0">
                <a:cs typeface="Times New Roman" pitchFamily="18" charset="0"/>
              </a:rPr>
              <a:t>).</a:t>
            </a:r>
            <a:endParaRPr lang="pt-BR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400" i="1" dirty="0" smtClean="0">
                <a:solidFill>
                  <a:srgbClr val="FF0000"/>
                </a:solidFill>
                <a:cs typeface="Times New Roman" pitchFamily="18" charset="0"/>
              </a:rPr>
              <a:t>X</a:t>
            </a:r>
            <a:r>
              <a:rPr lang="pt-BR" sz="2400" i="1" dirty="0" smtClean="0">
                <a:cs typeface="Times New Roman" pitchFamily="18" charset="0"/>
              </a:rPr>
              <a:t>:</a:t>
            </a:r>
            <a:r>
              <a:rPr lang="pt-BR" sz="2400" dirty="0" smtClean="0">
                <a:cs typeface="Times New Roman" pitchFamily="18" charset="0"/>
              </a:rPr>
              <a:t> instâncias descritas por </a:t>
            </a:r>
            <a:r>
              <a:rPr lang="pt-BR" sz="2400" i="1" dirty="0" smtClean="0">
                <a:cs typeface="Times New Roman" pitchFamily="18" charset="0"/>
              </a:rPr>
              <a:t>n</a:t>
            </a:r>
            <a:r>
              <a:rPr lang="pt-BR" sz="2400" dirty="0" smtClean="0">
                <a:cs typeface="Times New Roman" pitchFamily="18" charset="0"/>
              </a:rPr>
              <a:t> características numéricas</a:t>
            </a:r>
          </a:p>
          <a:p>
            <a:pPr>
              <a:lnSpc>
                <a:spcPct val="80000"/>
              </a:lnSpc>
            </a:pPr>
            <a:r>
              <a:rPr lang="pt-BR" sz="2400" i="1" dirty="0" smtClean="0">
                <a:solidFill>
                  <a:srgbClr val="FF0000"/>
                </a:solidFill>
                <a:cs typeface="Times New Roman" pitchFamily="18" charset="0"/>
              </a:rPr>
              <a:t>C</a:t>
            </a:r>
            <a:r>
              <a:rPr lang="pt-BR" sz="2400" i="1" dirty="0" smtClean="0">
                <a:cs typeface="Times New Roman" pitchFamily="18" charset="0"/>
              </a:rPr>
              <a:t>: </a:t>
            </a:r>
            <a:r>
              <a:rPr lang="pt-BR" sz="2400" dirty="0" smtClean="0">
                <a:cs typeface="Times New Roman" pitchFamily="18" charset="0"/>
              </a:rPr>
              <a:t>descrições conjuntivas usando essas características</a:t>
            </a:r>
          </a:p>
          <a:p>
            <a:pPr>
              <a:lnSpc>
                <a:spcPct val="80000"/>
              </a:lnSpc>
            </a:pPr>
            <a:r>
              <a:rPr lang="pt-BR" sz="2400" i="1" dirty="0" smtClean="0">
                <a:solidFill>
                  <a:srgbClr val="FF0000"/>
                </a:solidFill>
                <a:cs typeface="Times New Roman" pitchFamily="18" charset="0"/>
              </a:rPr>
              <a:t>H</a:t>
            </a:r>
            <a:r>
              <a:rPr lang="pt-BR" sz="2400" dirty="0" smtClean="0">
                <a:cs typeface="Times New Roman" pitchFamily="18" charset="0"/>
              </a:rPr>
              <a:t>: descrições conjuntivas usando essas características</a:t>
            </a:r>
          </a:p>
          <a:p>
            <a:pPr>
              <a:lnSpc>
                <a:spcPct val="80000"/>
              </a:lnSpc>
            </a:pPr>
            <a:r>
              <a:rPr lang="pt-BR" sz="2400" i="1" dirty="0" smtClean="0">
                <a:solidFill>
                  <a:srgbClr val="FF0000"/>
                </a:solidFill>
                <a:cs typeface="Times New Roman" pitchFamily="18" charset="0"/>
              </a:rPr>
              <a:t>L</a:t>
            </a:r>
            <a:r>
              <a:rPr lang="pt-BR" sz="2400" dirty="0" smtClean="0">
                <a:cs typeface="Times New Roman" pitchFamily="18" charset="0"/>
              </a:rPr>
              <a:t>: algoritmo de generalização mais específica (</a:t>
            </a:r>
            <a:r>
              <a:rPr lang="pt-BR" sz="2400" dirty="0" err="1" smtClean="0">
                <a:cs typeface="Times New Roman" pitchFamily="18" charset="0"/>
              </a:rPr>
              <a:t>Find</a:t>
            </a:r>
            <a:r>
              <a:rPr lang="pt-BR" sz="2400" dirty="0" smtClean="0">
                <a:cs typeface="Times New Roman" pitchFamily="18" charset="0"/>
              </a:rPr>
              <a:t>-S)</a:t>
            </a:r>
          </a:p>
          <a:p>
            <a:pPr>
              <a:lnSpc>
                <a:spcPct val="80000"/>
              </a:lnSpc>
            </a:pPr>
            <a:r>
              <a:rPr lang="pt-BR" sz="2400" i="1" dirty="0" smtClean="0">
                <a:solidFill>
                  <a:srgbClr val="FF0000"/>
                </a:solidFill>
                <a:cs typeface="Times New Roman" pitchFamily="18" charset="0"/>
              </a:rPr>
              <a:t>tamanho(c)</a:t>
            </a:r>
            <a:r>
              <a:rPr lang="pt-BR" sz="2400" dirty="0" smtClean="0">
                <a:cs typeface="Times New Roman" pitchFamily="18" charset="0"/>
              </a:rPr>
              <a:t>: o número de literais em </a:t>
            </a:r>
            <a:r>
              <a:rPr lang="pt-BR" sz="2400" i="1" dirty="0" smtClean="0">
                <a:cs typeface="Times New Roman" pitchFamily="18" charset="0"/>
              </a:rPr>
              <a:t>c</a:t>
            </a:r>
            <a:r>
              <a:rPr lang="pt-BR" sz="2400" dirty="0" smtClean="0">
                <a:cs typeface="Times New Roman" pitchFamily="18" charset="0"/>
              </a:rPr>
              <a:t> (i.e. tamanho da conjunção).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8 - 11/05/2010</a:t>
            </a:r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A49B07-719F-42B7-8A6E-78456A434947}" type="slidenum">
              <a:rPr lang="en-US"/>
              <a:pPr/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 de </a:t>
            </a:r>
            <a:br>
              <a:rPr lang="pt-BR" dirty="0" smtClean="0"/>
            </a:br>
            <a:r>
              <a:rPr lang="pt-BR" dirty="0" smtClean="0"/>
              <a:t>Complexidade de Amostras</a:t>
            </a:r>
            <a:endParaRPr lang="pt-BR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 smtClean="0"/>
              <a:t>Qualquer</a:t>
            </a:r>
            <a:r>
              <a:rPr lang="en-US" sz="2400" dirty="0" smtClean="0"/>
              <a:t> </a:t>
            </a:r>
            <a:r>
              <a:rPr lang="en-US" sz="2400" dirty="0" err="1" smtClean="0"/>
              <a:t>aprendiz</a:t>
            </a:r>
            <a:r>
              <a:rPr lang="en-US" sz="2400" dirty="0" smtClean="0"/>
              <a:t> </a:t>
            </a:r>
            <a:r>
              <a:rPr lang="en-US" sz="2400" dirty="0" err="1" smtClean="0"/>
              <a:t>consistente</a:t>
            </a:r>
            <a:r>
              <a:rPr lang="en-US" sz="2400" dirty="0" smtClean="0"/>
              <a:t>, dados </a:t>
            </a:r>
            <a:r>
              <a:rPr lang="en-US" sz="2400" dirty="0" err="1" smtClean="0"/>
              <a:t>pelo</a:t>
            </a:r>
            <a:r>
              <a:rPr lang="en-US" sz="2400" dirty="0" smtClean="0"/>
              <a:t> </a:t>
            </a:r>
            <a:r>
              <a:rPr lang="en-US" sz="2400" dirty="0" err="1" smtClean="0"/>
              <a:t>menos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     </a:t>
            </a:r>
            <a:r>
              <a:rPr lang="en-US" sz="2400" dirty="0" err="1" smtClean="0"/>
              <a:t>exemplos</a:t>
            </a:r>
            <a:r>
              <a:rPr lang="en-US" sz="2400" dirty="0" smtClean="0"/>
              <a:t> </a:t>
            </a:r>
            <a:r>
              <a:rPr lang="en-US" sz="2400" dirty="0" err="1" smtClean="0"/>
              <a:t>irá</a:t>
            </a:r>
            <a:r>
              <a:rPr lang="en-US" sz="2400" dirty="0" smtClean="0"/>
              <a:t> </a:t>
            </a:r>
            <a:r>
              <a:rPr lang="en-US" sz="2400" dirty="0" err="1" smtClean="0"/>
              <a:t>produzir</a:t>
            </a:r>
            <a:r>
              <a:rPr lang="en-US" sz="2400" dirty="0" smtClean="0"/>
              <a:t> um </a:t>
            </a:r>
            <a:r>
              <a:rPr lang="en-US" sz="2400" dirty="0" err="1" smtClean="0"/>
              <a:t>resultado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é PAC</a:t>
            </a:r>
            <a:r>
              <a:rPr lang="en-US" sz="2400" dirty="0"/>
              <a:t>.</a:t>
            </a:r>
          </a:p>
          <a:p>
            <a:r>
              <a:rPr lang="en-US" sz="2400" dirty="0" err="1" smtClean="0"/>
              <a:t>Só</a:t>
            </a:r>
            <a:r>
              <a:rPr lang="en-US" sz="2400" dirty="0" smtClean="0"/>
              <a:t> </a:t>
            </a:r>
            <a:r>
              <a:rPr lang="en-US" sz="2400" dirty="0" err="1" smtClean="0"/>
              <a:t>precisamos</a:t>
            </a:r>
            <a:r>
              <a:rPr lang="en-US" sz="2400" dirty="0" smtClean="0"/>
              <a:t> saber o </a:t>
            </a:r>
            <a:r>
              <a:rPr lang="en-US" sz="2400" dirty="0" err="1" smtClean="0"/>
              <a:t>tamanho</a:t>
            </a:r>
            <a:r>
              <a:rPr lang="en-US" sz="2400" dirty="0" smtClean="0"/>
              <a:t> do </a:t>
            </a:r>
            <a:r>
              <a:rPr lang="en-US" sz="2400" dirty="0" err="1" smtClean="0"/>
              <a:t>espaço</a:t>
            </a:r>
            <a:r>
              <a:rPr lang="en-US" sz="2400" dirty="0" smtClean="0"/>
              <a:t> de </a:t>
            </a:r>
            <a:r>
              <a:rPr lang="en-US" sz="2400" dirty="0" err="1" smtClean="0"/>
              <a:t>hipóteses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instanciar</a:t>
            </a:r>
            <a:r>
              <a:rPr lang="en-US" sz="2400" dirty="0" smtClean="0"/>
              <a:t> </a:t>
            </a:r>
            <a:r>
              <a:rPr lang="en-US" sz="2400" dirty="0" err="1" smtClean="0"/>
              <a:t>esse</a:t>
            </a:r>
            <a:r>
              <a:rPr lang="en-US" sz="2400" dirty="0" smtClean="0"/>
              <a:t> </a:t>
            </a:r>
            <a:r>
              <a:rPr lang="en-US" sz="2400" dirty="0" err="1" smtClean="0"/>
              <a:t>resultado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casos</a:t>
            </a:r>
            <a:r>
              <a:rPr lang="en-US" sz="2400" dirty="0" smtClean="0"/>
              <a:t> </a:t>
            </a:r>
            <a:r>
              <a:rPr lang="en-US" sz="2400" dirty="0" err="1" smtClean="0"/>
              <a:t>específicos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err="1" smtClean="0"/>
              <a:t>Dá</a:t>
            </a:r>
            <a:r>
              <a:rPr lang="en-US" sz="2400" dirty="0" smtClean="0"/>
              <a:t> um </a:t>
            </a:r>
            <a:r>
              <a:rPr lang="en-US" sz="2400" dirty="0" err="1" smtClean="0"/>
              <a:t>número</a:t>
            </a:r>
            <a:r>
              <a:rPr lang="en-US" sz="2400" dirty="0" smtClean="0"/>
              <a:t> de </a:t>
            </a:r>
            <a:r>
              <a:rPr lang="en-US" sz="2400" dirty="0" err="1" smtClean="0"/>
              <a:t>exemplos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suficientes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o </a:t>
            </a:r>
            <a:r>
              <a:rPr lang="en-US" sz="2400" dirty="0" err="1" smtClean="0"/>
              <a:t>aprendizado</a:t>
            </a:r>
            <a:r>
              <a:rPr lang="en-US" sz="2400" dirty="0" smtClean="0"/>
              <a:t> PAC, </a:t>
            </a:r>
            <a:r>
              <a:rPr lang="en-US" sz="2400" dirty="0" err="1" smtClean="0"/>
              <a:t>mas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não</a:t>
            </a:r>
            <a:r>
              <a:rPr lang="en-US" sz="2400" b="1" i="1" dirty="0" smtClean="0"/>
              <a:t> </a:t>
            </a:r>
            <a:r>
              <a:rPr lang="en-US" sz="2400" dirty="0" smtClean="0"/>
              <a:t>um </a:t>
            </a:r>
            <a:r>
              <a:rPr lang="en-US" sz="2400" dirty="0" err="1" smtClean="0"/>
              <a:t>número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necessário</a:t>
            </a:r>
            <a:r>
              <a:rPr lang="en-US" sz="2400" dirty="0" smtClean="0"/>
              <a:t> (</a:t>
            </a:r>
            <a:r>
              <a:rPr lang="en-US" sz="2400" dirty="0" err="1" smtClean="0"/>
              <a:t>pode</a:t>
            </a:r>
            <a:r>
              <a:rPr lang="en-US" sz="2400" dirty="0" smtClean="0"/>
              <a:t> ser </a:t>
            </a:r>
            <a:r>
              <a:rPr lang="en-US" sz="2400" dirty="0" err="1" smtClean="0"/>
              <a:t>muito</a:t>
            </a:r>
            <a:r>
              <a:rPr lang="en-US" sz="2400" dirty="0" smtClean="0"/>
              <a:t> </a:t>
            </a:r>
            <a:r>
              <a:rPr lang="en-US" sz="2400" dirty="0" err="1" smtClean="0"/>
              <a:t>maior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o </a:t>
            </a:r>
            <a:r>
              <a:rPr lang="en-US" sz="2400" dirty="0" err="1" smtClean="0"/>
              <a:t>necessário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graphicFrame>
        <p:nvGraphicFramePr>
          <p:cNvPr id="374788" name="Object 4"/>
          <p:cNvGraphicFramePr>
            <a:graphicFrameLocks noChangeAspect="1"/>
          </p:cNvGraphicFramePr>
          <p:nvPr/>
        </p:nvGraphicFramePr>
        <p:xfrm>
          <a:off x="3276600" y="2057400"/>
          <a:ext cx="2154237" cy="881062"/>
        </p:xfrm>
        <a:graphic>
          <a:graphicData uri="http://schemas.openxmlformats.org/presentationml/2006/ole">
            <p:oleObj spid="_x0000_s196610" name="Equation" r:id="rId3" imgW="10540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D2408B-05A5-4CFD-9AB4-EB49F372CE06}" type="slidenum">
              <a:rPr lang="en-US"/>
              <a:pPr/>
              <a:t>13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Complexidade de Amostras do Aprendizado de Conjunções</a:t>
            </a:r>
            <a:endParaRPr lang="pt-BR" sz="3200" dirty="0"/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05388"/>
          </a:xfrm>
        </p:spPr>
        <p:txBody>
          <a:bodyPr/>
          <a:lstStyle/>
          <a:p>
            <a:r>
              <a:rPr lang="pt-BR" sz="2000" dirty="0" smtClean="0"/>
              <a:t>Considere conjunções com </a:t>
            </a:r>
            <a:r>
              <a:rPr lang="pt-BR" sz="2000" i="1" dirty="0" smtClean="0"/>
              <a:t>n</a:t>
            </a:r>
            <a:r>
              <a:rPr lang="pt-BR" sz="2000" dirty="0" smtClean="0"/>
              <a:t> características booleanas. Há 3</a:t>
            </a:r>
            <a:r>
              <a:rPr lang="pt-BR" sz="2000" i="1" baseline="30000" dirty="0" smtClean="0"/>
              <a:t>n</a:t>
            </a:r>
            <a:r>
              <a:rPr lang="pt-BR" sz="2000" dirty="0" smtClean="0"/>
              <a:t> conjunções já que cada característica pode aparecer positivamente, negativamente ou não aparecer. Logo |H|= 3</a:t>
            </a:r>
            <a:r>
              <a:rPr lang="pt-BR" sz="2000" i="1" baseline="30000" dirty="0" smtClean="0"/>
              <a:t>n, </a:t>
            </a:r>
            <a:r>
              <a:rPr lang="pt-BR" sz="2000" dirty="0" smtClean="0"/>
              <a:t>então um número suficiente de exemplos pra aprender o conceito de forma PAC é: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Exemplos concretos:</a:t>
            </a:r>
          </a:p>
          <a:p>
            <a:pPr lvl="1"/>
            <a:r>
              <a:rPr lang="pt-BR" sz="1800" dirty="0" smtClean="0"/>
              <a:t>δ=ε=0.05, </a:t>
            </a:r>
            <a:r>
              <a:rPr lang="pt-BR" sz="1800" i="1" dirty="0" smtClean="0"/>
              <a:t>n</a:t>
            </a:r>
            <a:r>
              <a:rPr lang="pt-BR" sz="1800" dirty="0" smtClean="0"/>
              <a:t>=10 dá 280 exemplos</a:t>
            </a:r>
          </a:p>
          <a:p>
            <a:pPr lvl="1"/>
            <a:r>
              <a:rPr lang="pt-BR" sz="1800" dirty="0" smtClean="0"/>
              <a:t>δ=0.01, ε=0.05, </a:t>
            </a:r>
            <a:r>
              <a:rPr lang="pt-BR" sz="1800" i="1" dirty="0" smtClean="0"/>
              <a:t>n</a:t>
            </a:r>
            <a:r>
              <a:rPr lang="pt-BR" sz="1800" dirty="0" smtClean="0"/>
              <a:t>=10 dá 312 exemplos</a:t>
            </a:r>
          </a:p>
          <a:p>
            <a:pPr lvl="1"/>
            <a:r>
              <a:rPr lang="pt-BR" sz="1800" dirty="0" smtClean="0"/>
              <a:t>δ=ε=0.01, </a:t>
            </a:r>
            <a:r>
              <a:rPr lang="pt-BR" sz="1800" i="1" dirty="0" smtClean="0"/>
              <a:t>n</a:t>
            </a:r>
            <a:r>
              <a:rPr lang="pt-BR" sz="1800" dirty="0" smtClean="0"/>
              <a:t>=10 dá 1.560 exemplos</a:t>
            </a:r>
          </a:p>
          <a:p>
            <a:pPr lvl="1"/>
            <a:r>
              <a:rPr lang="pt-BR" sz="1800" dirty="0" smtClean="0"/>
              <a:t>δ=ε=0.01, </a:t>
            </a:r>
            <a:r>
              <a:rPr lang="pt-BR" sz="1800" i="1" dirty="0" smtClean="0"/>
              <a:t>n</a:t>
            </a:r>
            <a:r>
              <a:rPr lang="pt-BR" sz="1800" dirty="0" smtClean="0"/>
              <a:t>=50 dá 5.954 exemplos</a:t>
            </a:r>
          </a:p>
          <a:p>
            <a:r>
              <a:rPr lang="pt-BR" sz="2000" dirty="0" smtClean="0"/>
              <a:t>Resultados válidos pra qualquer aprendiz consistente, incluindo </a:t>
            </a:r>
            <a:r>
              <a:rPr lang="pt-BR" sz="2000" dirty="0" err="1" smtClean="0"/>
              <a:t>FindS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graphicFrame>
        <p:nvGraphicFramePr>
          <p:cNvPr id="375812" name="Object 4"/>
          <p:cNvGraphicFramePr>
            <a:graphicFrameLocks noChangeAspect="1"/>
          </p:cNvGraphicFramePr>
          <p:nvPr/>
        </p:nvGraphicFramePr>
        <p:xfrm>
          <a:off x="2590800" y="2971800"/>
          <a:ext cx="3670300" cy="720725"/>
        </p:xfrm>
        <a:graphic>
          <a:graphicData uri="http://schemas.openxmlformats.org/presentationml/2006/ole">
            <p:oleObj spid="_x0000_s197634" name="Equation" r:id="rId3" imgW="219708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33165-4A3E-4705-A0D0-DB01B7169152}" type="slidenum">
              <a:rPr lang="en-US"/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Complexidade de Amostras de Funções Booleanas Arbitrárias</a:t>
            </a:r>
            <a:endParaRPr lang="en-US" sz="3200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05388"/>
          </a:xfrm>
        </p:spPr>
        <p:txBody>
          <a:bodyPr/>
          <a:lstStyle/>
          <a:p>
            <a:r>
              <a:rPr lang="pt-BR" sz="2000" dirty="0" smtClean="0"/>
              <a:t>Considere qualquer função booleana de </a:t>
            </a:r>
            <a:r>
              <a:rPr lang="pt-BR" sz="2000" i="1" dirty="0" smtClean="0"/>
              <a:t>n</a:t>
            </a:r>
            <a:r>
              <a:rPr lang="pt-BR" sz="2000" dirty="0" smtClean="0"/>
              <a:t> características, tal como o espaço de hipóteses de DNF ou árvores de decisão. Há 2</a:t>
            </a:r>
            <a:r>
              <a:rPr lang="pt-BR" sz="2000" baseline="30000" dirty="0" smtClean="0"/>
              <a:t>2^</a:t>
            </a:r>
            <a:r>
              <a:rPr lang="pt-BR" sz="2000" i="1" baseline="30000" dirty="0" smtClean="0"/>
              <a:t>n</a:t>
            </a:r>
            <a:r>
              <a:rPr lang="pt-BR" sz="2000" dirty="0" smtClean="0"/>
              <a:t> dessas, então um número suficiente de exemplos pra aprender o conceito de forma PAC é:</a:t>
            </a:r>
          </a:p>
          <a:p>
            <a:endParaRPr lang="pt-BR" sz="2000" dirty="0" smtClean="0"/>
          </a:p>
          <a:p>
            <a:endParaRPr lang="pt-BR" sz="2000" dirty="0" smtClean="0"/>
          </a:p>
          <a:p>
            <a:endParaRPr lang="pt-BR" sz="2000" dirty="0" smtClean="0"/>
          </a:p>
          <a:p>
            <a:r>
              <a:rPr lang="pt-BR" sz="2000" dirty="0" smtClean="0"/>
              <a:t>Exemplos concretos:</a:t>
            </a:r>
          </a:p>
          <a:p>
            <a:pPr lvl="1"/>
            <a:r>
              <a:rPr lang="pt-BR" sz="1800" dirty="0" smtClean="0"/>
              <a:t>δ=ε=0.05, </a:t>
            </a:r>
            <a:r>
              <a:rPr lang="pt-BR" sz="1800" i="1" dirty="0" smtClean="0"/>
              <a:t>n</a:t>
            </a:r>
            <a:r>
              <a:rPr lang="pt-BR" sz="1800" dirty="0" smtClean="0"/>
              <a:t>=10 dá 14,256 exemplos</a:t>
            </a:r>
          </a:p>
          <a:p>
            <a:pPr lvl="1"/>
            <a:r>
              <a:rPr lang="pt-BR" sz="1800" dirty="0" smtClean="0"/>
              <a:t>δ=ε=0.05, </a:t>
            </a:r>
            <a:r>
              <a:rPr lang="pt-BR" sz="1800" i="1" dirty="0" smtClean="0"/>
              <a:t>n</a:t>
            </a:r>
            <a:r>
              <a:rPr lang="pt-BR" sz="1800" dirty="0" smtClean="0"/>
              <a:t>=20 dá 14,536,410 exemplos</a:t>
            </a:r>
          </a:p>
          <a:p>
            <a:pPr lvl="1"/>
            <a:r>
              <a:rPr lang="pt-BR" sz="1800" dirty="0" smtClean="0"/>
              <a:t>δ=ε=0.05, </a:t>
            </a:r>
            <a:r>
              <a:rPr lang="pt-BR" sz="1800" i="1" dirty="0" smtClean="0"/>
              <a:t>n</a:t>
            </a:r>
            <a:r>
              <a:rPr lang="pt-BR" sz="1800" dirty="0" smtClean="0"/>
              <a:t>=50 dá 1.561</a:t>
            </a:r>
            <a:r>
              <a:rPr lang="pt-BR" sz="1800" dirty="0" smtClean="0">
                <a:latin typeface="Courier New" pitchFamily="49" charset="0"/>
              </a:rPr>
              <a:t>x10</a:t>
            </a:r>
            <a:r>
              <a:rPr lang="pt-BR" sz="1800" baseline="30000" dirty="0" smtClean="0">
                <a:latin typeface="Courier New" pitchFamily="49" charset="0"/>
              </a:rPr>
              <a:t>16</a:t>
            </a:r>
            <a:r>
              <a:rPr lang="pt-BR" sz="1800" dirty="0" smtClean="0"/>
              <a:t> exemplos</a:t>
            </a:r>
          </a:p>
          <a:p>
            <a:pPr lvl="1">
              <a:buFontTx/>
              <a:buNone/>
            </a:pPr>
            <a:endParaRPr lang="en-US" sz="1800" dirty="0"/>
          </a:p>
        </p:txBody>
      </p:sp>
      <p:graphicFrame>
        <p:nvGraphicFramePr>
          <p:cNvPr id="376836" name="Object 4"/>
          <p:cNvGraphicFramePr>
            <a:graphicFrameLocks noChangeAspect="1"/>
          </p:cNvGraphicFramePr>
          <p:nvPr/>
        </p:nvGraphicFramePr>
        <p:xfrm>
          <a:off x="2514600" y="2743200"/>
          <a:ext cx="3883025" cy="720725"/>
        </p:xfrm>
        <a:graphic>
          <a:graphicData uri="http://schemas.openxmlformats.org/presentationml/2006/ole">
            <p:oleObj spid="_x0000_s198658" name="Equation" r:id="rId3" imgW="23238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349B56-2EFB-40DF-AAA9-6402BAA369E3}" type="slidenum">
              <a:rPr lang="en-US"/>
              <a:pPr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Espaço de Hipóteses Infinito</a:t>
            </a:r>
            <a:endParaRPr lang="pt-BR" dirty="0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dirty="0" err="1" smtClean="0"/>
              <a:t>análise</a:t>
            </a:r>
            <a:r>
              <a:rPr lang="en-US" sz="2400" dirty="0" smtClean="0"/>
              <a:t> anterior </a:t>
            </a:r>
            <a:r>
              <a:rPr lang="en-US" sz="2400" dirty="0" err="1" smtClean="0"/>
              <a:t>estava</a:t>
            </a:r>
            <a:r>
              <a:rPr lang="en-US" sz="2400" dirty="0" smtClean="0"/>
              <a:t> </a:t>
            </a:r>
            <a:r>
              <a:rPr lang="en-US" sz="2400" dirty="0" err="1" smtClean="0"/>
              <a:t>restrito</a:t>
            </a:r>
            <a:r>
              <a:rPr lang="en-US" sz="2400" dirty="0" smtClean="0"/>
              <a:t> a </a:t>
            </a:r>
            <a:r>
              <a:rPr lang="en-US" sz="2400" dirty="0" err="1" smtClean="0"/>
              <a:t>espaços</a:t>
            </a:r>
            <a:r>
              <a:rPr lang="en-US" sz="2400" dirty="0" smtClean="0"/>
              <a:t> de </a:t>
            </a:r>
            <a:r>
              <a:rPr lang="en-US" sz="2400" dirty="0" err="1" smtClean="0"/>
              <a:t>hipóteses</a:t>
            </a:r>
            <a:r>
              <a:rPr lang="en-US" sz="2400" dirty="0" smtClean="0"/>
              <a:t> </a:t>
            </a:r>
            <a:r>
              <a:rPr lang="en-US" sz="2400" dirty="0" err="1" smtClean="0"/>
              <a:t>finitos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Alguns</a:t>
            </a:r>
            <a:r>
              <a:rPr lang="en-US" sz="2400" dirty="0" smtClean="0"/>
              <a:t> </a:t>
            </a:r>
            <a:r>
              <a:rPr lang="en-US" sz="2400" dirty="0" err="1" smtClean="0"/>
              <a:t>espaços</a:t>
            </a:r>
            <a:r>
              <a:rPr lang="en-US" sz="2400" dirty="0" smtClean="0"/>
              <a:t> de </a:t>
            </a:r>
            <a:r>
              <a:rPr lang="en-US" sz="2400" dirty="0" err="1" smtClean="0"/>
              <a:t>hipóteses</a:t>
            </a:r>
            <a:r>
              <a:rPr lang="en-US" sz="2400" dirty="0" smtClean="0"/>
              <a:t> </a:t>
            </a:r>
            <a:r>
              <a:rPr lang="en-US" sz="2400" dirty="0" err="1" smtClean="0"/>
              <a:t>infinitos</a:t>
            </a:r>
            <a:r>
              <a:rPr lang="en-US" sz="2400" dirty="0" smtClean="0"/>
              <a:t> (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os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usam</a:t>
            </a:r>
            <a:r>
              <a:rPr lang="en-US" sz="2400" dirty="0" smtClean="0"/>
              <a:t> </a:t>
            </a:r>
            <a:r>
              <a:rPr lang="en-US" sz="2400" dirty="0" err="1" smtClean="0"/>
              <a:t>valores</a:t>
            </a:r>
            <a:r>
              <a:rPr lang="en-US" sz="2400" dirty="0" smtClean="0"/>
              <a:t> </a:t>
            </a:r>
            <a:r>
              <a:rPr lang="en-US" sz="2400" dirty="0" err="1" smtClean="0"/>
              <a:t>reais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parâmetros</a:t>
            </a:r>
            <a:r>
              <a:rPr lang="en-US" sz="2400" dirty="0" smtClean="0"/>
              <a:t>) </a:t>
            </a:r>
            <a:r>
              <a:rPr lang="en-US" sz="2400" dirty="0" err="1" smtClean="0"/>
              <a:t>são</a:t>
            </a:r>
            <a:r>
              <a:rPr lang="en-US" sz="2400" dirty="0" smtClean="0"/>
              <a:t> </a:t>
            </a:r>
            <a:r>
              <a:rPr lang="en-US" sz="2400" dirty="0" err="1" smtClean="0"/>
              <a:t>mais</a:t>
            </a:r>
            <a:r>
              <a:rPr lang="en-US" sz="2400" dirty="0" smtClean="0"/>
              <a:t> </a:t>
            </a:r>
            <a:r>
              <a:rPr lang="en-US" sz="2400" dirty="0" err="1" smtClean="0"/>
              <a:t>expressivos</a:t>
            </a:r>
            <a:r>
              <a:rPr lang="en-US" sz="2400" dirty="0" smtClean="0"/>
              <a:t> do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outros</a:t>
            </a:r>
            <a:r>
              <a:rPr lang="en-US" sz="2400" dirty="0" smtClean="0"/>
              <a:t>.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Compare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regra</a:t>
            </a:r>
            <a:r>
              <a:rPr lang="en-US" sz="2000" dirty="0" smtClean="0"/>
              <a:t> </a:t>
            </a:r>
            <a:r>
              <a:rPr lang="en-US" sz="2000" dirty="0" err="1" smtClean="0"/>
              <a:t>permitindo</a:t>
            </a:r>
            <a:r>
              <a:rPr lang="en-US" sz="2000" dirty="0" smtClean="0"/>
              <a:t> um </a:t>
            </a:r>
            <a:r>
              <a:rPr lang="en-US" sz="2000" dirty="0" err="1" smtClean="0"/>
              <a:t>limiar</a:t>
            </a:r>
            <a:r>
              <a:rPr lang="en-US" sz="2000" dirty="0" smtClean="0"/>
              <a:t> </a:t>
            </a:r>
            <a:r>
              <a:rPr lang="en-US" sz="2000" dirty="0" err="1" smtClean="0"/>
              <a:t>em</a:t>
            </a:r>
            <a:r>
              <a:rPr lang="en-US" sz="2000" dirty="0" smtClean="0"/>
              <a:t> </a:t>
            </a:r>
            <a:r>
              <a:rPr lang="en-US" sz="2000" dirty="0" err="1" smtClean="0"/>
              <a:t>uma</a:t>
            </a:r>
            <a:r>
              <a:rPr lang="en-US" sz="2000" dirty="0" smtClean="0"/>
              <a:t> </a:t>
            </a:r>
            <a:r>
              <a:rPr lang="en-US" sz="2000" dirty="0" err="1" smtClean="0"/>
              <a:t>variável</a:t>
            </a:r>
            <a:r>
              <a:rPr lang="en-US" sz="2000" dirty="0" smtClean="0"/>
              <a:t> </a:t>
            </a:r>
            <a:r>
              <a:rPr lang="en-US" sz="2000" dirty="0" err="1" smtClean="0"/>
              <a:t>contínua</a:t>
            </a:r>
            <a:r>
              <a:rPr lang="en-US" sz="2000" dirty="0" smtClean="0"/>
              <a:t> (c&lt;3) com </a:t>
            </a:r>
            <a:r>
              <a:rPr lang="en-US" sz="2000" dirty="0" err="1" smtClean="0"/>
              <a:t>outra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permita</a:t>
            </a:r>
            <a:r>
              <a:rPr lang="en-US" sz="2000" dirty="0" smtClean="0"/>
              <a:t> </a:t>
            </a:r>
            <a:r>
              <a:rPr lang="en-US" sz="2000" dirty="0" err="1" smtClean="0"/>
              <a:t>dois</a:t>
            </a:r>
            <a:r>
              <a:rPr lang="en-US" sz="2000" dirty="0" smtClean="0"/>
              <a:t> </a:t>
            </a:r>
            <a:r>
              <a:rPr lang="en-US" sz="2000" dirty="0" err="1" smtClean="0"/>
              <a:t>limiares</a:t>
            </a:r>
            <a:r>
              <a:rPr lang="en-US" sz="2000" dirty="0" smtClean="0"/>
              <a:t> </a:t>
            </a:r>
            <a:r>
              <a:rPr lang="en-US" sz="2000" dirty="0"/>
              <a:t>(</a:t>
            </a:r>
            <a:r>
              <a:rPr lang="en-US" sz="2000" dirty="0" smtClean="0"/>
              <a:t>1&lt;c&lt;3).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Precisamos</a:t>
            </a:r>
            <a:r>
              <a:rPr lang="en-US" sz="2400" dirty="0" smtClean="0"/>
              <a:t> de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medida</a:t>
            </a:r>
            <a:r>
              <a:rPr lang="en-US" sz="2400" dirty="0" smtClean="0"/>
              <a:t> de </a:t>
            </a:r>
            <a:r>
              <a:rPr lang="en-US" sz="2400" dirty="0" err="1" smtClean="0"/>
              <a:t>expressividade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dimensão</a:t>
            </a:r>
            <a:r>
              <a:rPr lang="en-US" sz="2400" b="1" i="1" dirty="0" smtClean="0">
                <a:solidFill>
                  <a:srgbClr val="FF0000"/>
                </a:solidFill>
              </a:rPr>
              <a:t> de </a:t>
            </a:r>
            <a:r>
              <a:rPr lang="en-US" sz="2400" b="1" i="1" dirty="0" err="1" smtClean="0">
                <a:solidFill>
                  <a:srgbClr val="FF0000"/>
                </a:solidFill>
              </a:rPr>
              <a:t>Vapnik-Chervonenkis</a:t>
            </a:r>
            <a:r>
              <a:rPr lang="en-US" sz="2400" b="1" i="1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(</a:t>
            </a:r>
            <a:r>
              <a:rPr lang="en-US" sz="2400" b="1" i="1" dirty="0">
                <a:solidFill>
                  <a:srgbClr val="FF0000"/>
                </a:solidFill>
              </a:rPr>
              <a:t>VC</a:t>
            </a:r>
            <a:r>
              <a:rPr lang="en-US" sz="2400" dirty="0" smtClean="0"/>
              <a:t>) é </a:t>
            </a:r>
            <a:r>
              <a:rPr lang="en-US" sz="2400" dirty="0" err="1" smtClean="0"/>
              <a:t>uma</a:t>
            </a:r>
            <a:r>
              <a:rPr lang="en-US" sz="2400" dirty="0" smtClean="0"/>
              <a:t> </a:t>
            </a:r>
            <a:r>
              <a:rPr lang="en-US" sz="2400" dirty="0" err="1" smtClean="0"/>
              <a:t>medida</a:t>
            </a:r>
            <a:r>
              <a:rPr lang="en-US" sz="2400" dirty="0" smtClean="0"/>
              <a:t> </a:t>
            </a:r>
            <a:r>
              <a:rPr lang="en-US" sz="2400" dirty="0" err="1" smtClean="0"/>
              <a:t>desse</a:t>
            </a:r>
            <a:r>
              <a:rPr lang="en-US" sz="2400" dirty="0" smtClean="0"/>
              <a:t> </a:t>
            </a:r>
            <a:r>
              <a:rPr lang="en-US" sz="2400" dirty="0" err="1" smtClean="0"/>
              <a:t>tipo</a:t>
            </a:r>
            <a:r>
              <a:rPr lang="en-US" sz="2400" dirty="0" smtClean="0"/>
              <a:t>, </a:t>
            </a:r>
            <a:r>
              <a:rPr lang="en-US" sz="2400" dirty="0" err="1" smtClean="0"/>
              <a:t>escrita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/>
              <a:t>VC(</a:t>
            </a:r>
            <a:r>
              <a:rPr lang="en-US" sz="2400" i="1" dirty="0"/>
              <a:t>H</a:t>
            </a:r>
            <a:r>
              <a:rPr lang="en-US" sz="2400" dirty="0"/>
              <a:t>).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De forma </a:t>
            </a:r>
            <a:r>
              <a:rPr lang="en-US" sz="2400" dirty="0" err="1" smtClean="0"/>
              <a:t>análoga</a:t>
            </a:r>
            <a:r>
              <a:rPr lang="en-US" sz="2400" dirty="0" smtClean="0"/>
              <a:t> a </a:t>
            </a:r>
            <a:r>
              <a:rPr lang="en-US" sz="2400" dirty="0" err="1"/>
              <a:t>ln|</a:t>
            </a:r>
            <a:r>
              <a:rPr lang="en-US" sz="2400" i="1" dirty="0" err="1"/>
              <a:t>H</a:t>
            </a:r>
            <a:r>
              <a:rPr lang="en-US" sz="2400" dirty="0"/>
              <a:t>|, </a:t>
            </a:r>
            <a:r>
              <a:rPr lang="en-US" sz="2400" dirty="0" err="1" smtClean="0"/>
              <a:t>há</a:t>
            </a:r>
            <a:r>
              <a:rPr lang="en-US" sz="2400" dirty="0" smtClean="0"/>
              <a:t> quotas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complexidade</a:t>
            </a:r>
            <a:r>
              <a:rPr lang="en-US" sz="2400" dirty="0" smtClean="0"/>
              <a:t> </a:t>
            </a:r>
            <a:r>
              <a:rPr lang="en-US" sz="2400" dirty="0" err="1" smtClean="0"/>
              <a:t>amostral</a:t>
            </a:r>
            <a:r>
              <a:rPr lang="en-US" sz="2400" dirty="0" smtClean="0"/>
              <a:t> </a:t>
            </a:r>
            <a:r>
              <a:rPr lang="en-US" sz="2400" dirty="0" err="1" smtClean="0"/>
              <a:t>usando</a:t>
            </a:r>
            <a:r>
              <a:rPr lang="en-US" sz="2400" dirty="0" smtClean="0"/>
              <a:t> </a:t>
            </a:r>
            <a:r>
              <a:rPr lang="en-US" sz="2400" dirty="0"/>
              <a:t>VC(</a:t>
            </a:r>
            <a:r>
              <a:rPr lang="en-US" sz="2400" i="1" dirty="0"/>
              <a:t>H</a:t>
            </a:r>
            <a:r>
              <a:rPr lang="en-US" sz="2400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89DA361-7D7A-453E-92F0-2BCA9D1E0FD3}" type="slidenum">
              <a:rPr lang="en-US"/>
              <a:pPr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85035" name="Text Box 11"/>
          <p:cNvSpPr txBox="1">
            <a:spLocks noChangeArrowheads="1"/>
          </p:cNvSpPr>
          <p:nvPr/>
        </p:nvSpPr>
        <p:spPr bwMode="auto">
          <a:xfrm>
            <a:off x="5105400" y="4343400"/>
            <a:ext cx="1047750" cy="161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dirty="0"/>
              <a:t> +      </a:t>
            </a:r>
            <a:r>
              <a:rPr lang="en-US" dirty="0">
                <a:cs typeface="Times New Roman" pitchFamily="18" charset="0"/>
              </a:rPr>
              <a:t>–</a:t>
            </a:r>
            <a:r>
              <a:rPr lang="en-US" dirty="0"/>
              <a:t>                    </a:t>
            </a:r>
            <a:r>
              <a:rPr lang="en-US" dirty="0">
                <a:solidFill>
                  <a:schemeClr val="bg1"/>
                </a:solidFill>
              </a:rPr>
              <a:t>_</a:t>
            </a:r>
            <a:r>
              <a:rPr lang="en-US" dirty="0"/>
              <a:t>     </a:t>
            </a:r>
            <a:r>
              <a:rPr lang="en-US" dirty="0" err="1"/>
              <a:t>x,y</a:t>
            </a:r>
            <a:endParaRPr lang="en-US" dirty="0"/>
          </a:p>
          <a:p>
            <a:r>
              <a:rPr lang="en-US" dirty="0"/>
              <a:t>x       y</a:t>
            </a:r>
          </a:p>
          <a:p>
            <a:r>
              <a:rPr lang="en-US" dirty="0"/>
              <a:t>y       x</a:t>
            </a:r>
          </a:p>
          <a:p>
            <a:r>
              <a:rPr lang="en-US" dirty="0" err="1"/>
              <a:t>x,y</a:t>
            </a:r>
            <a:endParaRPr lang="en-US" dirty="0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“Despedaçando” instâncias</a:t>
            </a:r>
            <a:endParaRPr lang="pt-BR" dirty="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18113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 dirty="0" smtClean="0"/>
              <a:t>Um espaço de hipóteses “despedaça” um conjunto de instâncias se e somente se pra cada partição das instâncias em positivos e negativos, há uma hipótese que produz essa partição.</a:t>
            </a:r>
          </a:p>
          <a:p>
            <a:pPr>
              <a:lnSpc>
                <a:spcPct val="90000"/>
              </a:lnSpc>
            </a:pPr>
            <a:r>
              <a:rPr lang="pt-BR" sz="2400" dirty="0" smtClean="0"/>
              <a:t>Por exemplo, considere 2 instâncias descritas usando um atributo com um único valor sendo “despedaçada” pelos intervalos.</a:t>
            </a:r>
            <a:endParaRPr lang="pt-BR" sz="2400" dirty="0"/>
          </a:p>
        </p:txBody>
      </p:sp>
      <p:sp>
        <p:nvSpPr>
          <p:cNvPr id="385028" name="Line 4"/>
          <p:cNvSpPr>
            <a:spLocks noChangeShapeType="1"/>
          </p:cNvSpPr>
          <p:nvPr/>
        </p:nvSpPr>
        <p:spPr bwMode="auto">
          <a:xfrm>
            <a:off x="2405063" y="4629150"/>
            <a:ext cx="2305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29" name="Line 5"/>
          <p:cNvSpPr>
            <a:spLocks noChangeShapeType="1"/>
          </p:cNvSpPr>
          <p:nvPr/>
        </p:nvSpPr>
        <p:spPr bwMode="auto">
          <a:xfrm>
            <a:off x="2990850" y="4470400"/>
            <a:ext cx="0" cy="292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30" name="Line 6"/>
          <p:cNvSpPr>
            <a:spLocks noChangeShapeType="1"/>
          </p:cNvSpPr>
          <p:nvPr/>
        </p:nvSpPr>
        <p:spPr bwMode="auto">
          <a:xfrm>
            <a:off x="4070350" y="4489450"/>
            <a:ext cx="0" cy="292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31" name="Text Box 7"/>
          <p:cNvSpPr txBox="1">
            <a:spLocks noChangeArrowheads="1"/>
          </p:cNvSpPr>
          <p:nvPr/>
        </p:nvSpPr>
        <p:spPr bwMode="auto">
          <a:xfrm>
            <a:off x="2997200" y="4240212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385032" name="Text Box 8"/>
          <p:cNvSpPr txBox="1">
            <a:spLocks noChangeArrowheads="1"/>
          </p:cNvSpPr>
          <p:nvPr/>
        </p:nvSpPr>
        <p:spPr bwMode="auto">
          <a:xfrm>
            <a:off x="4052888" y="4222750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385033" name="Line 9"/>
          <p:cNvSpPr>
            <a:spLocks noChangeShapeType="1"/>
          </p:cNvSpPr>
          <p:nvPr/>
        </p:nvSpPr>
        <p:spPr bwMode="auto">
          <a:xfrm>
            <a:off x="5089525" y="4632324"/>
            <a:ext cx="777875" cy="158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5034" name="Line 10"/>
          <p:cNvSpPr>
            <a:spLocks noChangeShapeType="1"/>
          </p:cNvSpPr>
          <p:nvPr/>
        </p:nvSpPr>
        <p:spPr bwMode="auto">
          <a:xfrm>
            <a:off x="5410200" y="4267200"/>
            <a:ext cx="0" cy="14620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770188" y="5573712"/>
            <a:ext cx="1627187" cy="334963"/>
            <a:chOff x="1720" y="2853"/>
            <a:chExt cx="227" cy="211"/>
          </a:xfrm>
        </p:grpSpPr>
        <p:sp>
          <p:nvSpPr>
            <p:cNvPr id="385036" name="Line 12"/>
            <p:cNvSpPr>
              <a:spLocks noChangeShapeType="1"/>
            </p:cNvSpPr>
            <p:nvPr/>
          </p:nvSpPr>
          <p:spPr bwMode="auto">
            <a:xfrm>
              <a:off x="1720" y="2857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5037" name="Line 13"/>
            <p:cNvSpPr>
              <a:spLocks noChangeShapeType="1"/>
            </p:cNvSpPr>
            <p:nvPr/>
          </p:nvSpPr>
          <p:spPr bwMode="auto">
            <a:xfrm>
              <a:off x="1720" y="2949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5038" name="Line 14"/>
            <p:cNvSpPr>
              <a:spLocks noChangeShapeType="1"/>
            </p:cNvSpPr>
            <p:nvPr/>
          </p:nvSpPr>
          <p:spPr bwMode="auto">
            <a:xfrm>
              <a:off x="1947" y="2853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508250" y="4654550"/>
            <a:ext cx="322263" cy="334962"/>
            <a:chOff x="1720" y="2853"/>
            <a:chExt cx="227" cy="211"/>
          </a:xfrm>
        </p:grpSpPr>
        <p:sp>
          <p:nvSpPr>
            <p:cNvPr id="385041" name="Line 17"/>
            <p:cNvSpPr>
              <a:spLocks noChangeShapeType="1"/>
            </p:cNvSpPr>
            <p:nvPr/>
          </p:nvSpPr>
          <p:spPr bwMode="auto">
            <a:xfrm>
              <a:off x="1720" y="2857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5042" name="Line 18"/>
            <p:cNvSpPr>
              <a:spLocks noChangeShapeType="1"/>
            </p:cNvSpPr>
            <p:nvPr/>
          </p:nvSpPr>
          <p:spPr bwMode="auto">
            <a:xfrm>
              <a:off x="1720" y="2949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5043" name="Line 19"/>
            <p:cNvSpPr>
              <a:spLocks noChangeShapeType="1"/>
            </p:cNvSpPr>
            <p:nvPr/>
          </p:nvSpPr>
          <p:spPr bwMode="auto">
            <a:xfrm>
              <a:off x="1947" y="2853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795588" y="4989512"/>
            <a:ext cx="590550" cy="334963"/>
            <a:chOff x="1720" y="2853"/>
            <a:chExt cx="227" cy="211"/>
          </a:xfrm>
        </p:grpSpPr>
        <p:sp>
          <p:nvSpPr>
            <p:cNvPr id="385045" name="Line 21"/>
            <p:cNvSpPr>
              <a:spLocks noChangeShapeType="1"/>
            </p:cNvSpPr>
            <p:nvPr/>
          </p:nvSpPr>
          <p:spPr bwMode="auto">
            <a:xfrm>
              <a:off x="1720" y="2857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5046" name="Line 22"/>
            <p:cNvSpPr>
              <a:spLocks noChangeShapeType="1"/>
            </p:cNvSpPr>
            <p:nvPr/>
          </p:nvSpPr>
          <p:spPr bwMode="auto">
            <a:xfrm>
              <a:off x="1720" y="2949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5047" name="Line 23"/>
            <p:cNvSpPr>
              <a:spLocks noChangeShapeType="1"/>
            </p:cNvSpPr>
            <p:nvPr/>
          </p:nvSpPr>
          <p:spPr bwMode="auto">
            <a:xfrm>
              <a:off x="1947" y="2853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3703638" y="5203825"/>
            <a:ext cx="590550" cy="334962"/>
            <a:chOff x="1720" y="2853"/>
            <a:chExt cx="227" cy="211"/>
          </a:xfrm>
        </p:grpSpPr>
        <p:sp>
          <p:nvSpPr>
            <p:cNvPr id="385049" name="Line 25"/>
            <p:cNvSpPr>
              <a:spLocks noChangeShapeType="1"/>
            </p:cNvSpPr>
            <p:nvPr/>
          </p:nvSpPr>
          <p:spPr bwMode="auto">
            <a:xfrm>
              <a:off x="1720" y="2857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5050" name="Line 26"/>
            <p:cNvSpPr>
              <a:spLocks noChangeShapeType="1"/>
            </p:cNvSpPr>
            <p:nvPr/>
          </p:nvSpPr>
          <p:spPr bwMode="auto">
            <a:xfrm>
              <a:off x="1720" y="2949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5051" name="Line 27"/>
            <p:cNvSpPr>
              <a:spLocks noChangeShapeType="1"/>
            </p:cNvSpPr>
            <p:nvPr/>
          </p:nvSpPr>
          <p:spPr bwMode="auto">
            <a:xfrm>
              <a:off x="1947" y="2853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13C019-A6F4-415B-A9B2-27D92620D63D}" type="slidenum">
              <a:rPr lang="en-US"/>
              <a:pPr/>
              <a:t>17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86050" name="Text Box 2"/>
          <p:cNvSpPr txBox="1">
            <a:spLocks noChangeArrowheads="1"/>
          </p:cNvSpPr>
          <p:nvPr/>
        </p:nvSpPr>
        <p:spPr bwMode="auto">
          <a:xfrm>
            <a:off x="5334000" y="2514600"/>
            <a:ext cx="1462087" cy="3140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r>
              <a:rPr lang="en-US" dirty="0"/>
              <a:t>    +        </a:t>
            </a:r>
            <a:r>
              <a:rPr lang="en-US" dirty="0">
                <a:cs typeface="Times New Roman" pitchFamily="18" charset="0"/>
              </a:rPr>
              <a:t>–</a:t>
            </a:r>
            <a:r>
              <a:rPr lang="en-US" dirty="0"/>
              <a:t>                    </a:t>
            </a:r>
            <a:r>
              <a:rPr lang="en-US" dirty="0">
                <a:solidFill>
                  <a:schemeClr val="bg1"/>
                </a:solidFill>
              </a:rPr>
              <a:t>_</a:t>
            </a:r>
            <a:r>
              <a:rPr lang="en-US" dirty="0"/>
              <a:t>         </a:t>
            </a:r>
            <a:r>
              <a:rPr lang="en-US" dirty="0" err="1"/>
              <a:t>x,y,z</a:t>
            </a:r>
            <a:endParaRPr lang="en-US" dirty="0"/>
          </a:p>
          <a:p>
            <a:r>
              <a:rPr lang="en-US" dirty="0"/>
              <a:t>   x       </a:t>
            </a:r>
            <a:r>
              <a:rPr lang="en-US" dirty="0" err="1"/>
              <a:t>y,z</a:t>
            </a:r>
            <a:endParaRPr lang="en-US" dirty="0"/>
          </a:p>
          <a:p>
            <a:r>
              <a:rPr lang="en-US" dirty="0"/>
              <a:t>   y       </a:t>
            </a:r>
            <a:r>
              <a:rPr lang="en-US" dirty="0" err="1"/>
              <a:t>x,z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 err="1"/>
              <a:t>x,y</a:t>
            </a:r>
            <a:r>
              <a:rPr lang="en-US" dirty="0"/>
              <a:t>      z</a:t>
            </a:r>
          </a:p>
          <a:p>
            <a:r>
              <a:rPr lang="en-US" dirty="0" err="1"/>
              <a:t>x,y,z</a:t>
            </a:r>
            <a:r>
              <a:rPr lang="en-US" dirty="0"/>
              <a:t>    </a:t>
            </a:r>
          </a:p>
          <a:p>
            <a:r>
              <a:rPr lang="en-US" dirty="0"/>
              <a:t>  </a:t>
            </a:r>
            <a:r>
              <a:rPr lang="en-US" dirty="0" err="1"/>
              <a:t>y,z</a:t>
            </a:r>
            <a:r>
              <a:rPr lang="en-US" dirty="0"/>
              <a:t>      x</a:t>
            </a:r>
          </a:p>
          <a:p>
            <a:r>
              <a:rPr lang="en-US" dirty="0"/>
              <a:t>    z       </a:t>
            </a:r>
            <a:r>
              <a:rPr lang="en-US" dirty="0" err="1"/>
              <a:t>x,y</a:t>
            </a:r>
            <a:endParaRPr lang="en-US" dirty="0"/>
          </a:p>
          <a:p>
            <a:r>
              <a:rPr lang="en-US" dirty="0"/>
              <a:t>  </a:t>
            </a:r>
            <a:r>
              <a:rPr lang="en-US" dirty="0" err="1"/>
              <a:t>x,z</a:t>
            </a:r>
            <a:r>
              <a:rPr lang="en-US" dirty="0"/>
              <a:t>       y  </a:t>
            </a:r>
          </a:p>
          <a:p>
            <a:endParaRPr lang="en-US" dirty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“Despedaçando” instâncias</a:t>
            </a:r>
            <a:endParaRPr lang="en-US" dirty="0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6477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pt-BR" sz="2400" dirty="0" smtClean="0"/>
              <a:t>Mas 3 instâncias não podem ser “despedaçadas” por um único intervalo.</a:t>
            </a:r>
            <a:endParaRPr lang="pt-BR" sz="2400" dirty="0"/>
          </a:p>
        </p:txBody>
      </p:sp>
      <p:sp>
        <p:nvSpPr>
          <p:cNvPr id="386053" name="Line 5"/>
          <p:cNvSpPr>
            <a:spLocks noChangeShapeType="1"/>
          </p:cNvSpPr>
          <p:nvPr/>
        </p:nvSpPr>
        <p:spPr bwMode="auto">
          <a:xfrm>
            <a:off x="2089150" y="2813050"/>
            <a:ext cx="3097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6054" name="Line 6"/>
          <p:cNvSpPr>
            <a:spLocks noChangeShapeType="1"/>
          </p:cNvSpPr>
          <p:nvPr/>
        </p:nvSpPr>
        <p:spPr bwMode="auto">
          <a:xfrm>
            <a:off x="2674937" y="2654300"/>
            <a:ext cx="0" cy="292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6055" name="Line 7"/>
          <p:cNvSpPr>
            <a:spLocks noChangeShapeType="1"/>
          </p:cNvSpPr>
          <p:nvPr/>
        </p:nvSpPr>
        <p:spPr bwMode="auto">
          <a:xfrm>
            <a:off x="3754437" y="2673350"/>
            <a:ext cx="0" cy="292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6056" name="Text Box 8"/>
          <p:cNvSpPr txBox="1">
            <a:spLocks noChangeArrowheads="1"/>
          </p:cNvSpPr>
          <p:nvPr/>
        </p:nvSpPr>
        <p:spPr bwMode="auto">
          <a:xfrm>
            <a:off x="2681287" y="2424113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386057" name="Text Box 9"/>
          <p:cNvSpPr txBox="1">
            <a:spLocks noChangeArrowheads="1"/>
          </p:cNvSpPr>
          <p:nvPr/>
        </p:nvSpPr>
        <p:spPr bwMode="auto">
          <a:xfrm>
            <a:off x="3736975" y="2406650"/>
            <a:ext cx="30797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386058" name="Line 10"/>
          <p:cNvSpPr>
            <a:spLocks noChangeShapeType="1"/>
          </p:cNvSpPr>
          <p:nvPr/>
        </p:nvSpPr>
        <p:spPr bwMode="auto">
          <a:xfrm>
            <a:off x="5321300" y="2803525"/>
            <a:ext cx="1133475" cy="111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6059" name="Line 11"/>
          <p:cNvSpPr>
            <a:spLocks noChangeShapeType="1"/>
          </p:cNvSpPr>
          <p:nvPr/>
        </p:nvSpPr>
        <p:spPr bwMode="auto">
          <a:xfrm flipH="1">
            <a:off x="5795962" y="2546350"/>
            <a:ext cx="23813" cy="26939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454275" y="3757613"/>
            <a:ext cx="1627187" cy="334962"/>
            <a:chOff x="1720" y="2853"/>
            <a:chExt cx="227" cy="211"/>
          </a:xfrm>
        </p:grpSpPr>
        <p:sp>
          <p:nvSpPr>
            <p:cNvPr id="386061" name="Line 13"/>
            <p:cNvSpPr>
              <a:spLocks noChangeShapeType="1"/>
            </p:cNvSpPr>
            <p:nvPr/>
          </p:nvSpPr>
          <p:spPr bwMode="auto">
            <a:xfrm>
              <a:off x="1720" y="2857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6062" name="Line 14"/>
            <p:cNvSpPr>
              <a:spLocks noChangeShapeType="1"/>
            </p:cNvSpPr>
            <p:nvPr/>
          </p:nvSpPr>
          <p:spPr bwMode="auto">
            <a:xfrm>
              <a:off x="1720" y="2949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6063" name="Line 15"/>
            <p:cNvSpPr>
              <a:spLocks noChangeShapeType="1"/>
            </p:cNvSpPr>
            <p:nvPr/>
          </p:nvSpPr>
          <p:spPr bwMode="auto">
            <a:xfrm>
              <a:off x="1947" y="2853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2192337" y="2838450"/>
            <a:ext cx="322263" cy="334963"/>
            <a:chOff x="1720" y="2853"/>
            <a:chExt cx="227" cy="211"/>
          </a:xfrm>
        </p:grpSpPr>
        <p:sp>
          <p:nvSpPr>
            <p:cNvPr id="386065" name="Line 17"/>
            <p:cNvSpPr>
              <a:spLocks noChangeShapeType="1"/>
            </p:cNvSpPr>
            <p:nvPr/>
          </p:nvSpPr>
          <p:spPr bwMode="auto">
            <a:xfrm>
              <a:off x="1720" y="2857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6066" name="Line 18"/>
            <p:cNvSpPr>
              <a:spLocks noChangeShapeType="1"/>
            </p:cNvSpPr>
            <p:nvPr/>
          </p:nvSpPr>
          <p:spPr bwMode="auto">
            <a:xfrm>
              <a:off x="1720" y="2949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6067" name="Line 19"/>
            <p:cNvSpPr>
              <a:spLocks noChangeShapeType="1"/>
            </p:cNvSpPr>
            <p:nvPr/>
          </p:nvSpPr>
          <p:spPr bwMode="auto">
            <a:xfrm>
              <a:off x="1947" y="2853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479675" y="3173413"/>
            <a:ext cx="590550" cy="334962"/>
            <a:chOff x="1720" y="2853"/>
            <a:chExt cx="227" cy="211"/>
          </a:xfrm>
        </p:grpSpPr>
        <p:sp>
          <p:nvSpPr>
            <p:cNvPr id="386069" name="Line 21"/>
            <p:cNvSpPr>
              <a:spLocks noChangeShapeType="1"/>
            </p:cNvSpPr>
            <p:nvPr/>
          </p:nvSpPr>
          <p:spPr bwMode="auto">
            <a:xfrm>
              <a:off x="1720" y="2857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6070" name="Line 22"/>
            <p:cNvSpPr>
              <a:spLocks noChangeShapeType="1"/>
            </p:cNvSpPr>
            <p:nvPr/>
          </p:nvSpPr>
          <p:spPr bwMode="auto">
            <a:xfrm>
              <a:off x="1720" y="2949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6071" name="Line 23"/>
            <p:cNvSpPr>
              <a:spLocks noChangeShapeType="1"/>
            </p:cNvSpPr>
            <p:nvPr/>
          </p:nvSpPr>
          <p:spPr bwMode="auto">
            <a:xfrm>
              <a:off x="1947" y="2853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3387725" y="3387725"/>
            <a:ext cx="590550" cy="334963"/>
            <a:chOff x="1720" y="2853"/>
            <a:chExt cx="227" cy="211"/>
          </a:xfrm>
        </p:grpSpPr>
        <p:sp>
          <p:nvSpPr>
            <p:cNvPr id="386073" name="Line 25"/>
            <p:cNvSpPr>
              <a:spLocks noChangeShapeType="1"/>
            </p:cNvSpPr>
            <p:nvPr/>
          </p:nvSpPr>
          <p:spPr bwMode="auto">
            <a:xfrm>
              <a:off x="1720" y="2857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6074" name="Line 26"/>
            <p:cNvSpPr>
              <a:spLocks noChangeShapeType="1"/>
            </p:cNvSpPr>
            <p:nvPr/>
          </p:nvSpPr>
          <p:spPr bwMode="auto">
            <a:xfrm>
              <a:off x="1720" y="2949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6075" name="Line 27"/>
            <p:cNvSpPr>
              <a:spLocks noChangeShapeType="1"/>
            </p:cNvSpPr>
            <p:nvPr/>
          </p:nvSpPr>
          <p:spPr bwMode="auto">
            <a:xfrm>
              <a:off x="1947" y="2853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sp>
        <p:nvSpPr>
          <p:cNvPr id="386076" name="Line 28"/>
          <p:cNvSpPr>
            <a:spLocks noChangeShapeType="1"/>
          </p:cNvSpPr>
          <p:nvPr/>
        </p:nvSpPr>
        <p:spPr bwMode="auto">
          <a:xfrm>
            <a:off x="4700587" y="2678113"/>
            <a:ext cx="0" cy="2921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6077" name="Text Box 29"/>
          <p:cNvSpPr txBox="1">
            <a:spLocks noChangeArrowheads="1"/>
          </p:cNvSpPr>
          <p:nvPr/>
        </p:nvSpPr>
        <p:spPr bwMode="auto">
          <a:xfrm>
            <a:off x="4572000" y="2438400"/>
            <a:ext cx="29368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/>
              <a:t>z</a:t>
            </a:r>
          </a:p>
        </p:txBody>
      </p: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2471737" y="4068763"/>
            <a:ext cx="2530475" cy="334962"/>
            <a:chOff x="1720" y="2853"/>
            <a:chExt cx="227" cy="211"/>
          </a:xfrm>
        </p:grpSpPr>
        <p:sp>
          <p:nvSpPr>
            <p:cNvPr id="386079" name="Line 31"/>
            <p:cNvSpPr>
              <a:spLocks noChangeShapeType="1"/>
            </p:cNvSpPr>
            <p:nvPr/>
          </p:nvSpPr>
          <p:spPr bwMode="auto">
            <a:xfrm>
              <a:off x="1720" y="2857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6080" name="Line 32"/>
            <p:cNvSpPr>
              <a:spLocks noChangeShapeType="1"/>
            </p:cNvSpPr>
            <p:nvPr/>
          </p:nvSpPr>
          <p:spPr bwMode="auto">
            <a:xfrm>
              <a:off x="1720" y="2949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6081" name="Line 33"/>
            <p:cNvSpPr>
              <a:spLocks noChangeShapeType="1"/>
            </p:cNvSpPr>
            <p:nvPr/>
          </p:nvSpPr>
          <p:spPr bwMode="auto">
            <a:xfrm>
              <a:off x="1947" y="2853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3386137" y="4349750"/>
            <a:ext cx="1663700" cy="334963"/>
            <a:chOff x="1720" y="2853"/>
            <a:chExt cx="227" cy="211"/>
          </a:xfrm>
        </p:grpSpPr>
        <p:sp>
          <p:nvSpPr>
            <p:cNvPr id="386083" name="Line 35"/>
            <p:cNvSpPr>
              <a:spLocks noChangeShapeType="1"/>
            </p:cNvSpPr>
            <p:nvPr/>
          </p:nvSpPr>
          <p:spPr bwMode="auto">
            <a:xfrm>
              <a:off x="1720" y="2857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6084" name="Line 36"/>
            <p:cNvSpPr>
              <a:spLocks noChangeShapeType="1"/>
            </p:cNvSpPr>
            <p:nvPr/>
          </p:nvSpPr>
          <p:spPr bwMode="auto">
            <a:xfrm>
              <a:off x="1720" y="2949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6085" name="Line 37"/>
            <p:cNvSpPr>
              <a:spLocks noChangeShapeType="1"/>
            </p:cNvSpPr>
            <p:nvPr/>
          </p:nvSpPr>
          <p:spPr bwMode="auto">
            <a:xfrm>
              <a:off x="1947" y="2853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4454525" y="4624388"/>
            <a:ext cx="627062" cy="334962"/>
            <a:chOff x="1720" y="2853"/>
            <a:chExt cx="227" cy="211"/>
          </a:xfrm>
        </p:grpSpPr>
        <p:sp>
          <p:nvSpPr>
            <p:cNvPr id="386087" name="Line 39"/>
            <p:cNvSpPr>
              <a:spLocks noChangeShapeType="1"/>
            </p:cNvSpPr>
            <p:nvPr/>
          </p:nvSpPr>
          <p:spPr bwMode="auto">
            <a:xfrm>
              <a:off x="1720" y="2857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6088" name="Line 40"/>
            <p:cNvSpPr>
              <a:spLocks noChangeShapeType="1"/>
            </p:cNvSpPr>
            <p:nvPr/>
          </p:nvSpPr>
          <p:spPr bwMode="auto">
            <a:xfrm>
              <a:off x="1720" y="2949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6089" name="Line 41"/>
            <p:cNvSpPr>
              <a:spLocks noChangeShapeType="1"/>
            </p:cNvSpPr>
            <p:nvPr/>
          </p:nvSpPr>
          <p:spPr bwMode="auto">
            <a:xfrm>
              <a:off x="1947" y="2853"/>
              <a:ext cx="0" cy="20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</p:grpSp>
      <p:sp>
        <p:nvSpPr>
          <p:cNvPr id="386091" name="Rectangle 43"/>
          <p:cNvSpPr>
            <a:spLocks noChangeArrowheads="1"/>
          </p:cNvSpPr>
          <p:nvPr/>
        </p:nvSpPr>
        <p:spPr bwMode="auto">
          <a:xfrm>
            <a:off x="609600" y="5562600"/>
            <a:ext cx="80772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FontTx/>
              <a:buChar char="•"/>
            </a:pPr>
            <a:r>
              <a:rPr lang="pt-BR" sz="2000" baseline="0" dirty="0" smtClean="0"/>
              <a:t>Como há 2</a:t>
            </a:r>
            <a:r>
              <a:rPr lang="pt-BR" sz="2000" i="1" baseline="30000" dirty="0" smtClean="0"/>
              <a:t>m</a:t>
            </a:r>
            <a:r>
              <a:rPr lang="pt-BR" sz="2000" baseline="0" dirty="0" smtClean="0"/>
              <a:t> partições de </a:t>
            </a:r>
            <a:r>
              <a:rPr lang="pt-BR" sz="2000" i="1" baseline="0" dirty="0" smtClean="0"/>
              <a:t>m</a:t>
            </a:r>
            <a:r>
              <a:rPr lang="pt-BR" sz="2000" baseline="0" dirty="0" smtClean="0"/>
              <a:t> instâncias, teríamos que ter</a:t>
            </a:r>
            <a:r>
              <a:rPr lang="en-US" sz="2000" baseline="0" dirty="0" smtClean="0"/>
              <a:t>: </a:t>
            </a:r>
            <a:r>
              <a:rPr lang="en-US" sz="2000" baseline="0" dirty="0"/>
              <a:t>|</a:t>
            </a:r>
            <a:r>
              <a:rPr lang="en-US" sz="2000" i="1" baseline="0" dirty="0"/>
              <a:t>H</a:t>
            </a:r>
            <a:r>
              <a:rPr lang="en-US" sz="2000" baseline="0" dirty="0"/>
              <a:t>|  </a:t>
            </a:r>
            <a:r>
              <a:rPr lang="en-US" sz="2000" baseline="0" dirty="0">
                <a:cs typeface="Times New Roman" pitchFamily="18" charset="0"/>
              </a:rPr>
              <a:t>≥ </a:t>
            </a:r>
            <a:r>
              <a:rPr lang="en-US" sz="2000" baseline="0" dirty="0" smtClean="0">
                <a:cs typeface="Times New Roman" pitchFamily="18" charset="0"/>
              </a:rPr>
              <a:t>2</a:t>
            </a:r>
            <a:r>
              <a:rPr lang="pt-BR" sz="2000" i="1" baseline="30000" dirty="0" smtClean="0"/>
              <a:t>m</a:t>
            </a:r>
            <a:r>
              <a:rPr lang="en-US" sz="2000" baseline="0" dirty="0" smtClean="0">
                <a:cs typeface="Times New Roman" pitchFamily="18" charset="0"/>
              </a:rPr>
              <a:t>.</a:t>
            </a:r>
            <a:endParaRPr lang="en-US" sz="2000" i="1" baseline="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D524B2-B2EB-4C50-9A44-FEE8B94D0FB3}" type="slidenum">
              <a:rPr lang="en-US"/>
              <a:pPr/>
              <a:t>18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Dimensão VC</a:t>
            </a:r>
            <a:endParaRPr lang="pt-BR" dirty="0"/>
          </a:p>
        </p:txBody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9888" y="1371600"/>
            <a:ext cx="8469312" cy="5200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2400" dirty="0" smtClean="0"/>
              <a:t>Quanto maior o subconjunto de </a:t>
            </a:r>
            <a:r>
              <a:rPr lang="pt-BR" sz="2400" i="1" dirty="0" smtClean="0"/>
              <a:t>X</a:t>
            </a:r>
            <a:r>
              <a:rPr lang="pt-BR" sz="2400" dirty="0" smtClean="0"/>
              <a:t> que pode ser “despedaçado”, mais expressivo é o espaço de hipóteses.</a:t>
            </a:r>
          </a:p>
          <a:p>
            <a:pPr>
              <a:lnSpc>
                <a:spcPct val="90000"/>
              </a:lnSpc>
            </a:pPr>
            <a:r>
              <a:rPr lang="pt-BR" sz="2400" dirty="0" smtClean="0"/>
              <a:t>A dimensão VC de um espaço de hipóteses </a:t>
            </a:r>
            <a:r>
              <a:rPr lang="pt-BR" sz="2400" i="1" dirty="0" smtClean="0"/>
              <a:t>H</a:t>
            </a:r>
            <a:r>
              <a:rPr lang="pt-BR" sz="2400" dirty="0" smtClean="0"/>
              <a:t> definido sobre um espaço de instâncias </a:t>
            </a:r>
            <a:r>
              <a:rPr lang="pt-BR" sz="2400" i="1" dirty="0" smtClean="0"/>
              <a:t>X</a:t>
            </a:r>
            <a:r>
              <a:rPr lang="pt-BR" sz="2400" dirty="0" smtClean="0"/>
              <a:t> é o tamanho do maior subconjunto de </a:t>
            </a:r>
            <a:r>
              <a:rPr lang="pt-BR" sz="2400" i="1" dirty="0" smtClean="0"/>
              <a:t>X</a:t>
            </a:r>
            <a:r>
              <a:rPr lang="pt-BR" sz="2400" dirty="0" smtClean="0"/>
              <a:t> que pode ser “despedaçado” por </a:t>
            </a:r>
            <a:r>
              <a:rPr lang="pt-BR" sz="2400" i="1" dirty="0" smtClean="0"/>
              <a:t>H</a:t>
            </a:r>
            <a:r>
              <a:rPr lang="pt-BR" sz="2400" dirty="0" smtClean="0"/>
              <a:t>. (Note que podemos ter VC(</a:t>
            </a:r>
            <a:r>
              <a:rPr lang="pt-BR" sz="2400" i="1" dirty="0" smtClean="0"/>
              <a:t>H</a:t>
            </a:r>
            <a:r>
              <a:rPr lang="pt-BR" sz="2400" dirty="0" smtClean="0"/>
              <a:t>) = </a:t>
            </a:r>
            <a:r>
              <a:rPr lang="pt-BR" sz="2400" dirty="0" smtClean="0">
                <a:sym typeface="Symbol" pitchFamily="18" charset="2"/>
              </a:rPr>
              <a:t>)</a:t>
            </a:r>
          </a:p>
          <a:p>
            <a:pPr>
              <a:lnSpc>
                <a:spcPct val="90000"/>
              </a:lnSpc>
            </a:pPr>
            <a:r>
              <a:rPr lang="pt-BR" sz="2400" dirty="0" smtClean="0">
                <a:sym typeface="Symbol" pitchFamily="18" charset="2"/>
              </a:rPr>
              <a:t>Se existe pelo menos um subconjunto de tamanho </a:t>
            </a:r>
            <a:r>
              <a:rPr lang="pt-BR" sz="2400" i="1" dirty="0" smtClean="0">
                <a:sym typeface="Symbol" pitchFamily="18" charset="2"/>
              </a:rPr>
              <a:t>d</a:t>
            </a:r>
            <a:r>
              <a:rPr lang="pt-BR" sz="2400" dirty="0" smtClean="0">
                <a:sym typeface="Symbol" pitchFamily="18" charset="2"/>
              </a:rPr>
              <a:t> então </a:t>
            </a:r>
            <a:r>
              <a:rPr lang="pt-BR" sz="2400" dirty="0" smtClean="0"/>
              <a:t>VC(</a:t>
            </a:r>
            <a:r>
              <a:rPr lang="pt-BR" sz="2400" i="1" dirty="0" smtClean="0"/>
              <a:t>H</a:t>
            </a:r>
            <a:r>
              <a:rPr lang="pt-BR" sz="2400" dirty="0" smtClean="0"/>
              <a:t>) </a:t>
            </a:r>
            <a:r>
              <a:rPr lang="pt-BR" sz="2400" dirty="0" smtClean="0">
                <a:cs typeface="Times New Roman" pitchFamily="18" charset="0"/>
              </a:rPr>
              <a:t>≥ </a:t>
            </a:r>
            <a:r>
              <a:rPr lang="pt-BR" sz="2400" i="1" dirty="0" smtClean="0">
                <a:cs typeface="Times New Roman" pitchFamily="18" charset="0"/>
              </a:rPr>
              <a:t>d</a:t>
            </a:r>
            <a:r>
              <a:rPr lang="pt-BR" sz="2400" dirty="0" smtClean="0">
                <a:cs typeface="Times New Roman" pitchFamily="18" charset="0"/>
              </a:rPr>
              <a:t>. Se não existe nenhum, então </a:t>
            </a:r>
            <a:r>
              <a:rPr lang="pt-BR" sz="2400" dirty="0" smtClean="0"/>
              <a:t>VC(</a:t>
            </a:r>
            <a:r>
              <a:rPr lang="pt-BR" sz="2400" i="1" dirty="0" smtClean="0"/>
              <a:t>H</a:t>
            </a:r>
            <a:r>
              <a:rPr lang="pt-BR" sz="2400" dirty="0" smtClean="0"/>
              <a:t>) </a:t>
            </a:r>
            <a:r>
              <a:rPr lang="pt-BR" sz="2400" dirty="0" smtClean="0">
                <a:cs typeface="Times New Roman" pitchFamily="18" charset="0"/>
              </a:rPr>
              <a:t>&lt; </a:t>
            </a:r>
            <a:r>
              <a:rPr lang="pt-BR" sz="2400" i="1" dirty="0" smtClean="0">
                <a:cs typeface="Times New Roman" pitchFamily="18" charset="0"/>
              </a:rPr>
              <a:t>d.</a:t>
            </a:r>
          </a:p>
          <a:p>
            <a:pPr>
              <a:lnSpc>
                <a:spcPct val="90000"/>
              </a:lnSpc>
            </a:pPr>
            <a:r>
              <a:rPr lang="pt-BR" sz="2400" dirty="0" smtClean="0">
                <a:cs typeface="Times New Roman" pitchFamily="18" charset="0"/>
              </a:rPr>
              <a:t>Para intervalos únicos na reta, temos </a:t>
            </a:r>
            <a:r>
              <a:rPr lang="pt-BR" sz="2400" dirty="0" smtClean="0"/>
              <a:t>VC(</a:t>
            </a:r>
            <a:r>
              <a:rPr lang="pt-BR" sz="2400" i="1" dirty="0" smtClean="0"/>
              <a:t>H</a:t>
            </a:r>
            <a:r>
              <a:rPr lang="pt-BR" sz="2400" dirty="0" smtClean="0"/>
              <a:t>) = 2.</a:t>
            </a:r>
          </a:p>
          <a:p>
            <a:pPr>
              <a:lnSpc>
                <a:spcPct val="90000"/>
              </a:lnSpc>
            </a:pPr>
            <a:r>
              <a:rPr lang="pt-BR" sz="2400" dirty="0" smtClean="0"/>
              <a:t>Como |</a:t>
            </a:r>
            <a:r>
              <a:rPr lang="pt-BR" sz="2400" i="1" dirty="0" smtClean="0"/>
              <a:t>H</a:t>
            </a:r>
            <a:r>
              <a:rPr lang="pt-BR" sz="2400" dirty="0" smtClean="0"/>
              <a:t>| </a:t>
            </a:r>
            <a:r>
              <a:rPr lang="pt-BR" sz="2400" dirty="0" smtClean="0">
                <a:cs typeface="Times New Roman" pitchFamily="18" charset="0"/>
              </a:rPr>
              <a:t>≥ 2</a:t>
            </a:r>
            <a:r>
              <a:rPr lang="pt-BR" sz="2400" i="1" baseline="30000" dirty="0" smtClean="0">
                <a:cs typeface="Times New Roman" pitchFamily="18" charset="0"/>
              </a:rPr>
              <a:t>m</a:t>
            </a:r>
            <a:r>
              <a:rPr lang="pt-BR" sz="2400" dirty="0" smtClean="0">
                <a:cs typeface="Times New Roman" pitchFamily="18" charset="0"/>
              </a:rPr>
              <a:t>, para “despedaçar” m instâncias, </a:t>
            </a:r>
            <a:r>
              <a:rPr lang="pt-BR" sz="2400" dirty="0" smtClean="0"/>
              <a:t>VC(</a:t>
            </a:r>
            <a:r>
              <a:rPr lang="pt-BR" sz="2400" i="1" dirty="0" smtClean="0"/>
              <a:t>H</a:t>
            </a:r>
            <a:r>
              <a:rPr lang="pt-BR" sz="2400" dirty="0" smtClean="0"/>
              <a:t>) </a:t>
            </a:r>
            <a:r>
              <a:rPr lang="pt-BR" sz="2400" dirty="0" smtClean="0">
                <a:cs typeface="Times New Roman" pitchFamily="18" charset="0"/>
              </a:rPr>
              <a:t>≤ log</a:t>
            </a:r>
            <a:r>
              <a:rPr lang="pt-BR" sz="2400" baseline="-25000" dirty="0" smtClean="0">
                <a:cs typeface="Times New Roman" pitchFamily="18" charset="0"/>
              </a:rPr>
              <a:t>2</a:t>
            </a:r>
            <a:r>
              <a:rPr lang="pt-BR" sz="2400" dirty="0" smtClean="0">
                <a:cs typeface="Times New Roman" pitchFamily="18" charset="0"/>
              </a:rPr>
              <a:t>|</a:t>
            </a:r>
            <a:r>
              <a:rPr lang="pt-BR" sz="2400" i="1" dirty="0" smtClean="0">
                <a:cs typeface="Times New Roman" pitchFamily="18" charset="0"/>
              </a:rPr>
              <a:t>H</a:t>
            </a:r>
            <a:r>
              <a:rPr lang="pt-BR" sz="2400" dirty="0" smtClean="0">
                <a:cs typeface="Times New Roman" pitchFamily="18" charset="0"/>
              </a:rPr>
              <a:t>|.</a:t>
            </a:r>
            <a:endParaRPr lang="pt-BR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2BCBA1-9B6B-468F-BBCB-5E531D34D7BF}" type="slidenum">
              <a:rPr lang="en-US"/>
              <a:pPr/>
              <a:t>19</a:t>
            </a:fld>
            <a:endParaRPr lang="en-US" dirty="0">
              <a:latin typeface="Times New Roman" pitchFamily="18" charset="0"/>
            </a:endParaRPr>
          </a:p>
        </p:txBody>
      </p:sp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endParaRPr lang="en-US" dirty="0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981075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pt-BR" sz="2400" dirty="0" smtClean="0"/>
              <a:t>Considere retângulos paralelos aos eixos no plano real, i.e. conjunções de intervalos de 2 características reais. Temos que 4 instâncias podem ser “despedaçadas”</a:t>
            </a:r>
            <a:endParaRPr lang="pt-BR" sz="2400" dirty="0"/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249363" y="2381250"/>
            <a:ext cx="708025" cy="631825"/>
            <a:chOff x="757" y="1623"/>
            <a:chExt cx="446" cy="398"/>
          </a:xfrm>
        </p:grpSpPr>
        <p:sp>
          <p:nvSpPr>
            <p:cNvPr id="388113" name="Line 17"/>
            <p:cNvSpPr>
              <a:spLocks noChangeShapeType="1"/>
            </p:cNvSpPr>
            <p:nvPr/>
          </p:nvSpPr>
          <p:spPr bwMode="auto">
            <a:xfrm flipH="1">
              <a:off x="765" y="1623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114" name="Line 18"/>
            <p:cNvSpPr>
              <a:spLocks noChangeShapeType="1"/>
            </p:cNvSpPr>
            <p:nvPr/>
          </p:nvSpPr>
          <p:spPr bwMode="auto">
            <a:xfrm>
              <a:off x="757" y="2019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145" name="Oval 49"/>
            <p:cNvSpPr>
              <a:spLocks noChangeArrowheads="1"/>
            </p:cNvSpPr>
            <p:nvPr/>
          </p:nvSpPr>
          <p:spPr bwMode="auto">
            <a:xfrm>
              <a:off x="807" y="1800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46" name="Oval 50"/>
            <p:cNvSpPr>
              <a:spLocks noChangeArrowheads="1"/>
            </p:cNvSpPr>
            <p:nvPr/>
          </p:nvSpPr>
          <p:spPr bwMode="auto">
            <a:xfrm>
              <a:off x="951" y="1908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47" name="Oval 51"/>
            <p:cNvSpPr>
              <a:spLocks noChangeArrowheads="1"/>
            </p:cNvSpPr>
            <p:nvPr/>
          </p:nvSpPr>
          <p:spPr bwMode="auto">
            <a:xfrm>
              <a:off x="1089" y="177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48" name="Oval 52"/>
            <p:cNvSpPr>
              <a:spLocks noChangeArrowheads="1"/>
            </p:cNvSpPr>
            <p:nvPr/>
          </p:nvSpPr>
          <p:spPr bwMode="auto">
            <a:xfrm>
              <a:off x="924" y="168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1997075" y="2381250"/>
            <a:ext cx="708025" cy="631825"/>
            <a:chOff x="757" y="1623"/>
            <a:chExt cx="446" cy="398"/>
          </a:xfrm>
        </p:grpSpPr>
        <p:sp>
          <p:nvSpPr>
            <p:cNvPr id="388151" name="Line 55"/>
            <p:cNvSpPr>
              <a:spLocks noChangeShapeType="1"/>
            </p:cNvSpPr>
            <p:nvPr/>
          </p:nvSpPr>
          <p:spPr bwMode="auto">
            <a:xfrm flipH="1">
              <a:off x="765" y="1623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152" name="Line 56"/>
            <p:cNvSpPr>
              <a:spLocks noChangeShapeType="1"/>
            </p:cNvSpPr>
            <p:nvPr/>
          </p:nvSpPr>
          <p:spPr bwMode="auto">
            <a:xfrm>
              <a:off x="757" y="2019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153" name="Oval 57"/>
            <p:cNvSpPr>
              <a:spLocks noChangeArrowheads="1"/>
            </p:cNvSpPr>
            <p:nvPr/>
          </p:nvSpPr>
          <p:spPr bwMode="auto">
            <a:xfrm>
              <a:off x="807" y="1800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54" name="Oval 58"/>
            <p:cNvSpPr>
              <a:spLocks noChangeArrowheads="1"/>
            </p:cNvSpPr>
            <p:nvPr/>
          </p:nvSpPr>
          <p:spPr bwMode="auto">
            <a:xfrm>
              <a:off x="951" y="1908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55" name="Oval 59"/>
            <p:cNvSpPr>
              <a:spLocks noChangeArrowheads="1"/>
            </p:cNvSpPr>
            <p:nvPr/>
          </p:nvSpPr>
          <p:spPr bwMode="auto">
            <a:xfrm>
              <a:off x="1089" y="177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56" name="Oval 60"/>
            <p:cNvSpPr>
              <a:spLocks noChangeArrowheads="1"/>
            </p:cNvSpPr>
            <p:nvPr/>
          </p:nvSpPr>
          <p:spPr bwMode="auto">
            <a:xfrm>
              <a:off x="924" y="168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4" name="Group 61"/>
          <p:cNvGrpSpPr>
            <a:grpSpLocks/>
          </p:cNvGrpSpPr>
          <p:nvPr/>
        </p:nvGrpSpPr>
        <p:grpSpPr bwMode="auto">
          <a:xfrm>
            <a:off x="2754313" y="2381250"/>
            <a:ext cx="708025" cy="631825"/>
            <a:chOff x="757" y="1623"/>
            <a:chExt cx="446" cy="398"/>
          </a:xfrm>
        </p:grpSpPr>
        <p:sp>
          <p:nvSpPr>
            <p:cNvPr id="388158" name="Line 62"/>
            <p:cNvSpPr>
              <a:spLocks noChangeShapeType="1"/>
            </p:cNvSpPr>
            <p:nvPr/>
          </p:nvSpPr>
          <p:spPr bwMode="auto">
            <a:xfrm flipH="1">
              <a:off x="765" y="1623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159" name="Line 63"/>
            <p:cNvSpPr>
              <a:spLocks noChangeShapeType="1"/>
            </p:cNvSpPr>
            <p:nvPr/>
          </p:nvSpPr>
          <p:spPr bwMode="auto">
            <a:xfrm>
              <a:off x="757" y="2019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160" name="Oval 64"/>
            <p:cNvSpPr>
              <a:spLocks noChangeArrowheads="1"/>
            </p:cNvSpPr>
            <p:nvPr/>
          </p:nvSpPr>
          <p:spPr bwMode="auto">
            <a:xfrm>
              <a:off x="807" y="1800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61" name="Oval 65"/>
            <p:cNvSpPr>
              <a:spLocks noChangeArrowheads="1"/>
            </p:cNvSpPr>
            <p:nvPr/>
          </p:nvSpPr>
          <p:spPr bwMode="auto">
            <a:xfrm>
              <a:off x="951" y="1908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62" name="Oval 66"/>
            <p:cNvSpPr>
              <a:spLocks noChangeArrowheads="1"/>
            </p:cNvSpPr>
            <p:nvPr/>
          </p:nvSpPr>
          <p:spPr bwMode="auto">
            <a:xfrm>
              <a:off x="1089" y="177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63" name="Oval 67"/>
            <p:cNvSpPr>
              <a:spLocks noChangeArrowheads="1"/>
            </p:cNvSpPr>
            <p:nvPr/>
          </p:nvSpPr>
          <p:spPr bwMode="auto">
            <a:xfrm>
              <a:off x="924" y="168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5" name="Group 68"/>
          <p:cNvGrpSpPr>
            <a:grpSpLocks/>
          </p:cNvGrpSpPr>
          <p:nvPr/>
        </p:nvGrpSpPr>
        <p:grpSpPr bwMode="auto">
          <a:xfrm>
            <a:off x="3502025" y="2381250"/>
            <a:ext cx="708025" cy="631825"/>
            <a:chOff x="757" y="1623"/>
            <a:chExt cx="446" cy="398"/>
          </a:xfrm>
        </p:grpSpPr>
        <p:sp>
          <p:nvSpPr>
            <p:cNvPr id="388165" name="Line 69"/>
            <p:cNvSpPr>
              <a:spLocks noChangeShapeType="1"/>
            </p:cNvSpPr>
            <p:nvPr/>
          </p:nvSpPr>
          <p:spPr bwMode="auto">
            <a:xfrm flipH="1">
              <a:off x="765" y="1623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166" name="Line 70"/>
            <p:cNvSpPr>
              <a:spLocks noChangeShapeType="1"/>
            </p:cNvSpPr>
            <p:nvPr/>
          </p:nvSpPr>
          <p:spPr bwMode="auto">
            <a:xfrm>
              <a:off x="757" y="2019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167" name="Oval 71"/>
            <p:cNvSpPr>
              <a:spLocks noChangeArrowheads="1"/>
            </p:cNvSpPr>
            <p:nvPr/>
          </p:nvSpPr>
          <p:spPr bwMode="auto">
            <a:xfrm>
              <a:off x="807" y="1800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68" name="Oval 72"/>
            <p:cNvSpPr>
              <a:spLocks noChangeArrowheads="1"/>
            </p:cNvSpPr>
            <p:nvPr/>
          </p:nvSpPr>
          <p:spPr bwMode="auto">
            <a:xfrm>
              <a:off x="951" y="1908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69" name="Oval 73"/>
            <p:cNvSpPr>
              <a:spLocks noChangeArrowheads="1"/>
            </p:cNvSpPr>
            <p:nvPr/>
          </p:nvSpPr>
          <p:spPr bwMode="auto">
            <a:xfrm>
              <a:off x="1089" y="177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70" name="Oval 74"/>
            <p:cNvSpPr>
              <a:spLocks noChangeArrowheads="1"/>
            </p:cNvSpPr>
            <p:nvPr/>
          </p:nvSpPr>
          <p:spPr bwMode="auto">
            <a:xfrm>
              <a:off x="924" y="168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6" name="Group 75"/>
          <p:cNvGrpSpPr>
            <a:grpSpLocks/>
          </p:cNvGrpSpPr>
          <p:nvPr/>
        </p:nvGrpSpPr>
        <p:grpSpPr bwMode="auto">
          <a:xfrm>
            <a:off x="4279900" y="2381250"/>
            <a:ext cx="708025" cy="631825"/>
            <a:chOff x="757" y="1623"/>
            <a:chExt cx="446" cy="398"/>
          </a:xfrm>
        </p:grpSpPr>
        <p:sp>
          <p:nvSpPr>
            <p:cNvPr id="388172" name="Line 76"/>
            <p:cNvSpPr>
              <a:spLocks noChangeShapeType="1"/>
            </p:cNvSpPr>
            <p:nvPr/>
          </p:nvSpPr>
          <p:spPr bwMode="auto">
            <a:xfrm flipH="1">
              <a:off x="765" y="1623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173" name="Line 77"/>
            <p:cNvSpPr>
              <a:spLocks noChangeShapeType="1"/>
            </p:cNvSpPr>
            <p:nvPr/>
          </p:nvSpPr>
          <p:spPr bwMode="auto">
            <a:xfrm>
              <a:off x="757" y="2019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174" name="Oval 78"/>
            <p:cNvSpPr>
              <a:spLocks noChangeArrowheads="1"/>
            </p:cNvSpPr>
            <p:nvPr/>
          </p:nvSpPr>
          <p:spPr bwMode="auto">
            <a:xfrm>
              <a:off x="807" y="1800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75" name="Oval 79"/>
            <p:cNvSpPr>
              <a:spLocks noChangeArrowheads="1"/>
            </p:cNvSpPr>
            <p:nvPr/>
          </p:nvSpPr>
          <p:spPr bwMode="auto">
            <a:xfrm>
              <a:off x="951" y="1908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76" name="Oval 80"/>
            <p:cNvSpPr>
              <a:spLocks noChangeArrowheads="1"/>
            </p:cNvSpPr>
            <p:nvPr/>
          </p:nvSpPr>
          <p:spPr bwMode="auto">
            <a:xfrm>
              <a:off x="1089" y="177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77" name="Oval 81"/>
            <p:cNvSpPr>
              <a:spLocks noChangeArrowheads="1"/>
            </p:cNvSpPr>
            <p:nvPr/>
          </p:nvSpPr>
          <p:spPr bwMode="auto">
            <a:xfrm>
              <a:off x="924" y="168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7" name="Group 82"/>
          <p:cNvGrpSpPr>
            <a:grpSpLocks/>
          </p:cNvGrpSpPr>
          <p:nvPr/>
        </p:nvGrpSpPr>
        <p:grpSpPr bwMode="auto">
          <a:xfrm>
            <a:off x="5027613" y="2381250"/>
            <a:ext cx="708025" cy="631825"/>
            <a:chOff x="757" y="1623"/>
            <a:chExt cx="446" cy="398"/>
          </a:xfrm>
        </p:grpSpPr>
        <p:sp>
          <p:nvSpPr>
            <p:cNvPr id="388179" name="Line 83"/>
            <p:cNvSpPr>
              <a:spLocks noChangeShapeType="1"/>
            </p:cNvSpPr>
            <p:nvPr/>
          </p:nvSpPr>
          <p:spPr bwMode="auto">
            <a:xfrm flipH="1">
              <a:off x="765" y="1623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180" name="Line 84"/>
            <p:cNvSpPr>
              <a:spLocks noChangeShapeType="1"/>
            </p:cNvSpPr>
            <p:nvPr/>
          </p:nvSpPr>
          <p:spPr bwMode="auto">
            <a:xfrm>
              <a:off x="757" y="2019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181" name="Oval 85"/>
            <p:cNvSpPr>
              <a:spLocks noChangeArrowheads="1"/>
            </p:cNvSpPr>
            <p:nvPr/>
          </p:nvSpPr>
          <p:spPr bwMode="auto">
            <a:xfrm>
              <a:off x="807" y="1800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82" name="Oval 86"/>
            <p:cNvSpPr>
              <a:spLocks noChangeArrowheads="1"/>
            </p:cNvSpPr>
            <p:nvPr/>
          </p:nvSpPr>
          <p:spPr bwMode="auto">
            <a:xfrm>
              <a:off x="951" y="1908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83" name="Oval 87"/>
            <p:cNvSpPr>
              <a:spLocks noChangeArrowheads="1"/>
            </p:cNvSpPr>
            <p:nvPr/>
          </p:nvSpPr>
          <p:spPr bwMode="auto">
            <a:xfrm>
              <a:off x="1089" y="177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84" name="Oval 88"/>
            <p:cNvSpPr>
              <a:spLocks noChangeArrowheads="1"/>
            </p:cNvSpPr>
            <p:nvPr/>
          </p:nvSpPr>
          <p:spPr bwMode="auto">
            <a:xfrm>
              <a:off x="924" y="168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8" name="Group 89"/>
          <p:cNvGrpSpPr>
            <a:grpSpLocks/>
          </p:cNvGrpSpPr>
          <p:nvPr/>
        </p:nvGrpSpPr>
        <p:grpSpPr bwMode="auto">
          <a:xfrm>
            <a:off x="5784850" y="2381250"/>
            <a:ext cx="708025" cy="631825"/>
            <a:chOff x="757" y="1623"/>
            <a:chExt cx="446" cy="398"/>
          </a:xfrm>
        </p:grpSpPr>
        <p:sp>
          <p:nvSpPr>
            <p:cNvPr id="388186" name="Line 90"/>
            <p:cNvSpPr>
              <a:spLocks noChangeShapeType="1"/>
            </p:cNvSpPr>
            <p:nvPr/>
          </p:nvSpPr>
          <p:spPr bwMode="auto">
            <a:xfrm flipH="1">
              <a:off x="765" y="1623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187" name="Line 91"/>
            <p:cNvSpPr>
              <a:spLocks noChangeShapeType="1"/>
            </p:cNvSpPr>
            <p:nvPr/>
          </p:nvSpPr>
          <p:spPr bwMode="auto">
            <a:xfrm>
              <a:off x="757" y="2019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188" name="Oval 92"/>
            <p:cNvSpPr>
              <a:spLocks noChangeArrowheads="1"/>
            </p:cNvSpPr>
            <p:nvPr/>
          </p:nvSpPr>
          <p:spPr bwMode="auto">
            <a:xfrm>
              <a:off x="807" y="1800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89" name="Oval 93"/>
            <p:cNvSpPr>
              <a:spLocks noChangeArrowheads="1"/>
            </p:cNvSpPr>
            <p:nvPr/>
          </p:nvSpPr>
          <p:spPr bwMode="auto">
            <a:xfrm>
              <a:off x="951" y="1908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90" name="Oval 94"/>
            <p:cNvSpPr>
              <a:spLocks noChangeArrowheads="1"/>
            </p:cNvSpPr>
            <p:nvPr/>
          </p:nvSpPr>
          <p:spPr bwMode="auto">
            <a:xfrm>
              <a:off x="1089" y="177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91" name="Oval 95"/>
            <p:cNvSpPr>
              <a:spLocks noChangeArrowheads="1"/>
            </p:cNvSpPr>
            <p:nvPr/>
          </p:nvSpPr>
          <p:spPr bwMode="auto">
            <a:xfrm>
              <a:off x="924" y="168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9" name="Group 96"/>
          <p:cNvGrpSpPr>
            <a:grpSpLocks/>
          </p:cNvGrpSpPr>
          <p:nvPr/>
        </p:nvGrpSpPr>
        <p:grpSpPr bwMode="auto">
          <a:xfrm>
            <a:off x="6532563" y="2381250"/>
            <a:ext cx="708025" cy="631825"/>
            <a:chOff x="757" y="1623"/>
            <a:chExt cx="446" cy="398"/>
          </a:xfrm>
        </p:grpSpPr>
        <p:sp>
          <p:nvSpPr>
            <p:cNvPr id="388193" name="Line 97"/>
            <p:cNvSpPr>
              <a:spLocks noChangeShapeType="1"/>
            </p:cNvSpPr>
            <p:nvPr/>
          </p:nvSpPr>
          <p:spPr bwMode="auto">
            <a:xfrm flipH="1">
              <a:off x="765" y="1623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194" name="Line 98"/>
            <p:cNvSpPr>
              <a:spLocks noChangeShapeType="1"/>
            </p:cNvSpPr>
            <p:nvPr/>
          </p:nvSpPr>
          <p:spPr bwMode="auto">
            <a:xfrm>
              <a:off x="757" y="2019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195" name="Oval 99"/>
            <p:cNvSpPr>
              <a:spLocks noChangeArrowheads="1"/>
            </p:cNvSpPr>
            <p:nvPr/>
          </p:nvSpPr>
          <p:spPr bwMode="auto">
            <a:xfrm>
              <a:off x="807" y="1800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96" name="Oval 100"/>
            <p:cNvSpPr>
              <a:spLocks noChangeArrowheads="1"/>
            </p:cNvSpPr>
            <p:nvPr/>
          </p:nvSpPr>
          <p:spPr bwMode="auto">
            <a:xfrm>
              <a:off x="951" y="1908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97" name="Oval 101"/>
            <p:cNvSpPr>
              <a:spLocks noChangeArrowheads="1"/>
            </p:cNvSpPr>
            <p:nvPr/>
          </p:nvSpPr>
          <p:spPr bwMode="auto">
            <a:xfrm>
              <a:off x="1089" y="177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198" name="Oval 102"/>
            <p:cNvSpPr>
              <a:spLocks noChangeArrowheads="1"/>
            </p:cNvSpPr>
            <p:nvPr/>
          </p:nvSpPr>
          <p:spPr bwMode="auto">
            <a:xfrm>
              <a:off x="924" y="168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10" name="Group 103"/>
          <p:cNvGrpSpPr>
            <a:grpSpLocks/>
          </p:cNvGrpSpPr>
          <p:nvPr/>
        </p:nvGrpSpPr>
        <p:grpSpPr bwMode="auto">
          <a:xfrm>
            <a:off x="1233488" y="3240088"/>
            <a:ext cx="708025" cy="631825"/>
            <a:chOff x="757" y="1623"/>
            <a:chExt cx="446" cy="398"/>
          </a:xfrm>
        </p:grpSpPr>
        <p:sp>
          <p:nvSpPr>
            <p:cNvPr id="388200" name="Line 104"/>
            <p:cNvSpPr>
              <a:spLocks noChangeShapeType="1"/>
            </p:cNvSpPr>
            <p:nvPr/>
          </p:nvSpPr>
          <p:spPr bwMode="auto">
            <a:xfrm flipH="1">
              <a:off x="765" y="1623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01" name="Line 105"/>
            <p:cNvSpPr>
              <a:spLocks noChangeShapeType="1"/>
            </p:cNvSpPr>
            <p:nvPr/>
          </p:nvSpPr>
          <p:spPr bwMode="auto">
            <a:xfrm>
              <a:off x="757" y="2019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02" name="Oval 106"/>
            <p:cNvSpPr>
              <a:spLocks noChangeArrowheads="1"/>
            </p:cNvSpPr>
            <p:nvPr/>
          </p:nvSpPr>
          <p:spPr bwMode="auto">
            <a:xfrm>
              <a:off x="807" y="1800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03" name="Oval 107"/>
            <p:cNvSpPr>
              <a:spLocks noChangeArrowheads="1"/>
            </p:cNvSpPr>
            <p:nvPr/>
          </p:nvSpPr>
          <p:spPr bwMode="auto">
            <a:xfrm>
              <a:off x="951" y="1908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04" name="Oval 108"/>
            <p:cNvSpPr>
              <a:spLocks noChangeArrowheads="1"/>
            </p:cNvSpPr>
            <p:nvPr/>
          </p:nvSpPr>
          <p:spPr bwMode="auto">
            <a:xfrm>
              <a:off x="1089" y="177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05" name="Oval 109"/>
            <p:cNvSpPr>
              <a:spLocks noChangeArrowheads="1"/>
            </p:cNvSpPr>
            <p:nvPr/>
          </p:nvSpPr>
          <p:spPr bwMode="auto">
            <a:xfrm>
              <a:off x="924" y="168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11" name="Group 110"/>
          <p:cNvGrpSpPr>
            <a:grpSpLocks/>
          </p:cNvGrpSpPr>
          <p:nvPr/>
        </p:nvGrpSpPr>
        <p:grpSpPr bwMode="auto">
          <a:xfrm>
            <a:off x="1981200" y="3240088"/>
            <a:ext cx="708025" cy="631825"/>
            <a:chOff x="757" y="1623"/>
            <a:chExt cx="446" cy="398"/>
          </a:xfrm>
        </p:grpSpPr>
        <p:sp>
          <p:nvSpPr>
            <p:cNvPr id="388207" name="Line 111"/>
            <p:cNvSpPr>
              <a:spLocks noChangeShapeType="1"/>
            </p:cNvSpPr>
            <p:nvPr/>
          </p:nvSpPr>
          <p:spPr bwMode="auto">
            <a:xfrm flipH="1">
              <a:off x="765" y="1623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08" name="Line 112"/>
            <p:cNvSpPr>
              <a:spLocks noChangeShapeType="1"/>
            </p:cNvSpPr>
            <p:nvPr/>
          </p:nvSpPr>
          <p:spPr bwMode="auto">
            <a:xfrm>
              <a:off x="757" y="2019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09" name="Oval 113"/>
            <p:cNvSpPr>
              <a:spLocks noChangeArrowheads="1"/>
            </p:cNvSpPr>
            <p:nvPr/>
          </p:nvSpPr>
          <p:spPr bwMode="auto">
            <a:xfrm>
              <a:off x="807" y="1800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10" name="Oval 114"/>
            <p:cNvSpPr>
              <a:spLocks noChangeArrowheads="1"/>
            </p:cNvSpPr>
            <p:nvPr/>
          </p:nvSpPr>
          <p:spPr bwMode="auto">
            <a:xfrm>
              <a:off x="951" y="1908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11" name="Oval 115"/>
            <p:cNvSpPr>
              <a:spLocks noChangeArrowheads="1"/>
            </p:cNvSpPr>
            <p:nvPr/>
          </p:nvSpPr>
          <p:spPr bwMode="auto">
            <a:xfrm>
              <a:off x="1089" y="177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12" name="Oval 116"/>
            <p:cNvSpPr>
              <a:spLocks noChangeArrowheads="1"/>
            </p:cNvSpPr>
            <p:nvPr/>
          </p:nvSpPr>
          <p:spPr bwMode="auto">
            <a:xfrm>
              <a:off x="924" y="168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12" name="Group 117"/>
          <p:cNvGrpSpPr>
            <a:grpSpLocks/>
          </p:cNvGrpSpPr>
          <p:nvPr/>
        </p:nvGrpSpPr>
        <p:grpSpPr bwMode="auto">
          <a:xfrm>
            <a:off x="2738438" y="3240088"/>
            <a:ext cx="708025" cy="631825"/>
            <a:chOff x="757" y="1623"/>
            <a:chExt cx="446" cy="398"/>
          </a:xfrm>
        </p:grpSpPr>
        <p:sp>
          <p:nvSpPr>
            <p:cNvPr id="388214" name="Line 118"/>
            <p:cNvSpPr>
              <a:spLocks noChangeShapeType="1"/>
            </p:cNvSpPr>
            <p:nvPr/>
          </p:nvSpPr>
          <p:spPr bwMode="auto">
            <a:xfrm flipH="1">
              <a:off x="765" y="1623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15" name="Line 119"/>
            <p:cNvSpPr>
              <a:spLocks noChangeShapeType="1"/>
            </p:cNvSpPr>
            <p:nvPr/>
          </p:nvSpPr>
          <p:spPr bwMode="auto">
            <a:xfrm>
              <a:off x="757" y="2019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16" name="Oval 120"/>
            <p:cNvSpPr>
              <a:spLocks noChangeArrowheads="1"/>
            </p:cNvSpPr>
            <p:nvPr/>
          </p:nvSpPr>
          <p:spPr bwMode="auto">
            <a:xfrm>
              <a:off x="807" y="1800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17" name="Oval 121"/>
            <p:cNvSpPr>
              <a:spLocks noChangeArrowheads="1"/>
            </p:cNvSpPr>
            <p:nvPr/>
          </p:nvSpPr>
          <p:spPr bwMode="auto">
            <a:xfrm>
              <a:off x="951" y="1908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18" name="Oval 122"/>
            <p:cNvSpPr>
              <a:spLocks noChangeArrowheads="1"/>
            </p:cNvSpPr>
            <p:nvPr/>
          </p:nvSpPr>
          <p:spPr bwMode="auto">
            <a:xfrm>
              <a:off x="1089" y="177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19" name="Oval 123"/>
            <p:cNvSpPr>
              <a:spLocks noChangeArrowheads="1"/>
            </p:cNvSpPr>
            <p:nvPr/>
          </p:nvSpPr>
          <p:spPr bwMode="auto">
            <a:xfrm>
              <a:off x="924" y="168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13" name="Group 124"/>
          <p:cNvGrpSpPr>
            <a:grpSpLocks/>
          </p:cNvGrpSpPr>
          <p:nvPr/>
        </p:nvGrpSpPr>
        <p:grpSpPr bwMode="auto">
          <a:xfrm>
            <a:off x="3486150" y="3240088"/>
            <a:ext cx="708025" cy="631825"/>
            <a:chOff x="757" y="1623"/>
            <a:chExt cx="446" cy="398"/>
          </a:xfrm>
        </p:grpSpPr>
        <p:sp>
          <p:nvSpPr>
            <p:cNvPr id="388221" name="Line 125"/>
            <p:cNvSpPr>
              <a:spLocks noChangeShapeType="1"/>
            </p:cNvSpPr>
            <p:nvPr/>
          </p:nvSpPr>
          <p:spPr bwMode="auto">
            <a:xfrm flipH="1">
              <a:off x="765" y="1623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22" name="Line 126"/>
            <p:cNvSpPr>
              <a:spLocks noChangeShapeType="1"/>
            </p:cNvSpPr>
            <p:nvPr/>
          </p:nvSpPr>
          <p:spPr bwMode="auto">
            <a:xfrm>
              <a:off x="757" y="2019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23" name="Oval 127"/>
            <p:cNvSpPr>
              <a:spLocks noChangeArrowheads="1"/>
            </p:cNvSpPr>
            <p:nvPr/>
          </p:nvSpPr>
          <p:spPr bwMode="auto">
            <a:xfrm>
              <a:off x="807" y="1800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24" name="Oval 128"/>
            <p:cNvSpPr>
              <a:spLocks noChangeArrowheads="1"/>
            </p:cNvSpPr>
            <p:nvPr/>
          </p:nvSpPr>
          <p:spPr bwMode="auto">
            <a:xfrm>
              <a:off x="951" y="1908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25" name="Oval 129"/>
            <p:cNvSpPr>
              <a:spLocks noChangeArrowheads="1"/>
            </p:cNvSpPr>
            <p:nvPr/>
          </p:nvSpPr>
          <p:spPr bwMode="auto">
            <a:xfrm>
              <a:off x="1089" y="177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26" name="Oval 130"/>
            <p:cNvSpPr>
              <a:spLocks noChangeArrowheads="1"/>
            </p:cNvSpPr>
            <p:nvPr/>
          </p:nvSpPr>
          <p:spPr bwMode="auto">
            <a:xfrm>
              <a:off x="924" y="168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14" name="Group 131"/>
          <p:cNvGrpSpPr>
            <a:grpSpLocks/>
          </p:cNvGrpSpPr>
          <p:nvPr/>
        </p:nvGrpSpPr>
        <p:grpSpPr bwMode="auto">
          <a:xfrm>
            <a:off x="4264025" y="3240088"/>
            <a:ext cx="708025" cy="631825"/>
            <a:chOff x="757" y="1623"/>
            <a:chExt cx="446" cy="398"/>
          </a:xfrm>
        </p:grpSpPr>
        <p:sp>
          <p:nvSpPr>
            <p:cNvPr id="388228" name="Line 132"/>
            <p:cNvSpPr>
              <a:spLocks noChangeShapeType="1"/>
            </p:cNvSpPr>
            <p:nvPr/>
          </p:nvSpPr>
          <p:spPr bwMode="auto">
            <a:xfrm flipH="1">
              <a:off x="765" y="1623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29" name="Line 133"/>
            <p:cNvSpPr>
              <a:spLocks noChangeShapeType="1"/>
            </p:cNvSpPr>
            <p:nvPr/>
          </p:nvSpPr>
          <p:spPr bwMode="auto">
            <a:xfrm>
              <a:off x="757" y="2019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30" name="Oval 134"/>
            <p:cNvSpPr>
              <a:spLocks noChangeArrowheads="1"/>
            </p:cNvSpPr>
            <p:nvPr/>
          </p:nvSpPr>
          <p:spPr bwMode="auto">
            <a:xfrm>
              <a:off x="807" y="1800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31" name="Oval 135"/>
            <p:cNvSpPr>
              <a:spLocks noChangeArrowheads="1"/>
            </p:cNvSpPr>
            <p:nvPr/>
          </p:nvSpPr>
          <p:spPr bwMode="auto">
            <a:xfrm>
              <a:off x="951" y="1908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32" name="Oval 136"/>
            <p:cNvSpPr>
              <a:spLocks noChangeArrowheads="1"/>
            </p:cNvSpPr>
            <p:nvPr/>
          </p:nvSpPr>
          <p:spPr bwMode="auto">
            <a:xfrm>
              <a:off x="1089" y="177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33" name="Oval 137"/>
            <p:cNvSpPr>
              <a:spLocks noChangeArrowheads="1"/>
            </p:cNvSpPr>
            <p:nvPr/>
          </p:nvSpPr>
          <p:spPr bwMode="auto">
            <a:xfrm>
              <a:off x="924" y="168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15" name="Group 138"/>
          <p:cNvGrpSpPr>
            <a:grpSpLocks/>
          </p:cNvGrpSpPr>
          <p:nvPr/>
        </p:nvGrpSpPr>
        <p:grpSpPr bwMode="auto">
          <a:xfrm>
            <a:off x="5011738" y="3240088"/>
            <a:ext cx="708025" cy="631825"/>
            <a:chOff x="757" y="1623"/>
            <a:chExt cx="446" cy="398"/>
          </a:xfrm>
        </p:grpSpPr>
        <p:sp>
          <p:nvSpPr>
            <p:cNvPr id="388235" name="Line 139"/>
            <p:cNvSpPr>
              <a:spLocks noChangeShapeType="1"/>
            </p:cNvSpPr>
            <p:nvPr/>
          </p:nvSpPr>
          <p:spPr bwMode="auto">
            <a:xfrm flipH="1">
              <a:off x="765" y="1623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36" name="Line 140"/>
            <p:cNvSpPr>
              <a:spLocks noChangeShapeType="1"/>
            </p:cNvSpPr>
            <p:nvPr/>
          </p:nvSpPr>
          <p:spPr bwMode="auto">
            <a:xfrm>
              <a:off x="757" y="2019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37" name="Oval 141"/>
            <p:cNvSpPr>
              <a:spLocks noChangeArrowheads="1"/>
            </p:cNvSpPr>
            <p:nvPr/>
          </p:nvSpPr>
          <p:spPr bwMode="auto">
            <a:xfrm>
              <a:off x="807" y="1800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38" name="Oval 142"/>
            <p:cNvSpPr>
              <a:spLocks noChangeArrowheads="1"/>
            </p:cNvSpPr>
            <p:nvPr/>
          </p:nvSpPr>
          <p:spPr bwMode="auto">
            <a:xfrm>
              <a:off x="951" y="1908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39" name="Oval 143"/>
            <p:cNvSpPr>
              <a:spLocks noChangeArrowheads="1"/>
            </p:cNvSpPr>
            <p:nvPr/>
          </p:nvSpPr>
          <p:spPr bwMode="auto">
            <a:xfrm>
              <a:off x="1089" y="177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40" name="Oval 144"/>
            <p:cNvSpPr>
              <a:spLocks noChangeArrowheads="1"/>
            </p:cNvSpPr>
            <p:nvPr/>
          </p:nvSpPr>
          <p:spPr bwMode="auto">
            <a:xfrm>
              <a:off x="924" y="168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16" name="Group 145"/>
          <p:cNvGrpSpPr>
            <a:grpSpLocks/>
          </p:cNvGrpSpPr>
          <p:nvPr/>
        </p:nvGrpSpPr>
        <p:grpSpPr bwMode="auto">
          <a:xfrm>
            <a:off x="5768975" y="3240088"/>
            <a:ext cx="708025" cy="631825"/>
            <a:chOff x="757" y="1623"/>
            <a:chExt cx="446" cy="398"/>
          </a:xfrm>
        </p:grpSpPr>
        <p:sp>
          <p:nvSpPr>
            <p:cNvPr id="388242" name="Line 146"/>
            <p:cNvSpPr>
              <a:spLocks noChangeShapeType="1"/>
            </p:cNvSpPr>
            <p:nvPr/>
          </p:nvSpPr>
          <p:spPr bwMode="auto">
            <a:xfrm flipH="1">
              <a:off x="765" y="1623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43" name="Line 147"/>
            <p:cNvSpPr>
              <a:spLocks noChangeShapeType="1"/>
            </p:cNvSpPr>
            <p:nvPr/>
          </p:nvSpPr>
          <p:spPr bwMode="auto">
            <a:xfrm>
              <a:off x="757" y="2019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44" name="Oval 148"/>
            <p:cNvSpPr>
              <a:spLocks noChangeArrowheads="1"/>
            </p:cNvSpPr>
            <p:nvPr/>
          </p:nvSpPr>
          <p:spPr bwMode="auto">
            <a:xfrm>
              <a:off x="807" y="1800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45" name="Oval 149"/>
            <p:cNvSpPr>
              <a:spLocks noChangeArrowheads="1"/>
            </p:cNvSpPr>
            <p:nvPr/>
          </p:nvSpPr>
          <p:spPr bwMode="auto">
            <a:xfrm>
              <a:off x="951" y="1908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46" name="Oval 150"/>
            <p:cNvSpPr>
              <a:spLocks noChangeArrowheads="1"/>
            </p:cNvSpPr>
            <p:nvPr/>
          </p:nvSpPr>
          <p:spPr bwMode="auto">
            <a:xfrm>
              <a:off x="1089" y="177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47" name="Oval 151"/>
            <p:cNvSpPr>
              <a:spLocks noChangeArrowheads="1"/>
            </p:cNvSpPr>
            <p:nvPr/>
          </p:nvSpPr>
          <p:spPr bwMode="auto">
            <a:xfrm>
              <a:off x="924" y="168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17" name="Group 152"/>
          <p:cNvGrpSpPr>
            <a:grpSpLocks/>
          </p:cNvGrpSpPr>
          <p:nvPr/>
        </p:nvGrpSpPr>
        <p:grpSpPr bwMode="auto">
          <a:xfrm>
            <a:off x="6516688" y="3240088"/>
            <a:ext cx="708025" cy="631825"/>
            <a:chOff x="757" y="1623"/>
            <a:chExt cx="446" cy="398"/>
          </a:xfrm>
        </p:grpSpPr>
        <p:sp>
          <p:nvSpPr>
            <p:cNvPr id="388249" name="Line 153"/>
            <p:cNvSpPr>
              <a:spLocks noChangeShapeType="1"/>
            </p:cNvSpPr>
            <p:nvPr/>
          </p:nvSpPr>
          <p:spPr bwMode="auto">
            <a:xfrm flipH="1">
              <a:off x="765" y="1623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50" name="Line 154"/>
            <p:cNvSpPr>
              <a:spLocks noChangeShapeType="1"/>
            </p:cNvSpPr>
            <p:nvPr/>
          </p:nvSpPr>
          <p:spPr bwMode="auto">
            <a:xfrm>
              <a:off x="757" y="2019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51" name="Oval 155"/>
            <p:cNvSpPr>
              <a:spLocks noChangeArrowheads="1"/>
            </p:cNvSpPr>
            <p:nvPr/>
          </p:nvSpPr>
          <p:spPr bwMode="auto">
            <a:xfrm>
              <a:off x="807" y="1800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52" name="Oval 156"/>
            <p:cNvSpPr>
              <a:spLocks noChangeArrowheads="1"/>
            </p:cNvSpPr>
            <p:nvPr/>
          </p:nvSpPr>
          <p:spPr bwMode="auto">
            <a:xfrm>
              <a:off x="951" y="1908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53" name="Oval 157"/>
            <p:cNvSpPr>
              <a:spLocks noChangeArrowheads="1"/>
            </p:cNvSpPr>
            <p:nvPr/>
          </p:nvSpPr>
          <p:spPr bwMode="auto">
            <a:xfrm>
              <a:off x="1089" y="177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54" name="Oval 158"/>
            <p:cNvSpPr>
              <a:spLocks noChangeArrowheads="1"/>
            </p:cNvSpPr>
            <p:nvPr/>
          </p:nvSpPr>
          <p:spPr bwMode="auto">
            <a:xfrm>
              <a:off x="924" y="168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88255" name="Rectangle 159"/>
          <p:cNvSpPr>
            <a:spLocks noChangeArrowheads="1"/>
          </p:cNvSpPr>
          <p:nvPr/>
        </p:nvSpPr>
        <p:spPr bwMode="auto">
          <a:xfrm>
            <a:off x="1281113" y="2581275"/>
            <a:ext cx="147637" cy="200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8256" name="Rectangle 160"/>
          <p:cNvSpPr>
            <a:spLocks noChangeArrowheads="1"/>
          </p:cNvSpPr>
          <p:nvPr/>
        </p:nvSpPr>
        <p:spPr bwMode="auto">
          <a:xfrm>
            <a:off x="2214563" y="2400300"/>
            <a:ext cx="147637" cy="200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8257" name="Rectangle 161"/>
          <p:cNvSpPr>
            <a:spLocks noChangeArrowheads="1"/>
          </p:cNvSpPr>
          <p:nvPr/>
        </p:nvSpPr>
        <p:spPr bwMode="auto">
          <a:xfrm>
            <a:off x="3219450" y="2552700"/>
            <a:ext cx="147638" cy="200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8258" name="Rectangle 162"/>
          <p:cNvSpPr>
            <a:spLocks noChangeArrowheads="1"/>
          </p:cNvSpPr>
          <p:nvPr/>
        </p:nvSpPr>
        <p:spPr bwMode="auto">
          <a:xfrm>
            <a:off x="3757613" y="2767013"/>
            <a:ext cx="147637" cy="200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8259" name="Rectangle 163"/>
          <p:cNvSpPr>
            <a:spLocks noChangeArrowheads="1"/>
          </p:cNvSpPr>
          <p:nvPr/>
        </p:nvSpPr>
        <p:spPr bwMode="auto">
          <a:xfrm>
            <a:off x="4319588" y="2433638"/>
            <a:ext cx="357187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8260" name="Rectangle 164"/>
          <p:cNvSpPr>
            <a:spLocks noChangeArrowheads="1"/>
          </p:cNvSpPr>
          <p:nvPr/>
        </p:nvSpPr>
        <p:spPr bwMode="auto">
          <a:xfrm>
            <a:off x="5076825" y="2633663"/>
            <a:ext cx="357188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8261" name="Rectangle 165"/>
          <p:cNvSpPr>
            <a:spLocks noChangeArrowheads="1"/>
          </p:cNvSpPr>
          <p:nvPr/>
        </p:nvSpPr>
        <p:spPr bwMode="auto">
          <a:xfrm>
            <a:off x="6019800" y="2405063"/>
            <a:ext cx="357188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8262" name="Rectangle 166"/>
          <p:cNvSpPr>
            <a:spLocks noChangeArrowheads="1"/>
          </p:cNvSpPr>
          <p:nvPr/>
        </p:nvSpPr>
        <p:spPr bwMode="auto">
          <a:xfrm>
            <a:off x="6796088" y="2605088"/>
            <a:ext cx="357187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8263" name="Rectangle 167"/>
          <p:cNvSpPr>
            <a:spLocks noChangeArrowheads="1"/>
          </p:cNvSpPr>
          <p:nvPr/>
        </p:nvSpPr>
        <p:spPr bwMode="auto">
          <a:xfrm>
            <a:off x="1276350" y="3443288"/>
            <a:ext cx="581025" cy="185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8264" name="Rectangle 168"/>
          <p:cNvSpPr>
            <a:spLocks noChangeArrowheads="1"/>
          </p:cNvSpPr>
          <p:nvPr/>
        </p:nvSpPr>
        <p:spPr bwMode="auto">
          <a:xfrm>
            <a:off x="2190750" y="3271838"/>
            <a:ext cx="219075" cy="5429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8265" name="Rectangle 169"/>
          <p:cNvSpPr>
            <a:spLocks noChangeArrowheads="1"/>
          </p:cNvSpPr>
          <p:nvPr/>
        </p:nvSpPr>
        <p:spPr bwMode="auto">
          <a:xfrm>
            <a:off x="2800350" y="3295650"/>
            <a:ext cx="366713" cy="519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8266" name="Rectangle 170"/>
          <p:cNvSpPr>
            <a:spLocks noChangeArrowheads="1"/>
          </p:cNvSpPr>
          <p:nvPr/>
        </p:nvSpPr>
        <p:spPr bwMode="auto">
          <a:xfrm>
            <a:off x="3529013" y="3300413"/>
            <a:ext cx="633412" cy="3095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8267" name="Rectangle 171"/>
          <p:cNvSpPr>
            <a:spLocks noChangeArrowheads="1"/>
          </p:cNvSpPr>
          <p:nvPr/>
        </p:nvSpPr>
        <p:spPr bwMode="auto">
          <a:xfrm>
            <a:off x="4300538" y="3457575"/>
            <a:ext cx="609600" cy="314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8268" name="Rectangle 172"/>
          <p:cNvSpPr>
            <a:spLocks noChangeArrowheads="1"/>
          </p:cNvSpPr>
          <p:nvPr/>
        </p:nvSpPr>
        <p:spPr bwMode="auto">
          <a:xfrm>
            <a:off x="5214938" y="3267075"/>
            <a:ext cx="400050" cy="528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8269" name="Rectangle 173"/>
          <p:cNvSpPr>
            <a:spLocks noChangeArrowheads="1"/>
          </p:cNvSpPr>
          <p:nvPr/>
        </p:nvSpPr>
        <p:spPr bwMode="auto">
          <a:xfrm>
            <a:off x="6010275" y="3476625"/>
            <a:ext cx="176213" cy="147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8270" name="Rectangle 174"/>
          <p:cNvSpPr>
            <a:spLocks noChangeArrowheads="1"/>
          </p:cNvSpPr>
          <p:nvPr/>
        </p:nvSpPr>
        <p:spPr bwMode="auto">
          <a:xfrm>
            <a:off x="6577013" y="3286125"/>
            <a:ext cx="581025" cy="509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8271" name="Text Box 175"/>
          <p:cNvSpPr txBox="1">
            <a:spLocks noChangeArrowheads="1"/>
          </p:cNvSpPr>
          <p:nvPr/>
        </p:nvSpPr>
        <p:spPr bwMode="auto">
          <a:xfrm>
            <a:off x="1044575" y="4330700"/>
            <a:ext cx="7414507" cy="3715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pt-BR" baseline="0" dirty="0" smtClean="0"/>
              <a:t>Algumas configurações de 4 instâncias não podem ser despedaçadas:</a:t>
            </a:r>
            <a:endParaRPr lang="pt-BR" baseline="0" dirty="0"/>
          </a:p>
        </p:txBody>
      </p:sp>
      <p:grpSp>
        <p:nvGrpSpPr>
          <p:cNvPr id="18" name="Group 192"/>
          <p:cNvGrpSpPr>
            <a:grpSpLocks/>
          </p:cNvGrpSpPr>
          <p:nvPr/>
        </p:nvGrpSpPr>
        <p:grpSpPr bwMode="auto">
          <a:xfrm>
            <a:off x="1949450" y="4995863"/>
            <a:ext cx="1158875" cy="876300"/>
            <a:chOff x="1228" y="3147"/>
            <a:chExt cx="446" cy="398"/>
          </a:xfrm>
        </p:grpSpPr>
        <p:sp>
          <p:nvSpPr>
            <p:cNvPr id="388273" name="Line 177"/>
            <p:cNvSpPr>
              <a:spLocks noChangeShapeType="1"/>
            </p:cNvSpPr>
            <p:nvPr/>
          </p:nvSpPr>
          <p:spPr bwMode="auto">
            <a:xfrm flipH="1">
              <a:off x="1236" y="3147"/>
              <a:ext cx="3" cy="3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arrow" w="med" len="med"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74" name="Line 178"/>
            <p:cNvSpPr>
              <a:spLocks noChangeShapeType="1"/>
            </p:cNvSpPr>
            <p:nvPr/>
          </p:nvSpPr>
          <p:spPr bwMode="auto">
            <a:xfrm>
              <a:off x="1228" y="3543"/>
              <a:ext cx="44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endParaRPr lang="pt-BR"/>
            </a:p>
          </p:txBody>
        </p:sp>
        <p:sp>
          <p:nvSpPr>
            <p:cNvPr id="388275" name="Oval 179"/>
            <p:cNvSpPr>
              <a:spLocks noChangeArrowheads="1"/>
            </p:cNvSpPr>
            <p:nvPr/>
          </p:nvSpPr>
          <p:spPr bwMode="auto">
            <a:xfrm>
              <a:off x="1455" y="3309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76" name="Oval 180"/>
            <p:cNvSpPr>
              <a:spLocks noChangeArrowheads="1"/>
            </p:cNvSpPr>
            <p:nvPr/>
          </p:nvSpPr>
          <p:spPr bwMode="auto">
            <a:xfrm>
              <a:off x="1422" y="3432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77" name="Oval 181"/>
            <p:cNvSpPr>
              <a:spLocks noChangeArrowheads="1"/>
            </p:cNvSpPr>
            <p:nvPr/>
          </p:nvSpPr>
          <p:spPr bwMode="auto">
            <a:xfrm>
              <a:off x="1560" y="3303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78" name="Oval 182"/>
            <p:cNvSpPr>
              <a:spLocks noChangeArrowheads="1"/>
            </p:cNvSpPr>
            <p:nvPr/>
          </p:nvSpPr>
          <p:spPr bwMode="auto">
            <a:xfrm>
              <a:off x="1395" y="3207"/>
              <a:ext cx="35" cy="32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88279" name="Rectangle 183"/>
            <p:cNvSpPr>
              <a:spLocks noChangeArrowheads="1"/>
            </p:cNvSpPr>
            <p:nvPr/>
          </p:nvSpPr>
          <p:spPr bwMode="auto">
            <a:xfrm>
              <a:off x="1377" y="3198"/>
              <a:ext cx="225" cy="27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Aula 8 - 11/05/2010</a:t>
            </a:r>
            <a:endParaRPr lang="en-US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Tópicos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Introdução – Cap. 1 (16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Classificação Indutiva – Cap. 2 (23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Árvores de Decisão – Cap. 3 (30</a:t>
            </a:r>
            <a:r>
              <a:rPr lang="en-US" sz="2000" dirty="0">
                <a:solidFill>
                  <a:srgbClr val="00B0F0"/>
                </a:solidFill>
              </a:rPr>
              <a:t>/03)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Ensembles - Artigo (13</a:t>
            </a:r>
            <a:r>
              <a:rPr lang="en-US" sz="2000" dirty="0">
                <a:solidFill>
                  <a:srgbClr val="00B0F0"/>
                </a:solidFill>
              </a:rPr>
              <a:t>/04)</a:t>
            </a:r>
            <a:endParaRPr lang="pt-BR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Avaliação Experimental – Cap. 5 (20</a:t>
            </a:r>
            <a:r>
              <a:rPr lang="en-US" sz="2000" dirty="0">
                <a:solidFill>
                  <a:srgbClr val="00B0F0"/>
                </a:solidFill>
              </a:rPr>
              <a:t>/04</a:t>
            </a:r>
            <a:r>
              <a:rPr lang="en-US" sz="2000" dirty="0" smtClean="0">
                <a:solidFill>
                  <a:srgbClr val="00B0F0"/>
                </a:solidFill>
              </a:rPr>
              <a:t>)</a:t>
            </a:r>
            <a:endParaRPr lang="en-US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Aprendizado de Regras – Cap. 10 </a:t>
            </a:r>
            <a:r>
              <a:rPr lang="pt-BR" sz="2000" dirty="0" smtClean="0">
                <a:solidFill>
                  <a:srgbClr val="00B0F0"/>
                </a:solidFill>
              </a:rPr>
              <a:t>(27</a:t>
            </a:r>
            <a:r>
              <a:rPr lang="en-US" sz="2000" dirty="0" smtClean="0">
                <a:solidFill>
                  <a:srgbClr val="00B0F0"/>
                </a:solidFill>
              </a:rPr>
              <a:t>/04)</a:t>
            </a:r>
            <a:endParaRPr lang="en-US" sz="2000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>
                <a:solidFill>
                  <a:srgbClr val="00B0F0"/>
                </a:solidFill>
              </a:rPr>
              <a:t>Redes Neurais – Cap. 4 </a:t>
            </a:r>
            <a:r>
              <a:rPr lang="pt-BR" sz="2000" dirty="0" smtClean="0">
                <a:solidFill>
                  <a:srgbClr val="00B0F0"/>
                </a:solidFill>
              </a:rPr>
              <a:t>(04</a:t>
            </a:r>
            <a:r>
              <a:rPr lang="en-US" sz="2000" dirty="0" smtClean="0">
                <a:solidFill>
                  <a:srgbClr val="00B0F0"/>
                </a:solidFill>
              </a:rPr>
              <a:t>/05</a:t>
            </a:r>
            <a:r>
              <a:rPr lang="pt-BR" sz="2000" dirty="0" smtClean="0">
                <a:solidFill>
                  <a:srgbClr val="00B0F0"/>
                </a:solidFill>
              </a:rPr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b="1" dirty="0" smtClean="0">
                <a:solidFill>
                  <a:srgbClr val="00B0F0"/>
                </a:solidFill>
              </a:rPr>
              <a:t>Teoria do Aprendizado – Cap. 7 (11</a:t>
            </a:r>
            <a:r>
              <a:rPr lang="en-US" sz="2000" b="1" dirty="0" smtClean="0">
                <a:solidFill>
                  <a:srgbClr val="00B0F0"/>
                </a:solidFill>
              </a:rPr>
              <a:t>/05)</a:t>
            </a:r>
            <a:endParaRPr lang="pt-BR" sz="2000" b="1" dirty="0">
              <a:solidFill>
                <a:srgbClr val="00B0F0"/>
              </a:solidFill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Máquinas de Vetor de Suporte – Artigo (18</a:t>
            </a:r>
            <a:r>
              <a:rPr lang="en-US" sz="2000" dirty="0"/>
              <a:t>/05</a:t>
            </a:r>
            <a:r>
              <a:rPr lang="pt-BR" sz="2000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Aprendizado Bayesiano – Cap. 6 e novo cap. online (25</a:t>
            </a:r>
            <a:r>
              <a:rPr lang="en-US" sz="2000" dirty="0"/>
              <a:t>/05</a:t>
            </a:r>
            <a:r>
              <a:rPr lang="pt-BR" sz="2000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Aprendizado Baseado em Instâncias – Cap. 8 (01</a:t>
            </a:r>
            <a:r>
              <a:rPr lang="en-US" sz="2000" dirty="0"/>
              <a:t>/05</a:t>
            </a:r>
            <a:r>
              <a:rPr lang="pt-BR" sz="2000" dirty="0"/>
              <a:t>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Classificação de Textos – Artigo (08</a:t>
            </a:r>
            <a:r>
              <a:rPr lang="en-US" sz="2000" dirty="0"/>
              <a:t>/06)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pt-BR" sz="2000" dirty="0"/>
              <a:t>Aprendizado Não-Supervisionado – Artigo (15</a:t>
            </a:r>
            <a:r>
              <a:rPr lang="en-US" sz="2000" dirty="0"/>
              <a:t>/06)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pt-BR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endParaRPr lang="pt-BR" sz="20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CBC13-B5D8-49F1-8A5F-7F4F4122C94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FE0171B-1D2F-4675-BE56-DFC7CA00F00C}" type="slidenum">
              <a:rPr lang="en-US"/>
              <a:pPr/>
              <a:t>20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8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r>
              <a:rPr lang="en-US" dirty="0" smtClean="0"/>
              <a:t> (cont</a:t>
            </a:r>
            <a:r>
              <a:rPr lang="en-US" dirty="0"/>
              <a:t>)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 sz="2400" dirty="0" err="1" smtClean="0"/>
              <a:t>Nenhum</a:t>
            </a:r>
            <a:r>
              <a:rPr lang="en-US" sz="2400" dirty="0" smtClean="0"/>
              <a:t> </a:t>
            </a:r>
            <a:r>
              <a:rPr lang="en-US" sz="2400" dirty="0" err="1" smtClean="0"/>
              <a:t>conjunto</a:t>
            </a:r>
            <a:r>
              <a:rPr lang="en-US" sz="2400" dirty="0" smtClean="0"/>
              <a:t> de 5 </a:t>
            </a:r>
            <a:r>
              <a:rPr lang="en-US" sz="2400" dirty="0" err="1" smtClean="0"/>
              <a:t>instâncias</a:t>
            </a:r>
            <a:r>
              <a:rPr lang="en-US" sz="2400" dirty="0" smtClean="0"/>
              <a:t> </a:t>
            </a:r>
            <a:r>
              <a:rPr lang="en-US" sz="2400" dirty="0" err="1" smtClean="0"/>
              <a:t>pode</a:t>
            </a:r>
            <a:r>
              <a:rPr lang="en-US" sz="2400" dirty="0" smtClean="0"/>
              <a:t> ser </a:t>
            </a:r>
            <a:r>
              <a:rPr lang="en-US" sz="2400" dirty="0" err="1" smtClean="0"/>
              <a:t>despedaçado</a:t>
            </a: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</a:pPr>
            <a:endParaRPr lang="en-US" sz="2400" dirty="0" smtClean="0"/>
          </a:p>
          <a:p>
            <a:pPr>
              <a:spcBef>
                <a:spcPct val="0"/>
              </a:spcBef>
              <a:buNone/>
            </a:pPr>
            <a:r>
              <a:rPr lang="en-US" sz="2400" dirty="0" smtClean="0"/>
              <a:t>.</a:t>
            </a: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endParaRPr lang="en-US" sz="2400" dirty="0"/>
          </a:p>
          <a:p>
            <a:pPr>
              <a:spcBef>
                <a:spcPct val="0"/>
              </a:spcBef>
            </a:pPr>
            <a:r>
              <a:rPr lang="en-US" sz="2400" dirty="0" smtClean="0"/>
              <a:t>Logo </a:t>
            </a:r>
            <a:r>
              <a:rPr lang="en-US" sz="2400" dirty="0"/>
              <a:t>VC(</a:t>
            </a:r>
            <a:r>
              <a:rPr lang="en-US" sz="2400" i="1" dirty="0"/>
              <a:t>H</a:t>
            </a:r>
            <a:r>
              <a:rPr lang="en-US" sz="2400" dirty="0"/>
              <a:t>) = 4</a:t>
            </a:r>
          </a:p>
          <a:p>
            <a:pPr>
              <a:spcBef>
                <a:spcPct val="0"/>
              </a:spcBef>
            </a:pPr>
            <a:r>
              <a:rPr lang="en-US" sz="2400" dirty="0" err="1" smtClean="0"/>
              <a:t>Pode</a:t>
            </a:r>
            <a:r>
              <a:rPr lang="en-US" sz="2400" dirty="0" smtClean="0"/>
              <a:t> ser </a:t>
            </a:r>
            <a:r>
              <a:rPr lang="en-US" sz="2400" dirty="0" err="1" smtClean="0"/>
              <a:t>generalizado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</a:t>
            </a:r>
            <a:r>
              <a:rPr lang="en-US" sz="2400" dirty="0" err="1" smtClean="0"/>
              <a:t>hiper-retângulos</a:t>
            </a:r>
            <a:r>
              <a:rPr lang="en-US" sz="2400" dirty="0" smtClean="0"/>
              <a:t> (</a:t>
            </a:r>
            <a:r>
              <a:rPr lang="en-US" sz="2400" dirty="0" err="1" smtClean="0"/>
              <a:t>conjunções</a:t>
            </a:r>
            <a:r>
              <a:rPr lang="en-US" sz="2400" dirty="0" smtClean="0"/>
              <a:t> de </a:t>
            </a:r>
            <a:r>
              <a:rPr lang="en-US" sz="2400" dirty="0" err="1" smtClean="0"/>
              <a:t>intervalos</a:t>
            </a:r>
            <a:r>
              <a:rPr lang="en-US" sz="2400" dirty="0" smtClean="0"/>
              <a:t> </a:t>
            </a:r>
            <a:r>
              <a:rPr lang="en-US" sz="2400" dirty="0" err="1" smtClean="0"/>
              <a:t>em</a:t>
            </a:r>
            <a:r>
              <a:rPr lang="en-US" sz="2400" dirty="0" smtClean="0"/>
              <a:t> </a:t>
            </a:r>
            <a:r>
              <a:rPr lang="en-US" sz="2400" i="1" dirty="0"/>
              <a:t>n</a:t>
            </a:r>
            <a:r>
              <a:rPr lang="en-US" sz="2400" dirty="0"/>
              <a:t> </a:t>
            </a:r>
            <a:r>
              <a:rPr lang="en-US" sz="2400" dirty="0" err="1" smtClean="0"/>
              <a:t>dimensões</a:t>
            </a:r>
            <a:r>
              <a:rPr lang="en-US" sz="2400" dirty="0" smtClean="0"/>
              <a:t>): </a:t>
            </a:r>
            <a:r>
              <a:rPr lang="en-US" sz="2400" dirty="0"/>
              <a:t>VC(</a:t>
            </a:r>
            <a:r>
              <a:rPr lang="en-US" sz="2400" i="1" dirty="0"/>
              <a:t>H</a:t>
            </a:r>
            <a:r>
              <a:rPr lang="en-US" sz="2400" dirty="0"/>
              <a:t>)=2</a:t>
            </a:r>
            <a:r>
              <a:rPr lang="en-US" sz="2400" i="1" dirty="0"/>
              <a:t>n</a:t>
            </a:r>
            <a:r>
              <a:rPr lang="en-US" sz="2400" dirty="0"/>
              <a:t>.</a:t>
            </a:r>
            <a:endParaRPr lang="en-US" dirty="0"/>
          </a:p>
        </p:txBody>
      </p:sp>
      <p:sp>
        <p:nvSpPr>
          <p:cNvPr id="389125" name="Line 5"/>
          <p:cNvSpPr>
            <a:spLocks noChangeShapeType="1"/>
          </p:cNvSpPr>
          <p:nvPr/>
        </p:nvSpPr>
        <p:spPr bwMode="auto">
          <a:xfrm flipH="1">
            <a:off x="1962150" y="2984500"/>
            <a:ext cx="9525" cy="1033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9126" name="Line 6"/>
          <p:cNvSpPr>
            <a:spLocks noChangeShapeType="1"/>
          </p:cNvSpPr>
          <p:nvPr/>
        </p:nvSpPr>
        <p:spPr bwMode="auto">
          <a:xfrm>
            <a:off x="1939925" y="4013200"/>
            <a:ext cx="1268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90000" tIns="46800" rIns="90000" bIns="46800">
            <a:spAutoFit/>
          </a:bodyPr>
          <a:lstStyle/>
          <a:p>
            <a:endParaRPr lang="pt-BR"/>
          </a:p>
        </p:txBody>
      </p:sp>
      <p:sp>
        <p:nvSpPr>
          <p:cNvPr id="389127" name="Oval 7"/>
          <p:cNvSpPr>
            <a:spLocks noChangeArrowheads="1"/>
          </p:cNvSpPr>
          <p:nvPr/>
        </p:nvSpPr>
        <p:spPr bwMode="auto">
          <a:xfrm>
            <a:off x="2082800" y="3444875"/>
            <a:ext cx="98425" cy="825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9128" name="Oval 8"/>
          <p:cNvSpPr>
            <a:spLocks noChangeArrowheads="1"/>
          </p:cNvSpPr>
          <p:nvPr/>
        </p:nvSpPr>
        <p:spPr bwMode="auto">
          <a:xfrm>
            <a:off x="2492375" y="3724275"/>
            <a:ext cx="98425" cy="8413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9129" name="Oval 9"/>
          <p:cNvSpPr>
            <a:spLocks noChangeArrowheads="1"/>
          </p:cNvSpPr>
          <p:nvPr/>
        </p:nvSpPr>
        <p:spPr bwMode="auto">
          <a:xfrm>
            <a:off x="2884488" y="3389313"/>
            <a:ext cx="98425" cy="8413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9130" name="Oval 10"/>
          <p:cNvSpPr>
            <a:spLocks noChangeArrowheads="1"/>
          </p:cNvSpPr>
          <p:nvPr/>
        </p:nvSpPr>
        <p:spPr bwMode="auto">
          <a:xfrm>
            <a:off x="2414588" y="3140075"/>
            <a:ext cx="100012" cy="8255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9131" name="Oval 11"/>
          <p:cNvSpPr>
            <a:spLocks noChangeArrowheads="1"/>
          </p:cNvSpPr>
          <p:nvPr/>
        </p:nvSpPr>
        <p:spPr bwMode="auto">
          <a:xfrm>
            <a:off x="2449513" y="3400425"/>
            <a:ext cx="98425" cy="84138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89132" name="Rectangle 12"/>
          <p:cNvSpPr>
            <a:spLocks noChangeArrowheads="1"/>
          </p:cNvSpPr>
          <p:nvPr/>
        </p:nvSpPr>
        <p:spPr bwMode="auto">
          <a:xfrm>
            <a:off x="2071688" y="3133725"/>
            <a:ext cx="903287" cy="6826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0C8DEF-DFF7-4BAB-B733-558996449518}" type="slidenum">
              <a:rPr lang="en-US"/>
              <a:pPr/>
              <a:t>21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Quota superior 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complexidade</a:t>
            </a:r>
            <a:r>
              <a:rPr lang="en-US" sz="3200" dirty="0" smtClean="0"/>
              <a:t> de </a:t>
            </a:r>
            <a:r>
              <a:rPr lang="en-US" sz="3200" dirty="0" err="1" smtClean="0"/>
              <a:t>amostras</a:t>
            </a:r>
            <a:r>
              <a:rPr lang="en-US" sz="3200" dirty="0" smtClean="0"/>
              <a:t> </a:t>
            </a:r>
            <a:r>
              <a:rPr lang="en-US" sz="3200" dirty="0" err="1" smtClean="0"/>
              <a:t>usando</a:t>
            </a:r>
            <a:r>
              <a:rPr lang="en-US" sz="3200" dirty="0" smtClean="0"/>
              <a:t> </a:t>
            </a:r>
            <a:r>
              <a:rPr lang="en-US" sz="3200" dirty="0" err="1" smtClean="0"/>
              <a:t>dimensão</a:t>
            </a:r>
            <a:r>
              <a:rPr lang="en-US" sz="3200" dirty="0" smtClean="0"/>
              <a:t> VC</a:t>
            </a:r>
            <a:endParaRPr lang="en-US" sz="3200" dirty="0"/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err="1" smtClean="0"/>
              <a:t>Usando</a:t>
            </a:r>
            <a:r>
              <a:rPr lang="en-US" sz="2400" dirty="0" smtClean="0"/>
              <a:t> </a:t>
            </a:r>
            <a:r>
              <a:rPr lang="en-US" sz="2400" dirty="0" err="1" smtClean="0"/>
              <a:t>dimensão</a:t>
            </a:r>
            <a:r>
              <a:rPr lang="en-US" sz="2400" dirty="0" smtClean="0"/>
              <a:t> VC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medida</a:t>
            </a:r>
            <a:r>
              <a:rPr lang="en-US" sz="2400" dirty="0" smtClean="0"/>
              <a:t> de </a:t>
            </a:r>
            <a:r>
              <a:rPr lang="en-US" sz="2400" dirty="0" err="1" smtClean="0"/>
              <a:t>complexidade</a:t>
            </a:r>
            <a:r>
              <a:rPr lang="en-US" sz="2400" dirty="0" smtClean="0"/>
              <a:t>, </a:t>
            </a:r>
            <a:r>
              <a:rPr lang="en-US" sz="2400" dirty="0" err="1" smtClean="0"/>
              <a:t>podemos</a:t>
            </a:r>
            <a:r>
              <a:rPr lang="en-US" sz="2400" dirty="0" smtClean="0"/>
              <a:t> </a:t>
            </a:r>
            <a:r>
              <a:rPr lang="en-US" sz="2400" dirty="0" err="1" smtClean="0"/>
              <a:t>mostrar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o </a:t>
            </a:r>
            <a:r>
              <a:rPr lang="en-US" sz="2400" dirty="0" err="1" smtClean="0"/>
              <a:t>seguinte</a:t>
            </a:r>
            <a:r>
              <a:rPr lang="en-US" sz="2400" dirty="0" smtClean="0"/>
              <a:t> </a:t>
            </a:r>
            <a:r>
              <a:rPr lang="en-US" sz="2400" dirty="0" err="1" smtClean="0"/>
              <a:t>número</a:t>
            </a:r>
            <a:r>
              <a:rPr lang="en-US" sz="2400" dirty="0" smtClean="0"/>
              <a:t> de </a:t>
            </a:r>
            <a:r>
              <a:rPr lang="en-US" sz="2400" dirty="0" err="1" smtClean="0"/>
              <a:t>exemplos</a:t>
            </a:r>
            <a:r>
              <a:rPr lang="en-US" sz="2400" dirty="0" smtClean="0"/>
              <a:t> é </a:t>
            </a:r>
            <a:r>
              <a:rPr lang="en-US" sz="2400" dirty="0" err="1" smtClean="0"/>
              <a:t>suficiente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o </a:t>
            </a:r>
            <a:r>
              <a:rPr lang="en-US" sz="2400" dirty="0" err="1" smtClean="0"/>
              <a:t>aprendizado</a:t>
            </a:r>
            <a:r>
              <a:rPr lang="en-US" sz="2400" dirty="0" smtClean="0"/>
              <a:t> PAC(</a:t>
            </a:r>
            <a:r>
              <a:rPr lang="en-US" sz="2400" dirty="0" err="1" smtClean="0"/>
              <a:t>Blumer</a:t>
            </a:r>
            <a:r>
              <a:rPr lang="en-US" sz="2400" dirty="0" smtClean="0"/>
              <a:t> </a:t>
            </a:r>
            <a:r>
              <a:rPr lang="en-US" sz="2400" i="1" dirty="0"/>
              <a:t>et al</a:t>
            </a:r>
            <a:r>
              <a:rPr lang="en-US" sz="2400" dirty="0"/>
              <a:t>., 1989).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390148" name="Object 4"/>
          <p:cNvGraphicFramePr>
            <a:graphicFrameLocks noChangeAspect="1"/>
          </p:cNvGraphicFramePr>
          <p:nvPr/>
        </p:nvGraphicFramePr>
        <p:xfrm>
          <a:off x="2362200" y="2895600"/>
          <a:ext cx="4487862" cy="950912"/>
        </p:xfrm>
        <a:graphic>
          <a:graphicData uri="http://schemas.openxmlformats.org/presentationml/2006/ole">
            <p:oleObj spid="_x0000_s201730" name="Equation" r:id="rId3" imgW="215892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DF5A36-A1C5-4149-98EF-750415CDF62A}" type="slidenum">
              <a:rPr lang="en-US"/>
              <a:pPr/>
              <a:t>22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Conclusões</a:t>
            </a:r>
            <a:endParaRPr lang="en-US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2244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A </a:t>
            </a:r>
            <a:r>
              <a:rPr lang="en-US" sz="2400" dirty="0" err="1" smtClean="0"/>
              <a:t>análise</a:t>
            </a:r>
            <a:r>
              <a:rPr lang="en-US" sz="2400" dirty="0" smtClean="0"/>
              <a:t> PAC é um </a:t>
            </a:r>
            <a:r>
              <a:rPr lang="en-US" sz="2400" dirty="0" err="1" smtClean="0"/>
              <a:t>arcabouço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en-US" sz="2400" dirty="0" smtClean="0"/>
              <a:t> o </a:t>
            </a:r>
            <a:r>
              <a:rPr lang="en-US" sz="2400" dirty="0" err="1" smtClean="0"/>
              <a:t>estudo</a:t>
            </a:r>
            <a:r>
              <a:rPr lang="en-US" sz="2400" dirty="0" smtClean="0"/>
              <a:t> </a:t>
            </a:r>
            <a:r>
              <a:rPr lang="en-US" sz="2400" dirty="0" err="1" smtClean="0"/>
              <a:t>teórico</a:t>
            </a:r>
            <a:r>
              <a:rPr lang="en-US" sz="2400" dirty="0" smtClean="0"/>
              <a:t> </a:t>
            </a:r>
            <a:r>
              <a:rPr lang="en-US" sz="2400" dirty="0" err="1" smtClean="0"/>
              <a:t>da</a:t>
            </a:r>
            <a:r>
              <a:rPr lang="en-US" sz="2400" dirty="0" smtClean="0"/>
              <a:t> </a:t>
            </a:r>
            <a:r>
              <a:rPr lang="en-US" sz="2400" dirty="0" err="1" smtClean="0"/>
              <a:t>efetividade</a:t>
            </a:r>
            <a:r>
              <a:rPr lang="en-US" sz="2400" dirty="0" smtClean="0"/>
              <a:t> de </a:t>
            </a:r>
            <a:r>
              <a:rPr lang="en-US" sz="2400" dirty="0" err="1" smtClean="0"/>
              <a:t>algoritmos</a:t>
            </a:r>
            <a:r>
              <a:rPr lang="en-US" sz="2400" dirty="0" smtClean="0"/>
              <a:t> de </a:t>
            </a:r>
            <a:r>
              <a:rPr lang="en-US" sz="2400" dirty="0" err="1" smtClean="0"/>
              <a:t>aprendizagem</a:t>
            </a:r>
            <a:r>
              <a:rPr lang="en-US" sz="2400" dirty="0" smtClean="0"/>
              <a:t>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A </a:t>
            </a:r>
            <a:r>
              <a:rPr lang="en-US" sz="2400" dirty="0" err="1" smtClean="0"/>
              <a:t>complexidade</a:t>
            </a:r>
            <a:r>
              <a:rPr lang="en-US" sz="2400" dirty="0" smtClean="0"/>
              <a:t> de </a:t>
            </a:r>
            <a:r>
              <a:rPr lang="en-US" sz="2400" dirty="0" err="1" smtClean="0"/>
              <a:t>amostra</a:t>
            </a:r>
            <a:r>
              <a:rPr lang="en-US" sz="2400" dirty="0" smtClean="0"/>
              <a:t> de </a:t>
            </a:r>
            <a:r>
              <a:rPr lang="en-US" sz="2400" dirty="0" err="1" smtClean="0"/>
              <a:t>qualquer</a:t>
            </a:r>
            <a:r>
              <a:rPr lang="en-US" sz="2400" dirty="0" smtClean="0"/>
              <a:t> </a:t>
            </a:r>
            <a:r>
              <a:rPr lang="en-US" sz="2400" dirty="0" err="1" smtClean="0"/>
              <a:t>aprendiz</a:t>
            </a:r>
            <a:r>
              <a:rPr lang="en-US" sz="2400" dirty="0" smtClean="0"/>
              <a:t> </a:t>
            </a:r>
            <a:r>
              <a:rPr lang="en-US" sz="2400" dirty="0" err="1" smtClean="0"/>
              <a:t>consistente</a:t>
            </a:r>
            <a:r>
              <a:rPr lang="en-US" sz="2400" dirty="0" smtClean="0"/>
              <a:t> </a:t>
            </a:r>
            <a:r>
              <a:rPr lang="en-US" sz="2400" dirty="0" err="1" smtClean="0"/>
              <a:t>usando</a:t>
            </a:r>
            <a:r>
              <a:rPr lang="en-US" sz="2400" dirty="0" smtClean="0"/>
              <a:t> um </a:t>
            </a:r>
            <a:r>
              <a:rPr lang="en-US" sz="2400" dirty="0" err="1" smtClean="0"/>
              <a:t>espaço</a:t>
            </a:r>
            <a:r>
              <a:rPr lang="en-US" sz="2400" dirty="0" smtClean="0"/>
              <a:t> de </a:t>
            </a:r>
            <a:r>
              <a:rPr lang="en-US" sz="2400" dirty="0" err="1" smtClean="0"/>
              <a:t>hipóteses</a:t>
            </a:r>
            <a:r>
              <a:rPr lang="en-US" sz="2400" dirty="0" smtClean="0"/>
              <a:t>, </a:t>
            </a:r>
            <a:r>
              <a:rPr lang="en-US" sz="2400" i="1" dirty="0"/>
              <a:t>H</a:t>
            </a:r>
            <a:r>
              <a:rPr lang="en-US" sz="2400" dirty="0"/>
              <a:t>, </a:t>
            </a:r>
            <a:r>
              <a:rPr lang="en-US" sz="2400" dirty="0" err="1" smtClean="0"/>
              <a:t>pode</a:t>
            </a:r>
            <a:r>
              <a:rPr lang="en-US" sz="2400" dirty="0" smtClean="0"/>
              <a:t> ser </a:t>
            </a:r>
            <a:r>
              <a:rPr lang="en-US" sz="2400" dirty="0" err="1" smtClean="0"/>
              <a:t>determinada</a:t>
            </a:r>
            <a:r>
              <a:rPr lang="en-US" sz="2400" dirty="0" smtClean="0"/>
              <a:t> a </a:t>
            </a:r>
            <a:r>
              <a:rPr lang="en-US" sz="2400" dirty="0" err="1" smtClean="0"/>
              <a:t>partir</a:t>
            </a:r>
            <a:r>
              <a:rPr lang="en-US" sz="2400" dirty="0" smtClean="0"/>
              <a:t> de </a:t>
            </a:r>
            <a:r>
              <a:rPr lang="en-US" sz="2400" dirty="0"/>
              <a:t>|</a:t>
            </a:r>
            <a:r>
              <a:rPr lang="en-US" sz="2400" i="1" dirty="0"/>
              <a:t>H</a:t>
            </a:r>
            <a:r>
              <a:rPr lang="en-US" sz="2400" dirty="0"/>
              <a:t>| or VC(</a:t>
            </a:r>
            <a:r>
              <a:rPr lang="en-US" sz="2400" i="1" dirty="0"/>
              <a:t>H</a:t>
            </a:r>
            <a:r>
              <a:rPr lang="en-US" sz="2400" dirty="0" smtClean="0"/>
              <a:t>).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err="1" smtClean="0"/>
              <a:t>Resultados</a:t>
            </a:r>
            <a:r>
              <a:rPr lang="en-US" sz="2400" dirty="0" smtClean="0"/>
              <a:t> </a:t>
            </a:r>
            <a:r>
              <a:rPr lang="en-US" sz="2400" dirty="0" err="1" smtClean="0"/>
              <a:t>experimentais</a:t>
            </a:r>
            <a:r>
              <a:rPr lang="en-US" sz="2400" dirty="0" smtClean="0"/>
              <a:t> </a:t>
            </a:r>
            <a:r>
              <a:rPr lang="en-US" sz="2400" dirty="0" err="1" smtClean="0"/>
              <a:t>mostram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as quotas de </a:t>
            </a:r>
            <a:r>
              <a:rPr lang="en-US" sz="2400" dirty="0" err="1" smtClean="0"/>
              <a:t>complexidade</a:t>
            </a:r>
            <a:r>
              <a:rPr lang="en-US" sz="2400" dirty="0" smtClean="0"/>
              <a:t> </a:t>
            </a:r>
            <a:r>
              <a:rPr lang="en-US" sz="2400" dirty="0" err="1" smtClean="0"/>
              <a:t>superestimam</a:t>
            </a:r>
            <a:r>
              <a:rPr lang="en-US" sz="2400" dirty="0" smtClean="0"/>
              <a:t> o </a:t>
            </a:r>
            <a:r>
              <a:rPr lang="en-US" sz="2400" dirty="0" err="1" smtClean="0"/>
              <a:t>número</a:t>
            </a:r>
            <a:r>
              <a:rPr lang="en-US" sz="2400" dirty="0" smtClean="0"/>
              <a:t> de </a:t>
            </a:r>
            <a:r>
              <a:rPr lang="en-US" sz="2400" dirty="0" err="1" smtClean="0"/>
              <a:t>exemplos</a:t>
            </a:r>
            <a:r>
              <a:rPr lang="en-US" sz="2400" dirty="0" smtClean="0"/>
              <a:t> </a:t>
            </a:r>
            <a:r>
              <a:rPr lang="en-US" sz="2400" dirty="0" err="1" smtClean="0"/>
              <a:t>necessários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prática</a:t>
            </a:r>
            <a:r>
              <a:rPr lang="en-US" sz="2400" dirty="0" smtClean="0"/>
              <a:t> </a:t>
            </a:r>
            <a:r>
              <a:rPr lang="en-US" sz="2400" dirty="0" err="1" smtClean="0"/>
              <a:t>já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são</a:t>
            </a:r>
            <a:r>
              <a:rPr lang="en-US" sz="2400" dirty="0" smtClean="0"/>
              <a:t> quotas </a:t>
            </a:r>
            <a:r>
              <a:rPr lang="en-US" sz="2400" dirty="0" err="1" smtClean="0"/>
              <a:t>superiores</a:t>
            </a:r>
            <a:r>
              <a:rPr lang="en-US" sz="2400" dirty="0" smtClean="0"/>
              <a:t> de </a:t>
            </a:r>
            <a:r>
              <a:rPr lang="en-US" sz="2400" dirty="0" err="1" smtClean="0"/>
              <a:t>pior</a:t>
            </a:r>
            <a:r>
              <a:rPr lang="en-US" sz="2400" dirty="0" smtClean="0"/>
              <a:t> </a:t>
            </a:r>
            <a:r>
              <a:rPr lang="en-US" sz="2400" dirty="0" err="1" smtClean="0"/>
              <a:t>caso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0D84DF-02B6-481F-A3F8-E08571CBE40C}" type="slidenum">
              <a:rPr lang="en-US"/>
              <a:pPr/>
              <a:t>23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Conclusões</a:t>
            </a:r>
            <a:r>
              <a:rPr lang="en-US" dirty="0" smtClean="0"/>
              <a:t> (cont</a:t>
            </a:r>
            <a:r>
              <a:rPr lang="en-US" dirty="0"/>
              <a:t>)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Additional results produced for analyzing: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Learning with queries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Learning with noisy data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Average case sample complexity given assumptions about the data distribution.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Learning finite automata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Learning neural networks</a:t>
            </a:r>
          </a:p>
          <a:p>
            <a:pPr>
              <a:lnSpc>
                <a:spcPct val="90000"/>
              </a:lnSpc>
            </a:pPr>
            <a:r>
              <a:rPr lang="en-US" sz="2400"/>
              <a:t>Analyzing practical algorithms that use a preference bias is difficult.</a:t>
            </a:r>
          </a:p>
          <a:p>
            <a:pPr>
              <a:lnSpc>
                <a:spcPct val="90000"/>
              </a:lnSpc>
            </a:pPr>
            <a:r>
              <a:rPr lang="en-US" sz="2400"/>
              <a:t>Some effective practical algorithms motivated by theoretical results: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Boosting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Support Vector Machines (SVM)</a:t>
            </a:r>
          </a:p>
          <a:p>
            <a:pPr lvl="1">
              <a:lnSpc>
                <a:spcPct val="90000"/>
              </a:lnSpc>
            </a:pP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37F513-08EC-4D91-AF83-85DFCD00BE01}" type="slidenum">
              <a:rPr lang="en-US"/>
              <a:pPr/>
              <a:t>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Teoria do Aprendizado</a:t>
            </a:r>
            <a:endParaRPr lang="pt-BR" dirty="0"/>
          </a:p>
        </p:txBody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pt-BR" sz="2400" dirty="0" smtClean="0"/>
              <a:t>Teoremas que caracterizam classes de problemas de aprendizado ou algoritmos específicos em termos da complexidade computacional ou da </a:t>
            </a:r>
            <a:r>
              <a:rPr lang="pt-BR" sz="2400" b="1" i="1" dirty="0" smtClean="0">
                <a:solidFill>
                  <a:srgbClr val="FF0000"/>
                </a:solidFill>
              </a:rPr>
              <a:t>complexidade de amostras</a:t>
            </a:r>
            <a:r>
              <a:rPr lang="pt-BR" sz="2400" dirty="0" smtClean="0"/>
              <a:t>, i.e. o número de exemplos necessários para aprender hipóteses com uma dada acurácia.</a:t>
            </a:r>
          </a:p>
          <a:p>
            <a:r>
              <a:rPr lang="pt-BR" sz="2400" dirty="0" smtClean="0"/>
              <a:t>Complexidade do problema de aprendizado depende de:</a:t>
            </a:r>
          </a:p>
          <a:p>
            <a:pPr lvl="1"/>
            <a:r>
              <a:rPr lang="pt-BR" sz="2000" dirty="0" smtClean="0"/>
              <a:t>Tamanho ou expressividade do espaço de hipóteses.</a:t>
            </a:r>
          </a:p>
          <a:p>
            <a:pPr lvl="1"/>
            <a:r>
              <a:rPr lang="pt-BR" sz="2000" dirty="0" smtClean="0"/>
              <a:t>Precisão com a qual o conceito deve ser aproximado.</a:t>
            </a:r>
          </a:p>
          <a:p>
            <a:pPr lvl="1"/>
            <a:r>
              <a:rPr lang="pt-BR" sz="2000" dirty="0" smtClean="0"/>
              <a:t>Probabilidade com a qual o aprendiz deve produzir o conceito desejado.</a:t>
            </a:r>
          </a:p>
          <a:p>
            <a:pPr lvl="1"/>
            <a:r>
              <a:rPr lang="pt-BR" sz="2000" dirty="0" smtClean="0"/>
              <a:t>Maneira pela qual os exemplos são obtidos (aleatoriamente ou através de consultas do aprendiz).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A7F03D9-638E-4E4B-B8BE-1E795849DC69}" type="slidenum">
              <a:rPr lang="en-US"/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Resultados</a:t>
            </a:r>
            <a:endParaRPr lang="pt-BR" dirty="0"/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Aprendendo no limite</a:t>
            </a:r>
            <a:r>
              <a:rPr lang="pt-BR" sz="2400" dirty="0" smtClean="0"/>
              <a:t>: há garantia de que o aprendiz irá convergir para a hipótese correta quando o número de exemplos aumenta infinitamente?</a:t>
            </a:r>
          </a:p>
          <a:p>
            <a:pPr>
              <a:lnSpc>
                <a:spcPct val="8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Complexidade de amostras</a:t>
            </a:r>
            <a:r>
              <a:rPr lang="pt-BR" sz="2400" dirty="0" smtClean="0"/>
              <a:t>: Quantos exemplos são necessários para construir (com alta probabilidade) um conceito altamente preciso?</a:t>
            </a:r>
          </a:p>
          <a:p>
            <a:pPr>
              <a:lnSpc>
                <a:spcPct val="8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Complexidade computacional</a:t>
            </a:r>
            <a:r>
              <a:rPr lang="pt-BR" sz="2400" dirty="0" smtClean="0"/>
              <a:t>: Que recursos computacionais (tempo e espaço) são necessários para um aprendiz construir (com alta probabilidade) um conceito altamente preciso?</a:t>
            </a:r>
          </a:p>
          <a:p>
            <a:pPr>
              <a:lnSpc>
                <a:spcPct val="80000"/>
              </a:lnSpc>
            </a:pPr>
            <a:r>
              <a:rPr lang="pt-BR" sz="2400" b="1" dirty="0" smtClean="0">
                <a:solidFill>
                  <a:srgbClr val="FF0000"/>
                </a:solidFill>
              </a:rPr>
              <a:t>Quota de erros</a:t>
            </a:r>
            <a:r>
              <a:rPr lang="pt-BR" sz="2400" dirty="0" smtClean="0"/>
              <a:t>: Aprendendo </a:t>
            </a:r>
            <a:r>
              <a:rPr lang="pt-BR" sz="2400" dirty="0" err="1" smtClean="0"/>
              <a:t>incrementalmente</a:t>
            </a:r>
            <a:r>
              <a:rPr lang="pt-BR" sz="2400" dirty="0" smtClean="0"/>
              <a:t>, quantos exemplos o aprendiz irá errar até chegar em um conceito altamente preciso.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43112F-2669-433F-9AE5-C534F66A72D8}" type="slidenum">
              <a:rPr lang="en-US"/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Aprendendo no limite</a:t>
            </a:r>
            <a:endParaRPr lang="pt-BR" dirty="0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08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BR" sz="2400" dirty="0" smtClean="0"/>
              <a:t>Dado um fluxo contínuo de exemplos, o aprendiz em algum momento converge a um conceito e não erra mais.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Não há limite para o número de exemplos ou recursos computacionais, mas em algum momento deve aprender o conceito de forma exata.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Por enumeração simples, conceitos de qualquer espaço de hipótese finito podem ser aprendidos no limite, apesar de tipicamente precisarem de um número exponencial de exemplos e tempo.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Classe de funções totalmente recursivas (funções computáveis de Turing) não pode ser aprendido no limite.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D362EA-1B97-4B2F-A08D-020592AFCB89}" type="slidenum">
              <a:rPr lang="en-US"/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dirty="0" smtClean="0"/>
              <a:t>Aprendendo no limite vs.</a:t>
            </a:r>
            <a:br>
              <a:rPr lang="pt-BR" sz="3200" dirty="0" smtClean="0"/>
            </a:br>
            <a:r>
              <a:rPr lang="pt-BR" sz="3200" dirty="0" smtClean="0"/>
              <a:t>Modelo PAC</a:t>
            </a:r>
            <a:endParaRPr lang="pt-BR" sz="3200" dirty="0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Aprendizado no limite é muito forte</a:t>
            </a:r>
          </a:p>
          <a:p>
            <a:pPr lvl="1"/>
            <a:r>
              <a:rPr lang="pt-BR" sz="2400" dirty="0" smtClean="0"/>
              <a:t>Exige que conceito exato seja aprendido</a:t>
            </a:r>
          </a:p>
          <a:p>
            <a:r>
              <a:rPr lang="pt-BR" sz="2800" dirty="0" smtClean="0"/>
              <a:t>Aprendizado no limite é muito fraco</a:t>
            </a:r>
          </a:p>
          <a:p>
            <a:pPr lvl="1"/>
            <a:r>
              <a:rPr lang="pt-BR" sz="2000" dirty="0" smtClean="0"/>
              <a:t>Permite dados e recursos computacionais ilimitados</a:t>
            </a:r>
          </a:p>
          <a:p>
            <a:r>
              <a:rPr lang="pt-BR" sz="2800" dirty="0" smtClean="0"/>
              <a:t>Modelo PAC</a:t>
            </a:r>
          </a:p>
          <a:p>
            <a:pPr lvl="1"/>
            <a:r>
              <a:rPr lang="pt-BR" sz="2400" dirty="0" smtClean="0"/>
              <a:t>Só é necessário aprender um conceito </a:t>
            </a:r>
            <a:r>
              <a:rPr lang="pt-BR" sz="2400" b="1" i="1" dirty="0" smtClean="0">
                <a:solidFill>
                  <a:srgbClr val="FF0000"/>
                </a:solidFill>
              </a:rPr>
              <a:t>Provavelmente Aproximadamente Correto</a:t>
            </a:r>
            <a:r>
              <a:rPr lang="pt-BR" sz="2400" dirty="0" smtClean="0"/>
              <a:t>: Aprender uma aproximação razoável a maior parte do tempo.</a:t>
            </a:r>
          </a:p>
          <a:p>
            <a:pPr lvl="1"/>
            <a:r>
              <a:rPr lang="pt-BR" sz="2400" dirty="0" smtClean="0"/>
              <a:t>Exige complexidade de amostra e computacional polinomial.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60CF63-3493-4433-BDC6-B2C78E649EDE}" type="slidenum">
              <a:rPr lang="en-US"/>
              <a:pPr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63564" name="Text Box 44"/>
          <p:cNvSpPr txBox="1">
            <a:spLocks noChangeArrowheads="1"/>
          </p:cNvSpPr>
          <p:nvPr/>
        </p:nvSpPr>
        <p:spPr bwMode="auto">
          <a:xfrm>
            <a:off x="6324600" y="5105400"/>
            <a:ext cx="786090" cy="2791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err="1" smtClean="0"/>
              <a:t>Negativo</a:t>
            </a:r>
            <a:endParaRPr lang="en-US" dirty="0"/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6291263" y="2038350"/>
            <a:ext cx="954087" cy="2024063"/>
            <a:chOff x="4730" y="1014"/>
            <a:chExt cx="601" cy="1275"/>
          </a:xfrm>
        </p:grpSpPr>
        <p:pic>
          <p:nvPicPr>
            <p:cNvPr id="363562" name="Picture 42" descr="albino-zebr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730" y="1014"/>
              <a:ext cx="601" cy="902"/>
            </a:xfrm>
            <a:prstGeom prst="rect">
              <a:avLst/>
            </a:prstGeom>
            <a:noFill/>
          </p:spPr>
        </p:pic>
        <p:sp>
          <p:nvSpPr>
            <p:cNvPr id="363566" name="AutoShape 46"/>
            <p:cNvSpPr>
              <a:spLocks noChangeArrowheads="1"/>
            </p:cNvSpPr>
            <p:nvPr/>
          </p:nvSpPr>
          <p:spPr bwMode="auto">
            <a:xfrm>
              <a:off x="4991" y="1905"/>
              <a:ext cx="85" cy="384"/>
            </a:xfrm>
            <a:prstGeom prst="downArrow">
              <a:avLst>
                <a:gd name="adj1" fmla="val 50000"/>
                <a:gd name="adj2" fmla="val 112941"/>
              </a:avLst>
            </a:prstGeom>
            <a:solidFill>
              <a:srgbClr val="008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sp>
        <p:nvSpPr>
          <p:cNvPr id="3635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533400"/>
            <a:ext cx="7772400" cy="990600"/>
          </a:xfrm>
        </p:spPr>
        <p:txBody>
          <a:bodyPr/>
          <a:lstStyle/>
          <a:p>
            <a:r>
              <a:rPr lang="pt-BR" sz="3200" dirty="0" smtClean="0"/>
              <a:t>Não podemos aprender conceitos exatos com dados limitados; só aproximações</a:t>
            </a:r>
            <a:endParaRPr lang="pt-BR" sz="3200" dirty="0"/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3340100" y="3754438"/>
            <a:ext cx="2146300" cy="1036637"/>
            <a:chOff x="2112" y="2096"/>
            <a:chExt cx="1352" cy="653"/>
          </a:xfrm>
        </p:grpSpPr>
        <p:sp>
          <p:nvSpPr>
            <p:cNvPr id="363534" name="Rectangle 14"/>
            <p:cNvSpPr>
              <a:spLocks noChangeArrowheads="1"/>
            </p:cNvSpPr>
            <p:nvPr/>
          </p:nvSpPr>
          <p:spPr bwMode="auto">
            <a:xfrm>
              <a:off x="2542" y="2096"/>
              <a:ext cx="922" cy="65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63535" name="Text Box 15"/>
            <p:cNvSpPr txBox="1">
              <a:spLocks noChangeArrowheads="1"/>
            </p:cNvSpPr>
            <p:nvPr/>
          </p:nvSpPr>
          <p:spPr bwMode="auto">
            <a:xfrm>
              <a:off x="2632" y="2289"/>
              <a:ext cx="623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dirty="0" err="1" smtClean="0"/>
                <a:t>Aprendiz</a:t>
              </a:r>
              <a:endParaRPr lang="en-US" sz="2400" dirty="0"/>
            </a:p>
          </p:txBody>
        </p:sp>
        <p:sp>
          <p:nvSpPr>
            <p:cNvPr id="363537" name="AutoShape 17"/>
            <p:cNvSpPr>
              <a:spLocks noChangeArrowheads="1"/>
            </p:cNvSpPr>
            <p:nvPr/>
          </p:nvSpPr>
          <p:spPr bwMode="auto">
            <a:xfrm>
              <a:off x="2112" y="2381"/>
              <a:ext cx="430" cy="84"/>
            </a:xfrm>
            <a:prstGeom prst="rightArrow">
              <a:avLst>
                <a:gd name="adj1" fmla="val 50000"/>
                <a:gd name="adj2" fmla="val 127976"/>
              </a:avLst>
            </a:prstGeom>
            <a:solidFill>
              <a:srgbClr val="008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5492752" y="4103688"/>
            <a:ext cx="1781176" cy="279400"/>
            <a:chOff x="3468" y="2316"/>
            <a:chExt cx="1122" cy="176"/>
          </a:xfrm>
        </p:grpSpPr>
        <p:sp>
          <p:nvSpPr>
            <p:cNvPr id="363538" name="AutoShape 18"/>
            <p:cNvSpPr>
              <a:spLocks noChangeArrowheads="1"/>
            </p:cNvSpPr>
            <p:nvPr/>
          </p:nvSpPr>
          <p:spPr bwMode="auto">
            <a:xfrm>
              <a:off x="3468" y="2354"/>
              <a:ext cx="430" cy="84"/>
            </a:xfrm>
            <a:prstGeom prst="rightArrow">
              <a:avLst>
                <a:gd name="adj1" fmla="val 50000"/>
                <a:gd name="adj2" fmla="val 127976"/>
              </a:avLst>
            </a:prstGeom>
            <a:solidFill>
              <a:srgbClr val="008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63539" name="Rectangle 19"/>
            <p:cNvSpPr>
              <a:spLocks noChangeArrowheads="1"/>
            </p:cNvSpPr>
            <p:nvPr/>
          </p:nvSpPr>
          <p:spPr bwMode="auto">
            <a:xfrm>
              <a:off x="3923" y="2316"/>
              <a:ext cx="667" cy="176"/>
            </a:xfrm>
            <a:prstGeom prst="rect">
              <a:avLst/>
            </a:prstGeom>
            <a:solidFill>
              <a:srgbClr val="FF99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dirty="0" err="1" smtClean="0"/>
                <a:t>Classificador</a:t>
              </a:r>
              <a:endParaRPr lang="en-US" dirty="0"/>
            </a:p>
          </p:txBody>
        </p:sp>
      </p:grp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210300" y="2697163"/>
            <a:ext cx="1009650" cy="1339850"/>
            <a:chOff x="3897" y="1698"/>
            <a:chExt cx="636" cy="844"/>
          </a:xfrm>
        </p:grpSpPr>
        <p:pic>
          <p:nvPicPr>
            <p:cNvPr id="363544" name="Picture 24" descr="zebra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97" y="1698"/>
              <a:ext cx="636" cy="450"/>
            </a:xfrm>
            <a:prstGeom prst="rect">
              <a:avLst/>
            </a:prstGeom>
            <a:noFill/>
          </p:spPr>
        </p:pic>
        <p:sp>
          <p:nvSpPr>
            <p:cNvPr id="363545" name="AutoShape 25"/>
            <p:cNvSpPr>
              <a:spLocks noChangeArrowheads="1"/>
            </p:cNvSpPr>
            <p:nvPr/>
          </p:nvSpPr>
          <p:spPr bwMode="auto">
            <a:xfrm>
              <a:off x="4208" y="2158"/>
              <a:ext cx="85" cy="384"/>
            </a:xfrm>
            <a:prstGeom prst="downArrow">
              <a:avLst>
                <a:gd name="adj1" fmla="val 50000"/>
                <a:gd name="adj2" fmla="val 112941"/>
              </a:avLst>
            </a:prstGeom>
            <a:solidFill>
              <a:srgbClr val="008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644525" y="1660525"/>
            <a:ext cx="2571750" cy="2401888"/>
            <a:chOff x="406" y="1046"/>
            <a:chExt cx="1620" cy="1513"/>
          </a:xfrm>
        </p:grpSpPr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406" y="1315"/>
              <a:ext cx="1620" cy="1244"/>
              <a:chOff x="506" y="1883"/>
              <a:chExt cx="1620" cy="1244"/>
            </a:xfrm>
          </p:grpSpPr>
          <p:pic>
            <p:nvPicPr>
              <p:cNvPr id="363524" name="Picture 4" descr="images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51" y="1883"/>
                <a:ext cx="726" cy="600"/>
              </a:xfrm>
              <a:prstGeom prst="rect">
                <a:avLst/>
              </a:prstGeom>
              <a:noFill/>
            </p:spPr>
          </p:pic>
          <p:pic>
            <p:nvPicPr>
              <p:cNvPr id="363525" name="Picture 5" descr="zebra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06" y="2485"/>
                <a:ext cx="630" cy="642"/>
              </a:xfrm>
              <a:prstGeom prst="rect">
                <a:avLst/>
              </a:prstGeom>
              <a:noFill/>
            </p:spPr>
          </p:pic>
          <p:pic>
            <p:nvPicPr>
              <p:cNvPr id="363526" name="Picture 6" descr="zebra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1288" y="1903"/>
                <a:ext cx="786" cy="528"/>
              </a:xfrm>
              <a:prstGeom prst="rect">
                <a:avLst/>
              </a:prstGeom>
              <a:noFill/>
            </p:spPr>
          </p:pic>
          <p:pic>
            <p:nvPicPr>
              <p:cNvPr id="363527" name="Picture 7" descr="zebra4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1268" y="2457"/>
                <a:ext cx="858" cy="588"/>
              </a:xfrm>
              <a:prstGeom prst="rect">
                <a:avLst/>
              </a:prstGeom>
              <a:noFill/>
            </p:spPr>
          </p:pic>
        </p:grpSp>
        <p:sp>
          <p:nvSpPr>
            <p:cNvPr id="363546" name="Text Box 26"/>
            <p:cNvSpPr txBox="1">
              <a:spLocks noChangeArrowheads="1"/>
            </p:cNvSpPr>
            <p:nvPr/>
          </p:nvSpPr>
          <p:spPr bwMode="auto">
            <a:xfrm>
              <a:off x="926" y="1046"/>
              <a:ext cx="453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dirty="0" err="1" smtClean="0"/>
                <a:t>Positivo</a:t>
              </a:r>
              <a:endParaRPr lang="en-US" dirty="0"/>
            </a:p>
          </p:txBody>
        </p: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508000" y="4216400"/>
            <a:ext cx="2673350" cy="2457450"/>
            <a:chOff x="320" y="2656"/>
            <a:chExt cx="1684" cy="1548"/>
          </a:xfrm>
        </p:grpSpPr>
        <p:sp>
          <p:nvSpPr>
            <p:cNvPr id="363547" name="Text Box 27"/>
            <p:cNvSpPr txBox="1">
              <a:spLocks noChangeArrowheads="1"/>
            </p:cNvSpPr>
            <p:nvPr/>
          </p:nvSpPr>
          <p:spPr bwMode="auto">
            <a:xfrm>
              <a:off x="877" y="2656"/>
              <a:ext cx="495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dirty="0" err="1" smtClean="0"/>
                <a:t>Negativo</a:t>
              </a:r>
              <a:endParaRPr lang="en-US" dirty="0"/>
            </a:p>
          </p:txBody>
        </p:sp>
        <p:pic>
          <p:nvPicPr>
            <p:cNvPr id="363548" name="Picture 28" descr="horse1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465" y="3002"/>
              <a:ext cx="666" cy="450"/>
            </a:xfrm>
            <a:prstGeom prst="rect">
              <a:avLst/>
            </a:prstGeom>
            <a:noFill/>
          </p:spPr>
        </p:pic>
        <p:pic>
          <p:nvPicPr>
            <p:cNvPr id="363549" name="Picture 29" descr="horse2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208" y="2913"/>
              <a:ext cx="780" cy="660"/>
            </a:xfrm>
            <a:prstGeom prst="rect">
              <a:avLst/>
            </a:prstGeom>
            <a:noFill/>
          </p:spPr>
        </p:pic>
        <p:pic>
          <p:nvPicPr>
            <p:cNvPr id="363550" name="Picture 30" descr="horse3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20" y="3501"/>
              <a:ext cx="744" cy="666"/>
            </a:xfrm>
            <a:prstGeom prst="rect">
              <a:avLst/>
            </a:prstGeom>
            <a:noFill/>
          </p:spPr>
        </p:pic>
        <p:pic>
          <p:nvPicPr>
            <p:cNvPr id="363551" name="Picture 31" descr="horse4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146" y="3562"/>
              <a:ext cx="858" cy="642"/>
            </a:xfrm>
            <a:prstGeom prst="rect">
              <a:avLst/>
            </a:prstGeom>
            <a:noFill/>
          </p:spPr>
        </p:pic>
      </p:grpSp>
      <p:sp>
        <p:nvSpPr>
          <p:cNvPr id="363558" name="AutoShape 38"/>
          <p:cNvSpPr>
            <a:spLocks noChangeArrowheads="1"/>
          </p:cNvSpPr>
          <p:nvPr/>
        </p:nvSpPr>
        <p:spPr bwMode="auto">
          <a:xfrm>
            <a:off x="6684963" y="4456113"/>
            <a:ext cx="134937" cy="609600"/>
          </a:xfrm>
          <a:prstGeom prst="downArrow">
            <a:avLst>
              <a:gd name="adj1" fmla="val 50000"/>
              <a:gd name="adj2" fmla="val 112942"/>
            </a:avLst>
          </a:prstGeom>
          <a:solidFill>
            <a:srgbClr val="008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63559" name="Text Box 39"/>
          <p:cNvSpPr txBox="1">
            <a:spLocks noChangeArrowheads="1"/>
          </p:cNvSpPr>
          <p:nvPr/>
        </p:nvSpPr>
        <p:spPr bwMode="auto">
          <a:xfrm>
            <a:off x="6224588" y="5060950"/>
            <a:ext cx="718764" cy="2791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err="1" smtClean="0"/>
              <a:t>Positivo</a:t>
            </a:r>
            <a:endParaRPr lang="en-US" dirty="0"/>
          </a:p>
        </p:txBody>
      </p:sp>
      <p:sp>
        <p:nvSpPr>
          <p:cNvPr id="363561" name="WordArt 41"/>
          <p:cNvSpPr>
            <a:spLocks noChangeArrowheads="1" noChangeShapeType="1" noTextEdit="1"/>
          </p:cNvSpPr>
          <p:nvPr/>
        </p:nvSpPr>
        <p:spPr bwMode="auto">
          <a:xfrm>
            <a:off x="6232525" y="5707063"/>
            <a:ext cx="9906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Certo!</a:t>
            </a:r>
            <a:endParaRPr lang="pt-BR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363565" name="WordArt 45"/>
          <p:cNvSpPr>
            <a:spLocks noChangeArrowheads="1" noChangeShapeType="1" noTextEdit="1"/>
          </p:cNvSpPr>
          <p:nvPr/>
        </p:nvSpPr>
        <p:spPr bwMode="auto">
          <a:xfrm>
            <a:off x="6172200" y="5562600"/>
            <a:ext cx="1362075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Errado!</a:t>
            </a:r>
            <a:endParaRPr lang="pt-BR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635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363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5" dur="500"/>
                                        <p:tgtEl>
                                          <p:spTgt spid="3635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64" grpId="0"/>
      <p:bldP spid="363558" grpId="0" animBg="1"/>
      <p:bldP spid="363558" grpId="1" animBg="1"/>
      <p:bldP spid="363558" grpId="2" animBg="1"/>
      <p:bldP spid="363559" grpId="0"/>
      <p:bldP spid="363559" grpId="1"/>
      <p:bldP spid="363561" grpId="0" animBg="1"/>
      <p:bldP spid="363561" grpId="1" animBg="1"/>
      <p:bldP spid="36356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Espaço Reservado para Número de Slid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46A42F-6DF1-4D54-9818-762D9FE5FE73}" type="slidenum">
              <a:rPr lang="en-US"/>
              <a:pPr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64550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457200"/>
            <a:ext cx="7772400" cy="990600"/>
          </a:xfrm>
        </p:spPr>
        <p:txBody>
          <a:bodyPr/>
          <a:lstStyle/>
          <a:p>
            <a:r>
              <a:rPr lang="pt-BR" sz="3200" dirty="0" smtClean="0"/>
              <a:t>Não podemos aprender nem conceitos aproximados para conjuntos de treinamento patológicos</a:t>
            </a:r>
            <a:endParaRPr lang="pt-BR" sz="3200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340100" y="3754438"/>
            <a:ext cx="2146300" cy="1036637"/>
            <a:chOff x="2112" y="2096"/>
            <a:chExt cx="1352" cy="653"/>
          </a:xfrm>
        </p:grpSpPr>
        <p:sp>
          <p:nvSpPr>
            <p:cNvPr id="364552" name="Rectangle 8"/>
            <p:cNvSpPr>
              <a:spLocks noChangeArrowheads="1"/>
            </p:cNvSpPr>
            <p:nvPr/>
          </p:nvSpPr>
          <p:spPr bwMode="auto">
            <a:xfrm>
              <a:off x="2542" y="2096"/>
              <a:ext cx="922" cy="653"/>
            </a:xfrm>
            <a:prstGeom prst="rect">
              <a:avLst/>
            </a:prstGeom>
            <a:solidFill>
              <a:srgbClr val="99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64553" name="Text Box 9"/>
            <p:cNvSpPr txBox="1">
              <a:spLocks noChangeArrowheads="1"/>
            </p:cNvSpPr>
            <p:nvPr/>
          </p:nvSpPr>
          <p:spPr bwMode="auto">
            <a:xfrm>
              <a:off x="2632" y="2289"/>
              <a:ext cx="623" cy="21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sz="2400" dirty="0" err="1" smtClean="0"/>
                <a:t>Aprendiz</a:t>
              </a:r>
              <a:endParaRPr lang="en-US" sz="2400" dirty="0"/>
            </a:p>
          </p:txBody>
        </p:sp>
        <p:sp>
          <p:nvSpPr>
            <p:cNvPr id="364554" name="AutoShape 10"/>
            <p:cNvSpPr>
              <a:spLocks noChangeArrowheads="1"/>
            </p:cNvSpPr>
            <p:nvPr/>
          </p:nvSpPr>
          <p:spPr bwMode="auto">
            <a:xfrm>
              <a:off x="2112" y="2381"/>
              <a:ext cx="430" cy="84"/>
            </a:xfrm>
            <a:prstGeom prst="rightArrow">
              <a:avLst>
                <a:gd name="adj1" fmla="val 50000"/>
                <a:gd name="adj2" fmla="val 127976"/>
              </a:avLst>
            </a:prstGeom>
            <a:solidFill>
              <a:srgbClr val="008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492752" y="4103688"/>
            <a:ext cx="1781176" cy="279400"/>
            <a:chOff x="3468" y="2316"/>
            <a:chExt cx="1122" cy="176"/>
          </a:xfrm>
        </p:grpSpPr>
        <p:sp>
          <p:nvSpPr>
            <p:cNvPr id="364556" name="AutoShape 12"/>
            <p:cNvSpPr>
              <a:spLocks noChangeArrowheads="1"/>
            </p:cNvSpPr>
            <p:nvPr/>
          </p:nvSpPr>
          <p:spPr bwMode="auto">
            <a:xfrm>
              <a:off x="3468" y="2354"/>
              <a:ext cx="430" cy="84"/>
            </a:xfrm>
            <a:prstGeom prst="rightArrow">
              <a:avLst>
                <a:gd name="adj1" fmla="val 50000"/>
                <a:gd name="adj2" fmla="val 127976"/>
              </a:avLst>
            </a:prstGeom>
            <a:solidFill>
              <a:srgbClr val="008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endParaRPr lang="pt-BR"/>
            </a:p>
          </p:txBody>
        </p:sp>
        <p:sp>
          <p:nvSpPr>
            <p:cNvPr id="364557" name="Rectangle 13"/>
            <p:cNvSpPr>
              <a:spLocks noChangeArrowheads="1"/>
            </p:cNvSpPr>
            <p:nvPr/>
          </p:nvSpPr>
          <p:spPr bwMode="auto">
            <a:xfrm>
              <a:off x="3923" y="2316"/>
              <a:ext cx="667" cy="176"/>
            </a:xfrm>
            <a:prstGeom prst="rect">
              <a:avLst/>
            </a:prstGeom>
            <a:solidFill>
              <a:srgbClr val="FF99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/>
              <a:r>
                <a:rPr lang="en-US" dirty="0" err="1" smtClean="0"/>
                <a:t>Classificador</a:t>
              </a:r>
              <a:endParaRPr lang="en-US" dirty="0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08000" y="4216400"/>
            <a:ext cx="2673350" cy="2457450"/>
            <a:chOff x="320" y="2656"/>
            <a:chExt cx="1684" cy="1548"/>
          </a:xfrm>
        </p:grpSpPr>
        <p:sp>
          <p:nvSpPr>
            <p:cNvPr id="364569" name="Text Box 25"/>
            <p:cNvSpPr txBox="1">
              <a:spLocks noChangeArrowheads="1"/>
            </p:cNvSpPr>
            <p:nvPr/>
          </p:nvSpPr>
          <p:spPr bwMode="auto">
            <a:xfrm>
              <a:off x="877" y="2656"/>
              <a:ext cx="495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dirty="0" err="1" smtClean="0"/>
                <a:t>Negativo</a:t>
              </a:r>
              <a:endParaRPr lang="en-US" dirty="0"/>
            </a:p>
          </p:txBody>
        </p:sp>
        <p:pic>
          <p:nvPicPr>
            <p:cNvPr id="364570" name="Picture 26" descr="horse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5" y="3002"/>
              <a:ext cx="666" cy="450"/>
            </a:xfrm>
            <a:prstGeom prst="rect">
              <a:avLst/>
            </a:prstGeom>
            <a:noFill/>
          </p:spPr>
        </p:pic>
        <p:pic>
          <p:nvPicPr>
            <p:cNvPr id="364571" name="Picture 27" descr="horse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8" y="2913"/>
              <a:ext cx="780" cy="660"/>
            </a:xfrm>
            <a:prstGeom prst="rect">
              <a:avLst/>
            </a:prstGeom>
            <a:noFill/>
          </p:spPr>
        </p:pic>
        <p:pic>
          <p:nvPicPr>
            <p:cNvPr id="364572" name="Picture 28" descr="horse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20" y="3501"/>
              <a:ext cx="744" cy="666"/>
            </a:xfrm>
            <a:prstGeom prst="rect">
              <a:avLst/>
            </a:prstGeom>
            <a:noFill/>
          </p:spPr>
        </p:pic>
        <p:pic>
          <p:nvPicPr>
            <p:cNvPr id="364573" name="Picture 29" descr="horse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146" y="3562"/>
              <a:ext cx="858" cy="642"/>
            </a:xfrm>
            <a:prstGeom prst="rect">
              <a:avLst/>
            </a:prstGeom>
            <a:noFill/>
          </p:spPr>
        </p:pic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1079500" y="1514475"/>
            <a:ext cx="1552575" cy="2759075"/>
            <a:chOff x="680" y="954"/>
            <a:chExt cx="978" cy="1738"/>
          </a:xfrm>
        </p:grpSpPr>
        <p:sp>
          <p:nvSpPr>
            <p:cNvPr id="364567" name="Text Box 23"/>
            <p:cNvSpPr txBox="1">
              <a:spLocks noChangeArrowheads="1"/>
            </p:cNvSpPr>
            <p:nvPr/>
          </p:nvSpPr>
          <p:spPr bwMode="auto">
            <a:xfrm>
              <a:off x="942" y="954"/>
              <a:ext cx="453" cy="1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dirty="0" err="1" smtClean="0"/>
                <a:t>Positivo</a:t>
              </a:r>
              <a:endParaRPr lang="en-US" dirty="0"/>
            </a:p>
          </p:txBody>
        </p:sp>
        <p:pic>
          <p:nvPicPr>
            <p:cNvPr id="364578" name="Picture 34" descr="albino-zebra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91" y="1285"/>
              <a:ext cx="471" cy="707"/>
            </a:xfrm>
            <a:prstGeom prst="rect">
              <a:avLst/>
            </a:prstGeom>
            <a:noFill/>
          </p:spPr>
        </p:pic>
        <p:pic>
          <p:nvPicPr>
            <p:cNvPr id="364581" name="Picture 37" descr="albino-zebra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80" y="1985"/>
              <a:ext cx="471" cy="707"/>
            </a:xfrm>
            <a:prstGeom prst="rect">
              <a:avLst/>
            </a:prstGeom>
            <a:noFill/>
          </p:spPr>
        </p:pic>
        <p:pic>
          <p:nvPicPr>
            <p:cNvPr id="364582" name="Picture 38" descr="albino-zebra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83" y="1261"/>
              <a:ext cx="471" cy="707"/>
            </a:xfrm>
            <a:prstGeom prst="rect">
              <a:avLst/>
            </a:prstGeom>
            <a:noFill/>
          </p:spPr>
        </p:pic>
        <p:pic>
          <p:nvPicPr>
            <p:cNvPr id="364583" name="Picture 39" descr="albino-zebra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187" y="1971"/>
              <a:ext cx="471" cy="707"/>
            </a:xfrm>
            <a:prstGeom prst="rect">
              <a:avLst/>
            </a:prstGeom>
            <a:noFill/>
          </p:spPr>
        </p:pic>
      </p:grpSp>
      <p:pic>
        <p:nvPicPr>
          <p:cNvPr id="364588" name="Picture 44" descr="zebra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6650" y="2446338"/>
            <a:ext cx="1000125" cy="1019175"/>
          </a:xfrm>
          <a:prstGeom prst="rect">
            <a:avLst/>
          </a:prstGeom>
          <a:noFill/>
        </p:spPr>
      </p:pic>
      <p:sp>
        <p:nvSpPr>
          <p:cNvPr id="364592" name="AutoShape 48"/>
          <p:cNvSpPr>
            <a:spLocks noChangeArrowheads="1"/>
          </p:cNvSpPr>
          <p:nvPr/>
        </p:nvSpPr>
        <p:spPr bwMode="auto">
          <a:xfrm>
            <a:off x="6672263" y="3395663"/>
            <a:ext cx="134937" cy="609600"/>
          </a:xfrm>
          <a:prstGeom prst="downArrow">
            <a:avLst>
              <a:gd name="adj1" fmla="val 50000"/>
              <a:gd name="adj2" fmla="val 112942"/>
            </a:avLst>
          </a:prstGeom>
          <a:solidFill>
            <a:srgbClr val="008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64593" name="AutoShape 49"/>
          <p:cNvSpPr>
            <a:spLocks noChangeArrowheads="1"/>
          </p:cNvSpPr>
          <p:nvPr/>
        </p:nvSpPr>
        <p:spPr bwMode="auto">
          <a:xfrm>
            <a:off x="6653213" y="4451350"/>
            <a:ext cx="134937" cy="609600"/>
          </a:xfrm>
          <a:prstGeom prst="downArrow">
            <a:avLst>
              <a:gd name="adj1" fmla="val 50000"/>
              <a:gd name="adj2" fmla="val 112942"/>
            </a:avLst>
          </a:prstGeom>
          <a:solidFill>
            <a:srgbClr val="008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endParaRPr lang="pt-BR"/>
          </a:p>
        </p:txBody>
      </p:sp>
      <p:sp>
        <p:nvSpPr>
          <p:cNvPr id="364594" name="Text Box 50"/>
          <p:cNvSpPr txBox="1">
            <a:spLocks noChangeArrowheads="1"/>
          </p:cNvSpPr>
          <p:nvPr/>
        </p:nvSpPr>
        <p:spPr bwMode="auto">
          <a:xfrm>
            <a:off x="6172200" y="5105400"/>
            <a:ext cx="786090" cy="2791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err="1" smtClean="0"/>
              <a:t>Negativo</a:t>
            </a:r>
            <a:endParaRPr lang="en-US" dirty="0"/>
          </a:p>
        </p:txBody>
      </p:sp>
      <p:sp>
        <p:nvSpPr>
          <p:cNvPr id="364595" name="Text Box 51"/>
          <p:cNvSpPr txBox="1">
            <a:spLocks noChangeArrowheads="1"/>
          </p:cNvSpPr>
          <p:nvPr/>
        </p:nvSpPr>
        <p:spPr bwMode="auto">
          <a:xfrm>
            <a:off x="6232525" y="5054600"/>
            <a:ext cx="718764" cy="27918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dirty="0" err="1" smtClean="0"/>
              <a:t>Positivo</a:t>
            </a:r>
            <a:endParaRPr lang="en-US" dirty="0"/>
          </a:p>
        </p:txBody>
      </p:sp>
      <p:sp>
        <p:nvSpPr>
          <p:cNvPr id="364596" name="WordArt 52"/>
          <p:cNvSpPr>
            <a:spLocks noChangeArrowheads="1" noChangeShapeType="1" noTextEdit="1"/>
          </p:cNvSpPr>
          <p:nvPr/>
        </p:nvSpPr>
        <p:spPr bwMode="auto">
          <a:xfrm>
            <a:off x="6248400" y="5334000"/>
            <a:ext cx="1362075" cy="65722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pt-BR" sz="3600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Errado!</a:t>
            </a:r>
            <a:endParaRPr lang="pt-BR" sz="3600" kern="10" spc="-360" dirty="0">
              <a:ln w="12700">
                <a:solidFill>
                  <a:srgbClr val="000099"/>
                </a:solidFill>
                <a:round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pic>
        <p:nvPicPr>
          <p:cNvPr id="364597" name="Picture 53" descr="horse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22975" y="2239963"/>
            <a:ext cx="1390650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3645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3645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3645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645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3645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92" grpId="0" animBg="1"/>
      <p:bldP spid="364592" grpId="1" animBg="1"/>
      <p:bldP spid="364592" grpId="2" animBg="1"/>
      <p:bldP spid="364593" grpId="0" animBg="1"/>
      <p:bldP spid="364593" grpId="1" animBg="1"/>
      <p:bldP spid="364593" grpId="2" animBg="1"/>
      <p:bldP spid="364594" grpId="0"/>
      <p:bldP spid="364594" grpId="1"/>
      <p:bldP spid="364595" grpId="0"/>
      <p:bldP spid="364596" grpId="0" animBg="1"/>
      <p:bldP spid="364596" grpId="1" animBg="1"/>
      <p:bldP spid="364596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64A90D-DFDA-4D5D-9F0A-D7337AE102B2}" type="slidenum">
              <a:rPr lang="en-US"/>
              <a:pPr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Aprendizado PAC</a:t>
            </a:r>
            <a:endParaRPr lang="pt-BR" dirty="0"/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A única expectativa razoável para um aprendiz é que com </a:t>
            </a:r>
            <a:r>
              <a:rPr lang="pt-BR" b="1" i="1" dirty="0" smtClean="0"/>
              <a:t>alta probabilidade </a:t>
            </a:r>
            <a:r>
              <a:rPr lang="pt-BR" dirty="0" smtClean="0"/>
              <a:t>ele aprenda </a:t>
            </a:r>
            <a:r>
              <a:rPr lang="pt-BR" b="1" i="1" dirty="0" smtClean="0"/>
              <a:t>uma boa aproximação</a:t>
            </a:r>
            <a:r>
              <a:rPr lang="pt-BR" dirty="0" smtClean="0"/>
              <a:t> do conceito alvo.</a:t>
            </a:r>
          </a:p>
          <a:p>
            <a:r>
              <a:rPr lang="pt-BR" dirty="0" smtClean="0"/>
              <a:t>No modelo PAC, especifica-se dois parâmetros, </a:t>
            </a:r>
            <a:r>
              <a:rPr lang="pt-BR" dirty="0" smtClean="0">
                <a:cs typeface="Times New Roman" pitchFamily="18" charset="0"/>
              </a:rPr>
              <a:t>ε e δ, e exige-se que com  probabilidade pelo menos (1 </a:t>
            </a:r>
            <a:r>
              <a:rPr lang="pt-BR" dirty="0" smtClean="0">
                <a:cs typeface="Times New Roman" pitchFamily="18" charset="0"/>
                <a:sym typeface="Symbol" pitchFamily="18" charset="2"/>
              </a:rPr>
              <a:t> </a:t>
            </a:r>
            <a:r>
              <a:rPr lang="pt-BR" dirty="0" smtClean="0">
                <a:cs typeface="Times New Roman" pitchFamily="18" charset="0"/>
              </a:rPr>
              <a:t>δ) o sistema aprenda o conceito com erro no máximo ε.</a:t>
            </a:r>
            <a:endParaRPr lang="pt-BR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41683</TotalTime>
  <Words>1588</Words>
  <Application>Microsoft Office PowerPoint</Application>
  <PresentationFormat>Apresentação na tela (4:3)</PresentationFormat>
  <Paragraphs>193</Paragraphs>
  <Slides>23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5" baseType="lpstr">
      <vt:lpstr>Default Design</vt:lpstr>
      <vt:lpstr>Equation</vt:lpstr>
      <vt:lpstr>Aprendizado de Máquina</vt:lpstr>
      <vt:lpstr>Tópicos</vt:lpstr>
      <vt:lpstr>Teoria do Aprendizado</vt:lpstr>
      <vt:lpstr>Tipos de Resultados</vt:lpstr>
      <vt:lpstr>Aprendendo no limite</vt:lpstr>
      <vt:lpstr>Aprendendo no limite vs. Modelo PAC</vt:lpstr>
      <vt:lpstr>Não podemos aprender conceitos exatos com dados limitados; só aproximações</vt:lpstr>
      <vt:lpstr>Não podemos aprender nem conceitos aproximados para conjuntos de treinamento patológicos</vt:lpstr>
      <vt:lpstr>Aprendizado PAC</vt:lpstr>
      <vt:lpstr>Definição formal de aprendizado PAC</vt:lpstr>
      <vt:lpstr>Exemplo</vt:lpstr>
      <vt:lpstr>Resultado de  Complexidade de Amostras</vt:lpstr>
      <vt:lpstr>Complexidade de Amostras do Aprendizado de Conjunções</vt:lpstr>
      <vt:lpstr>Complexidade de Amostras de Funções Booleanas Arbitrárias</vt:lpstr>
      <vt:lpstr>Espaço de Hipóteses Infinito</vt:lpstr>
      <vt:lpstr>“Despedaçando” instâncias</vt:lpstr>
      <vt:lpstr>“Despedaçando” instâncias</vt:lpstr>
      <vt:lpstr>Dimensão VC</vt:lpstr>
      <vt:lpstr>Exemplo</vt:lpstr>
      <vt:lpstr>Exemplo (cont)</vt:lpstr>
      <vt:lpstr>Quota superior para complexidade de amostras usando dimensão VC</vt:lpstr>
      <vt:lpstr>Conclusões</vt:lpstr>
      <vt:lpstr>Conclusões (cont)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Informática I</dc:title>
  <dc:creator>Bianca Zadrozny</dc:creator>
  <cp:lastModifiedBy>Bianca Zadrozny</cp:lastModifiedBy>
  <cp:revision>807</cp:revision>
  <dcterms:created xsi:type="dcterms:W3CDTF">2006-04-16T12:40:12Z</dcterms:created>
  <dcterms:modified xsi:type="dcterms:W3CDTF">2010-05-14T14:54:34Z</dcterms:modified>
</cp:coreProperties>
</file>