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24"/>
  </p:notesMasterIdLst>
  <p:handoutMasterIdLst>
    <p:handoutMasterId r:id="rId25"/>
  </p:handoutMasterIdLst>
  <p:sldIdLst>
    <p:sldId id="276" r:id="rId2"/>
    <p:sldId id="275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55" autoAdjust="0"/>
    <p:restoredTop sz="93097" autoAdjust="0"/>
  </p:normalViewPr>
  <p:slideViewPr>
    <p:cSldViewPr>
      <p:cViewPr varScale="1">
        <p:scale>
          <a:sx n="46" d="100"/>
          <a:sy n="46" d="100"/>
        </p:scale>
        <p:origin x="-6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D8314-1DF2-4178-9A6B-7F7638AF8B7C}" type="datetimeFigureOut">
              <a:rPr lang="pt-BR" smtClean="0"/>
              <a:pPr/>
              <a:t>01/06/2010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4F8BE2-89AB-42A5-80CD-531859DCD28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0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fld id="{2CCDC8B3-2063-4208-BF19-1614ABC8CFC6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44C21F-033F-42BA-A7A7-3A130AF9D09C}" type="slidenum">
              <a:rPr lang="en-US"/>
              <a:pPr/>
              <a:t>1</a:t>
            </a:fld>
            <a:endParaRPr lang="en-US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0A8455-F83E-414C-B090-7B9DE046DC3B}" type="slidenum">
              <a:rPr lang="en-US"/>
              <a:pPr/>
              <a:t>3</a:t>
            </a:fld>
            <a:endParaRPr lang="en-US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722D9D-5A4D-43BB-B721-E670BE6D0CFE}" type="slidenum">
              <a:rPr lang="en-US"/>
              <a:pPr/>
              <a:t>4</a:t>
            </a:fld>
            <a:endParaRPr lang="en-US"/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350399-F5D9-45BC-87B6-27902C8665FF}" type="slidenum">
              <a:rPr lang="en-US"/>
              <a:pPr/>
              <a:t>5</a:t>
            </a:fld>
            <a:endParaRPr 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533E1C-878A-490A-9F54-79DE817D5CAF}" type="slidenum">
              <a:rPr lang="en-US"/>
              <a:pPr/>
              <a:t>10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DC8B3-2063-4208-BF19-1614ABC8CFC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9 - 25/05/2010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6F2D6-69D8-4FAD-8C3E-D3E994F8742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9 - 25/05/2010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55A5B-2FF9-4DAD-A493-74A3D813E26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9 - 25/05/2010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6309F-F4FF-4855-963A-4E3E63202A7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Aula 9 - 25/05/2010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B9240B2-E54B-43CB-9001-B1860105045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9 - 25/05/2010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CBC13-B5D8-49F1-8A5F-7F4F4122C94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9 - 25/05/2010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60CA8-A965-4020-9D0C-D9648F63C3B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9 - 25/05/2010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3146B9-0B5E-44A3-B963-79FE2E5793D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9 - 25/05/2010</a:t>
            </a:r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95629-C34A-4DC7-966D-F0EE382AFFE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9 - 25/05/2010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49C02-8EDF-4B37-A282-8F6A1218CD8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9 - 25/05/2010</a:t>
            </a:r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617E00-A428-459C-BECE-F24EC096DAF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9 - 25/05/2010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ABC86-CB04-4FCB-8D30-90AC65275E6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9 - 25/05/2010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65B2C0-681C-41EF-9220-535076F3F37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304800" y="304800"/>
            <a:ext cx="8534400" cy="62484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r>
              <a:rPr lang="en-US" smtClean="0"/>
              <a:t>Aula 9 - 25/05/2010</a:t>
            </a:r>
            <a:endParaRPr 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/>
            </a:lvl1pPr>
          </a:lstStyle>
          <a:p>
            <a:fld id="{5C2B448A-9488-444A-97C4-83D5002F3F7D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.uff.br/~bianca/a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7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24000"/>
            <a:ext cx="7772400" cy="1470025"/>
          </a:xfrm>
        </p:spPr>
        <p:txBody>
          <a:bodyPr/>
          <a:lstStyle/>
          <a:p>
            <a:r>
              <a:rPr lang="pt-BR" sz="4800" dirty="0"/>
              <a:t>Aprendizado de Máquina</a:t>
            </a:r>
            <a:endParaRPr lang="en-US" sz="4800" dirty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124200"/>
            <a:ext cx="6858000" cy="2362200"/>
          </a:xfrm>
        </p:spPr>
        <p:txBody>
          <a:bodyPr/>
          <a:lstStyle/>
          <a:p>
            <a:r>
              <a:rPr lang="pt-BR" dirty="0"/>
              <a:t>Aula </a:t>
            </a:r>
            <a:r>
              <a:rPr lang="pt-BR" dirty="0" smtClean="0"/>
              <a:t>9</a:t>
            </a:r>
            <a:endParaRPr lang="pt-BR" dirty="0"/>
          </a:p>
          <a:p>
            <a:endParaRPr lang="pt-BR" dirty="0"/>
          </a:p>
          <a:p>
            <a:r>
              <a:rPr lang="en-US" sz="2800" u="sng" dirty="0">
                <a:solidFill>
                  <a:schemeClr val="hlink"/>
                </a:solidFill>
                <a:hlinkClick r:id="rId3"/>
              </a:rPr>
              <a:t>http://www.ic.uff.br/~bianca/aa/</a:t>
            </a:r>
            <a:endParaRPr lang="en-US" sz="2800" u="sng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solução do problema de otimização</a:t>
            </a:r>
            <a:endParaRPr lang="pt-BR" dirty="0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62500" lnSpcReduction="20000"/>
          </a:bodyPr>
          <a:lstStyle/>
          <a:p>
            <a:r>
              <a:rPr lang="pt-BR" dirty="0" smtClean="0"/>
              <a:t>Dada uma solução </a:t>
            </a:r>
            <a:r>
              <a:rPr lang="pt-BR" i="1" dirty="0" err="1" smtClean="0">
                <a:cs typeface="Times New Roman" pitchFamily="18" charset="0"/>
              </a:rPr>
              <a:t>α</a:t>
            </a:r>
            <a:r>
              <a:rPr lang="pt-BR" i="1" baseline="-25000" dirty="0" err="1" smtClean="0">
                <a:cs typeface="Times New Roman" pitchFamily="18" charset="0"/>
              </a:rPr>
              <a:t>1</a:t>
            </a:r>
            <a:r>
              <a:rPr lang="pt-BR" i="1" dirty="0" err="1" smtClean="0">
                <a:cs typeface="Times New Roman" pitchFamily="18" charset="0"/>
              </a:rPr>
              <a:t>…α</a:t>
            </a:r>
            <a:r>
              <a:rPr lang="pt-BR" i="1" baseline="-25000" dirty="0" err="1" smtClean="0">
                <a:cs typeface="Times New Roman" pitchFamily="18" charset="0"/>
              </a:rPr>
              <a:t>n</a:t>
            </a:r>
            <a:r>
              <a:rPr lang="pt-BR" baseline="-25000" dirty="0" smtClean="0">
                <a:cs typeface="Times New Roman" pitchFamily="18" charset="0"/>
              </a:rPr>
              <a:t>  </a:t>
            </a:r>
            <a:r>
              <a:rPr lang="pt-BR" dirty="0" smtClean="0">
                <a:cs typeface="Times New Roman" pitchFamily="18" charset="0"/>
              </a:rPr>
              <a:t>para o problema dual, a solução do </a:t>
            </a:r>
            <a:r>
              <a:rPr lang="pt-BR" dirty="0" err="1" smtClean="0">
                <a:cs typeface="Times New Roman" pitchFamily="18" charset="0"/>
              </a:rPr>
              <a:t>primal</a:t>
            </a:r>
            <a:r>
              <a:rPr lang="pt-BR" dirty="0" smtClean="0">
                <a:cs typeface="Times New Roman" pitchFamily="18" charset="0"/>
              </a:rPr>
              <a:t> é</a:t>
            </a:r>
            <a:r>
              <a:rPr lang="pt-BR" dirty="0" smtClean="0"/>
              <a:t>: 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Cada </a:t>
            </a:r>
            <a:r>
              <a:rPr lang="pt-BR" i="1" dirty="0" err="1" smtClean="0">
                <a:cs typeface="Times New Roman" pitchFamily="18" charset="0"/>
              </a:rPr>
              <a:t>α</a:t>
            </a:r>
            <a:r>
              <a:rPr lang="pt-BR" i="1" baseline="-25000" dirty="0" err="1" smtClean="0">
                <a:cs typeface="Times New Roman" pitchFamily="18" charset="0"/>
              </a:rPr>
              <a:t>i</a:t>
            </a:r>
            <a:r>
              <a:rPr lang="pt-BR" dirty="0" smtClean="0">
                <a:cs typeface="Times New Roman" pitchFamily="18" charset="0"/>
              </a:rPr>
              <a:t> diferente de zero indica que o </a:t>
            </a:r>
            <a:r>
              <a:rPr lang="pt-BR" b="1" dirty="0" smtClean="0"/>
              <a:t>x</a:t>
            </a:r>
            <a:r>
              <a:rPr lang="pt-BR" b="1" i="1" baseline="-25000" dirty="0" smtClean="0"/>
              <a:t>i</a:t>
            </a:r>
            <a:r>
              <a:rPr lang="pt-BR" dirty="0" smtClean="0"/>
              <a:t> correspondente é um vetor de suporte.</a:t>
            </a:r>
          </a:p>
          <a:p>
            <a:r>
              <a:rPr lang="pt-BR" dirty="0" smtClean="0"/>
              <a:t>Então a função de classificação é (note que não precisamos de </a:t>
            </a:r>
            <a:r>
              <a:rPr lang="pt-BR" b="1" dirty="0" smtClean="0"/>
              <a:t>w </a:t>
            </a:r>
            <a:r>
              <a:rPr lang="pt-BR" dirty="0" smtClean="0"/>
              <a:t>explicitamente):</a:t>
            </a:r>
          </a:p>
          <a:p>
            <a:endParaRPr lang="pt-BR" dirty="0" smtClean="0"/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Note que a função depende de um produto interno entre o vetor de suporte e </a:t>
            </a:r>
            <a:r>
              <a:rPr lang="pt-BR" b="1" dirty="0" smtClean="0"/>
              <a:t>x</a:t>
            </a:r>
            <a:r>
              <a:rPr lang="pt-BR" i="1" baseline="-25000" dirty="0" smtClean="0"/>
              <a:t>i</a:t>
            </a:r>
            <a:r>
              <a:rPr lang="pt-BR" dirty="0" smtClean="0"/>
              <a:t> – voltaremos a isso depois.</a:t>
            </a:r>
          </a:p>
          <a:p>
            <a:r>
              <a:rPr lang="pt-BR" dirty="0" smtClean="0"/>
              <a:t>Note também que resolver o problema de otimização envolve calcular produtos internos </a:t>
            </a:r>
            <a:r>
              <a:rPr lang="pt-BR" b="1" dirty="0" err="1" smtClean="0"/>
              <a:t>x</a:t>
            </a:r>
            <a:r>
              <a:rPr lang="pt-BR" i="1" baseline="-25000" dirty="0" err="1" smtClean="0"/>
              <a:t>i</a:t>
            </a:r>
            <a:r>
              <a:rPr lang="pt-BR" b="1" baseline="30000" dirty="0" err="1" smtClean="0"/>
              <a:t>T</a:t>
            </a:r>
            <a:r>
              <a:rPr lang="pt-BR" b="1" dirty="0" err="1" smtClean="0"/>
              <a:t>x</a:t>
            </a:r>
            <a:r>
              <a:rPr lang="pt-BR" i="1" baseline="-25000" dirty="0" err="1" smtClean="0"/>
              <a:t>j</a:t>
            </a:r>
            <a:r>
              <a:rPr lang="pt-BR" b="1" baseline="-25000" dirty="0" smtClean="0"/>
              <a:t> </a:t>
            </a:r>
            <a:r>
              <a:rPr lang="pt-BR" dirty="0" smtClean="0"/>
              <a:t>entre todos os exemplos de treinamento.</a:t>
            </a:r>
            <a:endParaRPr lang="pt-BR" dirty="0"/>
          </a:p>
        </p:txBody>
      </p:sp>
      <p:sp>
        <p:nvSpPr>
          <p:cNvPr id="215044" name="Text Box 4"/>
          <p:cNvSpPr txBox="1">
            <a:spLocks noChangeArrowheads="1"/>
          </p:cNvSpPr>
          <p:nvPr/>
        </p:nvSpPr>
        <p:spPr bwMode="auto">
          <a:xfrm>
            <a:off x="1447800" y="2286000"/>
            <a:ext cx="6858000" cy="400110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baseline="0" dirty="0">
                <a:cs typeface="Times New Roman" pitchFamily="18" charset="0"/>
              </a:rPr>
              <a:t>w</a:t>
            </a:r>
            <a:r>
              <a:rPr lang="en-US" sz="2000" baseline="0" dirty="0">
                <a:cs typeface="Times New Roman" pitchFamily="18" charset="0"/>
              </a:rPr>
              <a:t> </a:t>
            </a:r>
            <a:r>
              <a:rPr lang="en-US" sz="2000" b="1" baseline="0" dirty="0">
                <a:cs typeface="Times New Roman" pitchFamily="18" charset="0"/>
              </a:rPr>
              <a:t> =</a:t>
            </a:r>
            <a:r>
              <a:rPr lang="el-GR" baseline="0" dirty="0" smtClean="0">
                <a:cs typeface="Times New Roman" pitchFamily="18" charset="0"/>
              </a:rPr>
              <a:t>Σ</a:t>
            </a:r>
            <a:r>
              <a:rPr lang="el-GR" sz="2000" i="1" baseline="0" dirty="0" smtClean="0">
                <a:cs typeface="Times New Roman" pitchFamily="18" charset="0"/>
              </a:rPr>
              <a:t>α</a:t>
            </a:r>
            <a:r>
              <a:rPr lang="en-US" sz="2000" i="1" dirty="0" err="1" smtClean="0"/>
              <a:t>i</a:t>
            </a:r>
            <a:r>
              <a:rPr lang="en-US" sz="2000" i="1" baseline="0" dirty="0" err="1" smtClean="0">
                <a:cs typeface="Times New Roman" pitchFamily="18" charset="0"/>
              </a:rPr>
              <a:t>y</a:t>
            </a:r>
            <a:r>
              <a:rPr lang="en-US" sz="2000" i="1" dirty="0" err="1" smtClean="0"/>
              <a:t>i</a:t>
            </a:r>
            <a:r>
              <a:rPr lang="en-US" sz="2000" b="1" baseline="0" dirty="0" err="1" smtClean="0"/>
              <a:t>x</a:t>
            </a:r>
            <a:r>
              <a:rPr lang="en-US" sz="2000" i="1" dirty="0" err="1" smtClean="0"/>
              <a:t>i</a:t>
            </a:r>
            <a:r>
              <a:rPr lang="en-US" sz="2000" b="1" baseline="0" dirty="0" smtClean="0"/>
              <a:t>            </a:t>
            </a:r>
            <a:r>
              <a:rPr lang="en-US" sz="2000" i="1" baseline="0" dirty="0"/>
              <a:t>b </a:t>
            </a:r>
            <a:r>
              <a:rPr lang="en-US" sz="2000" baseline="0" dirty="0"/>
              <a:t>= </a:t>
            </a:r>
            <a:r>
              <a:rPr lang="en-US" sz="2000" i="1" baseline="0" dirty="0" err="1" smtClean="0"/>
              <a:t>y</a:t>
            </a:r>
            <a:r>
              <a:rPr lang="en-US" sz="2000" i="1" dirty="0" err="1" smtClean="0"/>
              <a:t>k</a:t>
            </a:r>
            <a:r>
              <a:rPr lang="en-US" sz="2000" baseline="0" dirty="0" smtClean="0"/>
              <a:t> </a:t>
            </a:r>
            <a:r>
              <a:rPr lang="en-US" sz="2000" baseline="0" dirty="0"/>
              <a:t>- </a:t>
            </a:r>
            <a:r>
              <a:rPr lang="el-GR" baseline="0" dirty="0" smtClean="0">
                <a:cs typeface="Times New Roman" pitchFamily="18" charset="0"/>
              </a:rPr>
              <a:t>Σ</a:t>
            </a:r>
            <a:r>
              <a:rPr lang="el-GR" sz="2000" i="1" baseline="0" dirty="0" smtClean="0">
                <a:cs typeface="Times New Roman" pitchFamily="18" charset="0"/>
              </a:rPr>
              <a:t>α</a:t>
            </a:r>
            <a:r>
              <a:rPr lang="en-US" sz="2000" i="1" dirty="0" err="1" smtClean="0"/>
              <a:t>i</a:t>
            </a:r>
            <a:r>
              <a:rPr lang="en-US" sz="2000" i="1" baseline="0" dirty="0" err="1" smtClean="0">
                <a:cs typeface="Times New Roman" pitchFamily="18" charset="0"/>
              </a:rPr>
              <a:t>y</a:t>
            </a:r>
            <a:r>
              <a:rPr lang="en-US" sz="2000" i="1" dirty="0" err="1" smtClean="0"/>
              <a:t>i</a:t>
            </a:r>
            <a:r>
              <a:rPr lang="en-US" sz="2000" b="1" baseline="0" dirty="0" err="1" smtClean="0"/>
              <a:t>x</a:t>
            </a:r>
            <a:r>
              <a:rPr lang="en-US" sz="2000" i="1" dirty="0" err="1" smtClean="0"/>
              <a:t>i</a:t>
            </a:r>
            <a:r>
              <a:rPr lang="en-US" sz="2000" b="1" baseline="0" dirty="0" smtClean="0"/>
              <a:t> </a:t>
            </a:r>
            <a:r>
              <a:rPr lang="en-US" sz="2000" b="1" baseline="30000" dirty="0" err="1" smtClean="0"/>
              <a:t>T</a:t>
            </a:r>
            <a:r>
              <a:rPr lang="en-US" sz="2000" b="1" baseline="0" dirty="0" err="1" smtClean="0"/>
              <a:t>x</a:t>
            </a:r>
            <a:r>
              <a:rPr lang="en-US" sz="2000" i="1" dirty="0" err="1" smtClean="0"/>
              <a:t>k</a:t>
            </a:r>
            <a:r>
              <a:rPr lang="en-US" sz="2000" b="1" baseline="0" dirty="0" smtClean="0"/>
              <a:t>  </a:t>
            </a:r>
            <a:r>
              <a:rPr lang="ru-RU" sz="2000" baseline="0" dirty="0" smtClean="0"/>
              <a:t> </a:t>
            </a:r>
            <a:r>
              <a:rPr lang="en-US" sz="2000" baseline="0" dirty="0" smtClean="0"/>
              <a:t> </a:t>
            </a:r>
            <a:r>
              <a:rPr lang="en-US" sz="2000" baseline="0" dirty="0" err="1" smtClean="0"/>
              <a:t>para</a:t>
            </a:r>
            <a:r>
              <a:rPr lang="en-US" sz="2000" baseline="0" dirty="0" smtClean="0"/>
              <a:t> </a:t>
            </a:r>
            <a:r>
              <a:rPr lang="en-US" sz="2000" baseline="0" dirty="0" err="1" smtClean="0"/>
              <a:t>qualquer</a:t>
            </a:r>
            <a:r>
              <a:rPr lang="en-US" sz="2000" baseline="0" dirty="0" smtClean="0"/>
              <a:t> </a:t>
            </a:r>
            <a:r>
              <a:rPr lang="el-GR" sz="2000" i="1" baseline="0" dirty="0" smtClean="0">
                <a:cs typeface="Times New Roman" pitchFamily="18" charset="0"/>
              </a:rPr>
              <a:t>α</a:t>
            </a:r>
            <a:r>
              <a:rPr lang="en-US" sz="2000" i="1" dirty="0" smtClean="0"/>
              <a:t>k</a:t>
            </a:r>
            <a:r>
              <a:rPr lang="en-US" sz="2000" i="1" baseline="0" dirty="0" smtClean="0">
                <a:cs typeface="Times New Roman" pitchFamily="18" charset="0"/>
              </a:rPr>
              <a:t> </a:t>
            </a:r>
            <a:r>
              <a:rPr lang="en-US" sz="2000" i="1" baseline="0" dirty="0">
                <a:cs typeface="Times New Roman" pitchFamily="18" charset="0"/>
              </a:rPr>
              <a:t>&gt; </a:t>
            </a:r>
            <a:r>
              <a:rPr lang="en-US" sz="2000" baseline="0" dirty="0">
                <a:cs typeface="Times New Roman" pitchFamily="18" charset="0"/>
              </a:rPr>
              <a:t>0</a:t>
            </a:r>
            <a:endParaRPr lang="en-US" sz="2000" baseline="0" dirty="0"/>
          </a:p>
        </p:txBody>
      </p:sp>
      <p:sp>
        <p:nvSpPr>
          <p:cNvPr id="215045" name="Text Box 5"/>
          <p:cNvSpPr txBox="1">
            <a:spLocks noChangeArrowheads="1"/>
          </p:cNvSpPr>
          <p:nvPr/>
        </p:nvSpPr>
        <p:spPr bwMode="auto">
          <a:xfrm>
            <a:off x="3124200" y="4191000"/>
            <a:ext cx="2343150" cy="400110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 baseline="0" dirty="0"/>
              <a:t>f</a:t>
            </a:r>
            <a:r>
              <a:rPr lang="en-US" sz="2000" baseline="0" dirty="0"/>
              <a:t>(</a:t>
            </a:r>
            <a:r>
              <a:rPr lang="en-US" sz="2000" b="1" baseline="0" dirty="0"/>
              <a:t>x</a:t>
            </a:r>
            <a:r>
              <a:rPr lang="en-US" sz="2000" baseline="0" dirty="0"/>
              <a:t>) = </a:t>
            </a:r>
            <a:r>
              <a:rPr lang="el-GR" baseline="0" dirty="0" smtClean="0">
                <a:cs typeface="Times New Roman" pitchFamily="18" charset="0"/>
              </a:rPr>
              <a:t>Σ</a:t>
            </a:r>
            <a:r>
              <a:rPr lang="el-GR" sz="2000" i="1" baseline="0" dirty="0" smtClean="0">
                <a:cs typeface="Times New Roman" pitchFamily="18" charset="0"/>
              </a:rPr>
              <a:t>α</a:t>
            </a:r>
            <a:r>
              <a:rPr lang="en-US" sz="2000" i="1" dirty="0" err="1" smtClean="0"/>
              <a:t>i</a:t>
            </a:r>
            <a:r>
              <a:rPr lang="en-US" sz="2000" i="1" baseline="0" dirty="0" err="1" smtClean="0">
                <a:cs typeface="Times New Roman" pitchFamily="18" charset="0"/>
              </a:rPr>
              <a:t>y</a:t>
            </a:r>
            <a:r>
              <a:rPr lang="en-US" sz="2000" i="1" dirty="0" err="1" smtClean="0"/>
              <a:t>i</a:t>
            </a:r>
            <a:r>
              <a:rPr lang="en-US" sz="2000" b="1" baseline="0" dirty="0" err="1" smtClean="0"/>
              <a:t>x</a:t>
            </a:r>
            <a:r>
              <a:rPr lang="en-US" sz="2000" i="1" dirty="0" err="1" smtClean="0"/>
              <a:t>i</a:t>
            </a:r>
            <a:r>
              <a:rPr lang="en-US" sz="2000" b="1" baseline="30000" dirty="0" err="1" smtClean="0"/>
              <a:t>T</a:t>
            </a:r>
            <a:r>
              <a:rPr lang="en-US" sz="2000" b="1" baseline="0" dirty="0" err="1" smtClean="0"/>
              <a:t>x</a:t>
            </a:r>
            <a:r>
              <a:rPr lang="en-US" sz="2000" b="1" baseline="0" dirty="0" smtClean="0"/>
              <a:t> </a:t>
            </a:r>
            <a:r>
              <a:rPr lang="en-US" sz="2000" b="1" baseline="0" dirty="0"/>
              <a:t>+ </a:t>
            </a:r>
            <a:r>
              <a:rPr lang="en-US" sz="2000" i="1" baseline="0" dirty="0"/>
              <a:t>b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9 - 25/05/2010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Classificação</a:t>
            </a:r>
            <a:r>
              <a:rPr lang="en-US" dirty="0" smtClean="0"/>
              <a:t> “Soft margin”</a:t>
            </a:r>
            <a:endParaRPr lang="en-US" dirty="0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1828799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E se o conjunto de treinamento não for linearmente separável?</a:t>
            </a:r>
            <a:endParaRPr lang="pt-BR" i="1" dirty="0" smtClean="0"/>
          </a:p>
          <a:p>
            <a:r>
              <a:rPr lang="pt-BR" dirty="0" smtClean="0"/>
              <a:t>Variáveis “</a:t>
            </a:r>
            <a:r>
              <a:rPr lang="pt-BR" i="1" dirty="0" smtClean="0"/>
              <a:t>slack”</a:t>
            </a:r>
            <a:r>
              <a:rPr lang="pt-BR" dirty="0" smtClean="0"/>
              <a:t> </a:t>
            </a:r>
            <a:r>
              <a:rPr lang="pt-BR" i="1" dirty="0" err="1" smtClean="0">
                <a:cs typeface="Times New Roman" pitchFamily="18" charset="0"/>
              </a:rPr>
              <a:t>ξ</a:t>
            </a:r>
            <a:r>
              <a:rPr lang="pt-BR" i="1" baseline="-25000" dirty="0" err="1" smtClean="0">
                <a:cs typeface="Times New Roman" pitchFamily="18" charset="0"/>
              </a:rPr>
              <a:t>i</a:t>
            </a:r>
            <a:r>
              <a:rPr lang="pt-BR" dirty="0" smtClean="0">
                <a:cs typeface="Times New Roman" pitchFamily="18" charset="0"/>
              </a:rPr>
              <a:t> </a:t>
            </a:r>
            <a:r>
              <a:rPr lang="pt-BR" dirty="0" smtClean="0"/>
              <a:t>podem ser adicionadas para tornar permitir o erro de exemplos difíceis ou ruidosos, resultando em uma margem chamada </a:t>
            </a:r>
            <a:r>
              <a:rPr lang="en-US" dirty="0" smtClean="0"/>
              <a:t>de “</a:t>
            </a:r>
            <a:r>
              <a:rPr lang="en-US" i="1" dirty="0" smtClean="0"/>
              <a:t>soft”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18116" name="Line 4"/>
          <p:cNvSpPr>
            <a:spLocks noChangeShapeType="1"/>
          </p:cNvSpPr>
          <p:nvPr/>
        </p:nvSpPr>
        <p:spPr bwMode="auto">
          <a:xfrm flipV="1">
            <a:off x="2573337" y="3475037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18117" name="Line 5"/>
          <p:cNvSpPr>
            <a:spLocks noChangeShapeType="1"/>
          </p:cNvSpPr>
          <p:nvPr/>
        </p:nvSpPr>
        <p:spPr bwMode="auto">
          <a:xfrm flipV="1">
            <a:off x="2438400" y="6400800"/>
            <a:ext cx="4081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18118" name="AutoShape 6"/>
          <p:cNvSpPr>
            <a:spLocks noChangeArrowheads="1"/>
          </p:cNvSpPr>
          <p:nvPr/>
        </p:nvSpPr>
        <p:spPr bwMode="auto">
          <a:xfrm>
            <a:off x="3613150" y="4230687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8119" name="AutoShape 7"/>
          <p:cNvSpPr>
            <a:spLocks noChangeArrowheads="1"/>
          </p:cNvSpPr>
          <p:nvPr/>
        </p:nvSpPr>
        <p:spPr bwMode="auto">
          <a:xfrm>
            <a:off x="3038475" y="4587875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8120" name="AutoShape 8"/>
          <p:cNvSpPr>
            <a:spLocks noChangeArrowheads="1"/>
          </p:cNvSpPr>
          <p:nvPr/>
        </p:nvSpPr>
        <p:spPr bwMode="auto">
          <a:xfrm>
            <a:off x="3190875" y="5133975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8121" name="AutoShape 9"/>
          <p:cNvSpPr>
            <a:spLocks noChangeArrowheads="1"/>
          </p:cNvSpPr>
          <p:nvPr/>
        </p:nvSpPr>
        <p:spPr bwMode="auto">
          <a:xfrm>
            <a:off x="2809875" y="5591175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8122" name="AutoShape 10"/>
          <p:cNvSpPr>
            <a:spLocks noChangeArrowheads="1"/>
          </p:cNvSpPr>
          <p:nvPr/>
        </p:nvSpPr>
        <p:spPr bwMode="auto">
          <a:xfrm>
            <a:off x="3343275" y="3990975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8123" name="AutoShape 11"/>
          <p:cNvSpPr>
            <a:spLocks noChangeArrowheads="1"/>
          </p:cNvSpPr>
          <p:nvPr/>
        </p:nvSpPr>
        <p:spPr bwMode="auto">
          <a:xfrm>
            <a:off x="2809875" y="4905375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8124" name="AutoShape 12"/>
          <p:cNvSpPr>
            <a:spLocks noChangeArrowheads="1"/>
          </p:cNvSpPr>
          <p:nvPr/>
        </p:nvSpPr>
        <p:spPr bwMode="auto">
          <a:xfrm>
            <a:off x="2962275" y="5057775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8125" name="AutoShape 13"/>
          <p:cNvSpPr>
            <a:spLocks noChangeArrowheads="1"/>
          </p:cNvSpPr>
          <p:nvPr/>
        </p:nvSpPr>
        <p:spPr bwMode="auto">
          <a:xfrm>
            <a:off x="3724275" y="4676775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8126" name="AutoShape 14"/>
          <p:cNvSpPr>
            <a:spLocks noChangeArrowheads="1"/>
          </p:cNvSpPr>
          <p:nvPr/>
        </p:nvSpPr>
        <p:spPr bwMode="auto">
          <a:xfrm>
            <a:off x="4625975" y="4664075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8127" name="AutoShape 15"/>
          <p:cNvSpPr>
            <a:spLocks noChangeArrowheads="1"/>
          </p:cNvSpPr>
          <p:nvPr/>
        </p:nvSpPr>
        <p:spPr bwMode="auto">
          <a:xfrm>
            <a:off x="4257675" y="5591175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8128" name="AutoShape 16"/>
          <p:cNvSpPr>
            <a:spLocks noChangeArrowheads="1"/>
          </p:cNvSpPr>
          <p:nvPr/>
        </p:nvSpPr>
        <p:spPr bwMode="auto">
          <a:xfrm>
            <a:off x="5248275" y="5591175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8129" name="AutoShape 17"/>
          <p:cNvSpPr>
            <a:spLocks noChangeArrowheads="1"/>
          </p:cNvSpPr>
          <p:nvPr/>
        </p:nvSpPr>
        <p:spPr bwMode="auto">
          <a:xfrm>
            <a:off x="3940175" y="6111875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8130" name="AutoShape 18"/>
          <p:cNvSpPr>
            <a:spLocks noChangeArrowheads="1"/>
          </p:cNvSpPr>
          <p:nvPr/>
        </p:nvSpPr>
        <p:spPr bwMode="auto">
          <a:xfrm>
            <a:off x="4562475" y="4981575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8131" name="AutoShape 19"/>
          <p:cNvSpPr>
            <a:spLocks noChangeArrowheads="1"/>
          </p:cNvSpPr>
          <p:nvPr/>
        </p:nvSpPr>
        <p:spPr bwMode="auto">
          <a:xfrm>
            <a:off x="3994150" y="5475287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8132" name="AutoShape 20"/>
          <p:cNvSpPr>
            <a:spLocks noChangeArrowheads="1"/>
          </p:cNvSpPr>
          <p:nvPr/>
        </p:nvSpPr>
        <p:spPr bwMode="auto">
          <a:xfrm>
            <a:off x="4638675" y="5819775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8133" name="AutoShape 21"/>
          <p:cNvSpPr>
            <a:spLocks noChangeArrowheads="1"/>
          </p:cNvSpPr>
          <p:nvPr/>
        </p:nvSpPr>
        <p:spPr bwMode="auto">
          <a:xfrm>
            <a:off x="5324475" y="4905375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8134" name="AutoShape 22"/>
          <p:cNvSpPr>
            <a:spLocks noChangeArrowheads="1"/>
          </p:cNvSpPr>
          <p:nvPr/>
        </p:nvSpPr>
        <p:spPr bwMode="auto">
          <a:xfrm>
            <a:off x="3810000" y="3392487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8135" name="AutoShape 23"/>
          <p:cNvSpPr>
            <a:spLocks noChangeArrowheads="1"/>
          </p:cNvSpPr>
          <p:nvPr/>
        </p:nvSpPr>
        <p:spPr bwMode="auto">
          <a:xfrm>
            <a:off x="4419600" y="3468687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8136" name="AutoShape 24"/>
          <p:cNvSpPr>
            <a:spLocks noChangeArrowheads="1"/>
          </p:cNvSpPr>
          <p:nvPr/>
        </p:nvSpPr>
        <p:spPr bwMode="auto">
          <a:xfrm>
            <a:off x="5486400" y="4230687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8137" name="AutoShape 25"/>
          <p:cNvSpPr>
            <a:spLocks noChangeArrowheads="1"/>
          </p:cNvSpPr>
          <p:nvPr/>
        </p:nvSpPr>
        <p:spPr bwMode="auto">
          <a:xfrm>
            <a:off x="3298825" y="4675187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8138" name="AutoShape 26"/>
          <p:cNvSpPr>
            <a:spLocks noChangeArrowheads="1"/>
          </p:cNvSpPr>
          <p:nvPr/>
        </p:nvSpPr>
        <p:spPr bwMode="auto">
          <a:xfrm>
            <a:off x="3019425" y="5381625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8139" name="AutoShape 27"/>
          <p:cNvSpPr>
            <a:spLocks noChangeArrowheads="1"/>
          </p:cNvSpPr>
          <p:nvPr/>
        </p:nvSpPr>
        <p:spPr bwMode="auto">
          <a:xfrm>
            <a:off x="5208587" y="4460875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8140" name="Line 28"/>
          <p:cNvSpPr>
            <a:spLocks noChangeShapeType="1"/>
          </p:cNvSpPr>
          <p:nvPr/>
        </p:nvSpPr>
        <p:spPr bwMode="auto">
          <a:xfrm flipV="1">
            <a:off x="3038475" y="3392487"/>
            <a:ext cx="2143125" cy="288448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18141" name="Line 29"/>
          <p:cNvSpPr>
            <a:spLocks noChangeShapeType="1"/>
          </p:cNvSpPr>
          <p:nvPr/>
        </p:nvSpPr>
        <p:spPr bwMode="auto">
          <a:xfrm flipH="1" flipV="1">
            <a:off x="4373562" y="4497387"/>
            <a:ext cx="254000" cy="1841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18142" name="Oval 30"/>
          <p:cNvSpPr>
            <a:spLocks noChangeArrowheads="1"/>
          </p:cNvSpPr>
          <p:nvPr/>
        </p:nvSpPr>
        <p:spPr bwMode="auto">
          <a:xfrm>
            <a:off x="3649662" y="4611687"/>
            <a:ext cx="228600" cy="219075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8143" name="Oval 31"/>
          <p:cNvSpPr>
            <a:spLocks noChangeArrowheads="1"/>
          </p:cNvSpPr>
          <p:nvPr/>
        </p:nvSpPr>
        <p:spPr bwMode="auto">
          <a:xfrm>
            <a:off x="3922712" y="5407025"/>
            <a:ext cx="228600" cy="219075"/>
          </a:xfrm>
          <a:prstGeom prst="ellipse">
            <a:avLst/>
          </a:prstGeom>
          <a:noFill/>
          <a:ln w="19050" algn="ctr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8144" name="Oval 32"/>
          <p:cNvSpPr>
            <a:spLocks noChangeArrowheads="1"/>
          </p:cNvSpPr>
          <p:nvPr/>
        </p:nvSpPr>
        <p:spPr bwMode="auto">
          <a:xfrm>
            <a:off x="4556125" y="4594225"/>
            <a:ext cx="228600" cy="219075"/>
          </a:xfrm>
          <a:prstGeom prst="ellipse">
            <a:avLst/>
          </a:prstGeom>
          <a:noFill/>
          <a:ln w="19050" algn="ctr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8145" name="Line 33"/>
          <p:cNvSpPr>
            <a:spLocks noChangeShapeType="1"/>
          </p:cNvSpPr>
          <p:nvPr/>
        </p:nvSpPr>
        <p:spPr bwMode="auto">
          <a:xfrm flipH="1" flipV="1">
            <a:off x="3749675" y="5311775"/>
            <a:ext cx="244475" cy="1746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18146" name="Line 34"/>
          <p:cNvSpPr>
            <a:spLocks noChangeShapeType="1"/>
          </p:cNvSpPr>
          <p:nvPr/>
        </p:nvSpPr>
        <p:spPr bwMode="auto">
          <a:xfrm flipH="1" flipV="1">
            <a:off x="3802062" y="4749800"/>
            <a:ext cx="234950" cy="1793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18147" name="Line 35"/>
          <p:cNvSpPr>
            <a:spLocks noChangeShapeType="1"/>
          </p:cNvSpPr>
          <p:nvPr/>
        </p:nvSpPr>
        <p:spPr bwMode="auto">
          <a:xfrm flipV="1">
            <a:off x="3476625" y="3573462"/>
            <a:ext cx="2009775" cy="2693988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18148" name="Line 36"/>
          <p:cNvSpPr>
            <a:spLocks noChangeShapeType="1"/>
          </p:cNvSpPr>
          <p:nvPr/>
        </p:nvSpPr>
        <p:spPr bwMode="auto">
          <a:xfrm flipV="1">
            <a:off x="2828925" y="3211512"/>
            <a:ext cx="2066925" cy="2770188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18149" name="Line 37"/>
          <p:cNvSpPr>
            <a:spLocks noChangeShapeType="1"/>
          </p:cNvSpPr>
          <p:nvPr/>
        </p:nvSpPr>
        <p:spPr bwMode="auto">
          <a:xfrm flipH="1" flipV="1">
            <a:off x="4368800" y="3895725"/>
            <a:ext cx="841375" cy="58261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18150" name="Line 38"/>
          <p:cNvSpPr>
            <a:spLocks noChangeShapeType="1"/>
          </p:cNvSpPr>
          <p:nvPr/>
        </p:nvSpPr>
        <p:spPr bwMode="auto">
          <a:xfrm>
            <a:off x="3379787" y="4751387"/>
            <a:ext cx="809625" cy="57785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18151" name="Text Box 39"/>
          <p:cNvSpPr txBox="1">
            <a:spLocks noChangeArrowheads="1"/>
          </p:cNvSpPr>
          <p:nvPr/>
        </p:nvSpPr>
        <p:spPr bwMode="auto">
          <a:xfrm>
            <a:off x="4832350" y="4291012"/>
            <a:ext cx="7048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i="1">
                <a:cs typeface="Times New Roman" pitchFamily="18" charset="0"/>
              </a:rPr>
              <a:t>ξ</a:t>
            </a:r>
            <a:r>
              <a:rPr lang="en-US" sz="2000" i="1" baseline="-25000">
                <a:cs typeface="Times New Roman" pitchFamily="18" charset="0"/>
              </a:rPr>
              <a:t>i</a:t>
            </a:r>
          </a:p>
        </p:txBody>
      </p:sp>
      <p:sp>
        <p:nvSpPr>
          <p:cNvPr id="218152" name="Text Box 40"/>
          <p:cNvSpPr txBox="1">
            <a:spLocks noChangeArrowheads="1"/>
          </p:cNvSpPr>
          <p:nvPr/>
        </p:nvSpPr>
        <p:spPr bwMode="auto">
          <a:xfrm>
            <a:off x="3300412" y="4754562"/>
            <a:ext cx="7048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i="1">
                <a:cs typeface="Times New Roman" pitchFamily="18" charset="0"/>
              </a:rPr>
              <a:t>ξ</a:t>
            </a:r>
            <a:r>
              <a:rPr lang="en-US" sz="2000" i="1" baseline="-25000">
                <a:cs typeface="Times New Roman" pitchFamily="18" charset="0"/>
              </a:rPr>
              <a:t>i</a:t>
            </a:r>
          </a:p>
        </p:txBody>
      </p:sp>
      <p:sp>
        <p:nvSpPr>
          <p:cNvPr id="218153" name="Oval 41"/>
          <p:cNvSpPr>
            <a:spLocks noChangeArrowheads="1"/>
          </p:cNvSpPr>
          <p:nvPr/>
        </p:nvSpPr>
        <p:spPr bwMode="auto">
          <a:xfrm>
            <a:off x="5135562" y="4395787"/>
            <a:ext cx="228600" cy="219075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8154" name="Oval 42"/>
          <p:cNvSpPr>
            <a:spLocks noChangeArrowheads="1"/>
          </p:cNvSpPr>
          <p:nvPr/>
        </p:nvSpPr>
        <p:spPr bwMode="auto">
          <a:xfrm>
            <a:off x="3227387" y="4603750"/>
            <a:ext cx="228600" cy="219075"/>
          </a:xfrm>
          <a:prstGeom prst="ellipse">
            <a:avLst/>
          </a:prstGeom>
          <a:noFill/>
          <a:ln w="19050" algn="ctr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3" name="Espaço Reservado para Número de Slide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4" name="Espaço Reservado para Rodapé 4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9 - 25/05/2010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40" grpId="0" animBg="1"/>
      <p:bldP spid="218141" grpId="0" animBg="1"/>
      <p:bldP spid="218142" grpId="0" animBg="1"/>
      <p:bldP spid="218143" grpId="0" animBg="1"/>
      <p:bldP spid="218144" grpId="0" animBg="1"/>
      <p:bldP spid="218145" grpId="0" animBg="1"/>
      <p:bldP spid="218146" grpId="0" animBg="1"/>
      <p:bldP spid="218147" grpId="0" animBg="1"/>
      <p:bldP spid="218148" grpId="0" animBg="1"/>
      <p:bldP spid="218149" grpId="0" animBg="1"/>
      <p:bldP spid="218150" grpId="0" animBg="1"/>
      <p:bldP spid="218151" grpId="0"/>
      <p:bldP spid="218152" grpId="0"/>
      <p:bldP spid="218153" grpId="0" animBg="1"/>
      <p:bldP spid="21815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Margem</a:t>
            </a:r>
            <a:r>
              <a:rPr lang="en-US" dirty="0" smtClean="0"/>
              <a:t> “Soft” </a:t>
            </a:r>
            <a:r>
              <a:rPr lang="en-US" dirty="0" err="1" smtClean="0"/>
              <a:t>Matematicamente</a:t>
            </a:r>
            <a:endParaRPr lang="en-US" dirty="0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Formulação anterior: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Nova formulação:</a:t>
            </a:r>
          </a:p>
          <a:p>
            <a:endParaRPr lang="pt-BR" dirty="0" smtClean="0"/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Parâmetro </a:t>
            </a:r>
            <a:r>
              <a:rPr lang="pt-BR" i="1" dirty="0" smtClean="0"/>
              <a:t>C</a:t>
            </a:r>
            <a:r>
              <a:rPr lang="pt-BR" dirty="0" smtClean="0"/>
              <a:t> pode ser visto como uma maneira de controlar o sobre-ajuste:  controla a importância relativa de maximizar a margem e se ajustar aos dados de treinamento.</a:t>
            </a:r>
            <a:endParaRPr lang="pt-BR" dirty="0"/>
          </a:p>
        </p:txBody>
      </p:sp>
      <p:sp>
        <p:nvSpPr>
          <p:cNvPr id="219142" name="Text Box 6"/>
          <p:cNvSpPr txBox="1">
            <a:spLocks noChangeArrowheads="1"/>
          </p:cNvSpPr>
          <p:nvPr/>
        </p:nvSpPr>
        <p:spPr bwMode="auto">
          <a:xfrm>
            <a:off x="1219200" y="2057401"/>
            <a:ext cx="6438900" cy="1200329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 dirty="0" err="1" smtClean="0"/>
              <a:t>Encontrar</a:t>
            </a:r>
            <a:r>
              <a:rPr lang="en-US" baseline="0" dirty="0" smtClean="0"/>
              <a:t> </a:t>
            </a:r>
            <a:r>
              <a:rPr lang="en-US" b="1" baseline="0" dirty="0" smtClean="0"/>
              <a:t>w</a:t>
            </a:r>
            <a:r>
              <a:rPr lang="en-US" baseline="0" dirty="0" smtClean="0"/>
              <a:t> e </a:t>
            </a:r>
            <a:r>
              <a:rPr lang="en-US" i="1" baseline="0" dirty="0" smtClean="0"/>
              <a:t>b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endParaRPr lang="en-US" baseline="0" dirty="0" smtClean="0"/>
          </a:p>
          <a:p>
            <a:pPr>
              <a:spcBef>
                <a:spcPct val="50000"/>
              </a:spcBef>
            </a:pPr>
            <a:r>
              <a:rPr lang="el-GR" b="1" baseline="0" dirty="0" smtClean="0">
                <a:cs typeface="Times New Roman" pitchFamily="18" charset="0"/>
              </a:rPr>
              <a:t>Φ</a:t>
            </a:r>
            <a:r>
              <a:rPr lang="en-US" baseline="0" dirty="0" smtClean="0">
                <a:cs typeface="Times New Roman" pitchFamily="18" charset="0"/>
              </a:rPr>
              <a:t>(</a:t>
            </a:r>
            <a:r>
              <a:rPr lang="en-US" b="1" baseline="0" dirty="0" smtClean="0">
                <a:cs typeface="Times New Roman" pitchFamily="18" charset="0"/>
              </a:rPr>
              <a:t>w</a:t>
            </a:r>
            <a:r>
              <a:rPr lang="en-US" baseline="0" dirty="0" smtClean="0">
                <a:cs typeface="Times New Roman" pitchFamily="18" charset="0"/>
              </a:rPr>
              <a:t>)</a:t>
            </a:r>
            <a:r>
              <a:rPr lang="en-US" b="1" baseline="0" dirty="0" smtClean="0">
                <a:cs typeface="Times New Roman" pitchFamily="18" charset="0"/>
              </a:rPr>
              <a:t> </a:t>
            </a:r>
            <a:r>
              <a:rPr lang="en-US" baseline="0" dirty="0" smtClean="0">
                <a:cs typeface="Times New Roman" pitchFamily="18" charset="0"/>
              </a:rPr>
              <a:t>=</a:t>
            </a:r>
            <a:r>
              <a:rPr lang="en-US" b="1" baseline="0" dirty="0" err="1" smtClean="0"/>
              <a:t>w</a:t>
            </a:r>
            <a:r>
              <a:rPr lang="en-US" b="1" baseline="30000" dirty="0" err="1" smtClean="0"/>
              <a:t>T</a:t>
            </a:r>
            <a:r>
              <a:rPr lang="en-US" b="1" baseline="0" dirty="0" err="1" smtClean="0"/>
              <a:t>w</a:t>
            </a:r>
            <a:r>
              <a:rPr lang="en-US" baseline="0" dirty="0" smtClean="0"/>
              <a:t>  </a:t>
            </a:r>
            <a:r>
              <a:rPr lang="en-US" baseline="0" dirty="0" err="1" smtClean="0"/>
              <a:t>seja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minimizado</a:t>
            </a:r>
            <a:endParaRPr lang="en-US" baseline="0" dirty="0" smtClean="0"/>
          </a:p>
          <a:p>
            <a:pPr>
              <a:spcBef>
                <a:spcPct val="50000"/>
              </a:spcBef>
            </a:pPr>
            <a:r>
              <a:rPr lang="en-US" baseline="0" dirty="0" smtClean="0"/>
              <a:t>e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todo</a:t>
            </a:r>
            <a:r>
              <a:rPr lang="en-US" baseline="0" dirty="0" smtClean="0"/>
              <a:t> (</a:t>
            </a:r>
            <a:r>
              <a:rPr lang="en-US" b="1" baseline="0" dirty="0" smtClean="0"/>
              <a:t>x</a:t>
            </a:r>
            <a:r>
              <a:rPr lang="en-US" i="1" dirty="0" smtClean="0"/>
              <a:t>i</a:t>
            </a:r>
            <a:r>
              <a:rPr lang="en-US" baseline="0" dirty="0" smtClean="0"/>
              <a:t>, </a:t>
            </a:r>
            <a:r>
              <a:rPr lang="en-US" i="1" baseline="0" dirty="0" err="1" smtClean="0"/>
              <a:t>y</a:t>
            </a:r>
            <a:r>
              <a:rPr lang="en-US" i="1" dirty="0" err="1" smtClean="0"/>
              <a:t>i</a:t>
            </a:r>
            <a:r>
              <a:rPr lang="en-US" baseline="0" dirty="0" smtClean="0"/>
              <a:t>), </a:t>
            </a:r>
            <a:r>
              <a:rPr lang="en-US" i="1" baseline="0" dirty="0" err="1" smtClean="0"/>
              <a:t>i</a:t>
            </a:r>
            <a:r>
              <a:rPr lang="en-US" baseline="0" dirty="0" smtClean="0"/>
              <a:t>=1..</a:t>
            </a:r>
            <a:r>
              <a:rPr lang="en-US" i="1" baseline="0" dirty="0" smtClean="0"/>
              <a:t>n</a:t>
            </a:r>
            <a:r>
              <a:rPr lang="en-US" baseline="0" dirty="0" smtClean="0"/>
              <a:t> :    </a:t>
            </a:r>
            <a:r>
              <a:rPr lang="en-US" i="1" baseline="0" dirty="0" err="1" smtClean="0"/>
              <a:t>y</a:t>
            </a:r>
            <a:r>
              <a:rPr lang="en-US" i="1" dirty="0" err="1" smtClean="0"/>
              <a:t>i</a:t>
            </a:r>
            <a:r>
              <a:rPr lang="en-US" baseline="0" dirty="0" smtClean="0"/>
              <a:t> (</a:t>
            </a:r>
            <a:r>
              <a:rPr lang="en-US" b="1" baseline="0" dirty="0" err="1" smtClean="0"/>
              <a:t>w</a:t>
            </a:r>
            <a:r>
              <a:rPr lang="en-US" b="1" baseline="30000" dirty="0" err="1" smtClean="0"/>
              <a:t>T</a:t>
            </a:r>
            <a:r>
              <a:rPr lang="en-US" b="1" baseline="0" dirty="0" err="1" smtClean="0"/>
              <a:t>x</a:t>
            </a:r>
            <a:r>
              <a:rPr lang="en-US" i="1" dirty="0" err="1" smtClean="0"/>
              <a:t>i</a:t>
            </a:r>
            <a:r>
              <a:rPr lang="en-US" b="1" baseline="0" dirty="0" smtClean="0"/>
              <a:t> </a:t>
            </a:r>
            <a:r>
              <a:rPr lang="en-US" baseline="0" dirty="0" smtClean="0"/>
              <a:t>+ </a:t>
            </a:r>
            <a:r>
              <a:rPr lang="en-US" i="1" baseline="0" dirty="0" smtClean="0"/>
              <a:t>b</a:t>
            </a:r>
            <a:r>
              <a:rPr lang="en-US" baseline="0" dirty="0" smtClean="0"/>
              <a:t>)</a:t>
            </a:r>
            <a:r>
              <a:rPr lang="en-US" b="1" baseline="0" dirty="0" smtClean="0"/>
              <a:t> </a:t>
            </a:r>
            <a:r>
              <a:rPr lang="en-US" b="1" baseline="0" dirty="0" smtClean="0">
                <a:cs typeface="Times New Roman" pitchFamily="18" charset="0"/>
              </a:rPr>
              <a:t>≥ </a:t>
            </a:r>
            <a:r>
              <a:rPr lang="en-US" baseline="0" dirty="0" smtClean="0">
                <a:cs typeface="Times New Roman" pitchFamily="18" charset="0"/>
              </a:rPr>
              <a:t>1</a:t>
            </a:r>
            <a:endParaRPr lang="en-US" baseline="0" dirty="0">
              <a:cs typeface="Times New Roman" pitchFamily="18" charset="0"/>
            </a:endParaRPr>
          </a:p>
        </p:txBody>
      </p:sp>
      <p:sp>
        <p:nvSpPr>
          <p:cNvPr id="219143" name="Text Box 7"/>
          <p:cNvSpPr txBox="1">
            <a:spLocks noChangeArrowheads="1"/>
          </p:cNvSpPr>
          <p:nvPr/>
        </p:nvSpPr>
        <p:spPr bwMode="auto">
          <a:xfrm>
            <a:off x="1219200" y="3581400"/>
            <a:ext cx="6438900" cy="120545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1080"/>
              </a:spcBef>
            </a:pPr>
            <a:r>
              <a:rPr lang="en-US" baseline="0" dirty="0" err="1" smtClean="0"/>
              <a:t>Encontrar</a:t>
            </a:r>
            <a:r>
              <a:rPr lang="en-US" baseline="0" dirty="0" smtClean="0"/>
              <a:t> </a:t>
            </a:r>
            <a:r>
              <a:rPr lang="en-US" b="1" baseline="0" dirty="0" smtClean="0"/>
              <a:t>w</a:t>
            </a:r>
            <a:r>
              <a:rPr lang="en-US" baseline="0" dirty="0" smtClean="0"/>
              <a:t> e </a:t>
            </a:r>
            <a:r>
              <a:rPr lang="en-US" i="1" baseline="0" dirty="0" smtClean="0"/>
              <a:t>b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endParaRPr lang="en-US" baseline="0" dirty="0" smtClean="0"/>
          </a:p>
          <a:p>
            <a:pPr>
              <a:spcBef>
                <a:spcPts val="1080"/>
              </a:spcBef>
            </a:pPr>
            <a:r>
              <a:rPr lang="el-GR" b="1" baseline="0" dirty="0" smtClean="0">
                <a:cs typeface="Times New Roman" pitchFamily="18" charset="0"/>
              </a:rPr>
              <a:t>Φ</a:t>
            </a:r>
            <a:r>
              <a:rPr lang="en-US" baseline="0" dirty="0" smtClean="0">
                <a:cs typeface="Times New Roman" pitchFamily="18" charset="0"/>
              </a:rPr>
              <a:t>(</a:t>
            </a:r>
            <a:r>
              <a:rPr lang="en-US" b="1" baseline="0" dirty="0" smtClean="0">
                <a:cs typeface="Times New Roman" pitchFamily="18" charset="0"/>
              </a:rPr>
              <a:t>w</a:t>
            </a:r>
            <a:r>
              <a:rPr lang="en-US" baseline="0" dirty="0" smtClean="0">
                <a:cs typeface="Times New Roman" pitchFamily="18" charset="0"/>
              </a:rPr>
              <a:t>)</a:t>
            </a:r>
            <a:r>
              <a:rPr lang="en-US" b="1" baseline="0" dirty="0" smtClean="0">
                <a:cs typeface="Times New Roman" pitchFamily="18" charset="0"/>
              </a:rPr>
              <a:t> </a:t>
            </a:r>
            <a:r>
              <a:rPr lang="en-US" baseline="0" dirty="0" smtClean="0">
                <a:cs typeface="Times New Roman" pitchFamily="18" charset="0"/>
              </a:rPr>
              <a:t>=</a:t>
            </a:r>
            <a:r>
              <a:rPr lang="en-US" b="1" baseline="0" dirty="0" err="1" smtClean="0"/>
              <a:t>w</a:t>
            </a:r>
            <a:r>
              <a:rPr lang="en-US" b="1" baseline="30000" dirty="0" err="1" smtClean="0"/>
              <a:t>T</a:t>
            </a:r>
            <a:r>
              <a:rPr lang="en-US" b="1" baseline="0" dirty="0" err="1" smtClean="0"/>
              <a:t>w</a:t>
            </a:r>
            <a:r>
              <a:rPr lang="en-US" baseline="0" dirty="0" smtClean="0"/>
              <a:t> + </a:t>
            </a:r>
            <a:r>
              <a:rPr lang="en-US" i="1" baseline="0" dirty="0"/>
              <a:t>C</a:t>
            </a:r>
            <a:r>
              <a:rPr lang="el-GR" baseline="0" dirty="0" smtClean="0"/>
              <a:t>Σ</a:t>
            </a:r>
            <a:r>
              <a:rPr lang="el-GR" i="1" baseline="0" dirty="0" smtClean="0"/>
              <a:t>ξ</a:t>
            </a:r>
            <a:r>
              <a:rPr lang="en-US" i="1" dirty="0" err="1" smtClean="0"/>
              <a:t>i</a:t>
            </a:r>
            <a:r>
              <a:rPr lang="en-US" i="1" baseline="0" dirty="0" smtClean="0"/>
              <a:t>  </a:t>
            </a:r>
            <a:r>
              <a:rPr lang="en-US" baseline="0" dirty="0" err="1" smtClean="0"/>
              <a:t>seja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minimizado</a:t>
            </a:r>
            <a:r>
              <a:rPr lang="en-US" dirty="0" smtClean="0"/>
              <a:t> </a:t>
            </a:r>
            <a:endParaRPr lang="en-US" dirty="0"/>
          </a:p>
          <a:p>
            <a:pPr>
              <a:spcBef>
                <a:spcPts val="1080"/>
              </a:spcBef>
            </a:pPr>
            <a:r>
              <a:rPr lang="en-US" baseline="0" dirty="0" smtClean="0"/>
              <a:t>e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todo</a:t>
            </a:r>
            <a:r>
              <a:rPr lang="en-US" baseline="0" dirty="0" smtClean="0"/>
              <a:t> (</a:t>
            </a:r>
            <a:r>
              <a:rPr lang="en-US" b="1" baseline="0" dirty="0" smtClean="0"/>
              <a:t>x</a:t>
            </a:r>
            <a:r>
              <a:rPr lang="en-US" i="1" dirty="0" smtClean="0"/>
              <a:t>i</a:t>
            </a:r>
            <a:r>
              <a:rPr lang="en-US" baseline="0" dirty="0" smtClean="0"/>
              <a:t>, </a:t>
            </a:r>
            <a:r>
              <a:rPr lang="en-US" i="1" baseline="0" dirty="0" err="1" smtClean="0"/>
              <a:t>y</a:t>
            </a:r>
            <a:r>
              <a:rPr lang="en-US" i="1" dirty="0" err="1" smtClean="0"/>
              <a:t>i</a:t>
            </a:r>
            <a:r>
              <a:rPr lang="en-US" baseline="0" dirty="0" smtClean="0"/>
              <a:t>), </a:t>
            </a:r>
            <a:r>
              <a:rPr lang="en-US" i="1" baseline="0" dirty="0" err="1" smtClean="0"/>
              <a:t>i</a:t>
            </a:r>
            <a:r>
              <a:rPr lang="en-US" baseline="0" dirty="0" smtClean="0"/>
              <a:t>=1..</a:t>
            </a:r>
            <a:r>
              <a:rPr lang="en-US" i="1" baseline="0" dirty="0" smtClean="0"/>
              <a:t>n</a:t>
            </a:r>
            <a:r>
              <a:rPr lang="en-US" baseline="0" dirty="0" smtClean="0"/>
              <a:t> :</a:t>
            </a:r>
            <a:r>
              <a:rPr lang="en-US" dirty="0" smtClean="0"/>
              <a:t> </a:t>
            </a:r>
            <a:r>
              <a:rPr lang="en-US" i="1" baseline="0" dirty="0" err="1" smtClean="0"/>
              <a:t>y</a:t>
            </a:r>
            <a:r>
              <a:rPr lang="en-US" i="1" dirty="0" err="1" smtClean="0"/>
              <a:t>i</a:t>
            </a:r>
            <a:r>
              <a:rPr lang="en-US" baseline="0" dirty="0" smtClean="0"/>
              <a:t> (</a:t>
            </a:r>
            <a:r>
              <a:rPr lang="en-US" b="1" baseline="0" dirty="0" err="1" smtClean="0"/>
              <a:t>w</a:t>
            </a:r>
            <a:r>
              <a:rPr lang="en-US" b="1" baseline="30000" dirty="0" err="1" smtClean="0"/>
              <a:t>T</a:t>
            </a:r>
            <a:r>
              <a:rPr lang="en-US" b="1" baseline="0" dirty="0" err="1" smtClean="0"/>
              <a:t>x</a:t>
            </a:r>
            <a:r>
              <a:rPr lang="en-US" i="1" dirty="0" err="1" smtClean="0"/>
              <a:t>i</a:t>
            </a:r>
            <a:r>
              <a:rPr lang="en-US" b="1" baseline="0" dirty="0" smtClean="0"/>
              <a:t> </a:t>
            </a:r>
            <a:r>
              <a:rPr lang="en-US" baseline="0" dirty="0" smtClean="0"/>
              <a:t>+ </a:t>
            </a:r>
            <a:r>
              <a:rPr lang="en-US" i="1" baseline="0" dirty="0" smtClean="0"/>
              <a:t>b</a:t>
            </a:r>
            <a:r>
              <a:rPr lang="en-US" baseline="0" dirty="0" smtClean="0"/>
              <a:t>)</a:t>
            </a:r>
            <a:r>
              <a:rPr lang="en-US" b="1" baseline="0" dirty="0" smtClean="0"/>
              <a:t> </a:t>
            </a:r>
            <a:r>
              <a:rPr lang="en-US" b="1" baseline="0" dirty="0" smtClean="0">
                <a:cs typeface="Times New Roman" pitchFamily="18" charset="0"/>
              </a:rPr>
              <a:t>≥ </a:t>
            </a:r>
            <a:r>
              <a:rPr lang="en-US" baseline="0" dirty="0" smtClean="0">
                <a:cs typeface="Times New Roman" pitchFamily="18" charset="0"/>
              </a:rPr>
              <a:t>1 </a:t>
            </a:r>
            <a:r>
              <a:rPr lang="en-US" baseline="0" dirty="0">
                <a:cs typeface="Times New Roman" pitchFamily="18" charset="0"/>
              </a:rPr>
              <a:t>– </a:t>
            </a:r>
            <a:r>
              <a:rPr lang="el-GR" i="1" baseline="0" dirty="0" smtClean="0">
                <a:cs typeface="Times New Roman" pitchFamily="18" charset="0"/>
              </a:rPr>
              <a:t>ξ</a:t>
            </a:r>
            <a:r>
              <a:rPr lang="en-US" i="1" dirty="0" err="1" smtClean="0"/>
              <a:t>i</a:t>
            </a:r>
            <a:r>
              <a:rPr lang="en-US" i="1" baseline="0" dirty="0" smtClean="0">
                <a:cs typeface="Times New Roman" pitchFamily="18" charset="0"/>
              </a:rPr>
              <a:t>,  </a:t>
            </a:r>
            <a:r>
              <a:rPr lang="en-US" i="1" baseline="0" dirty="0">
                <a:cs typeface="Times New Roman" pitchFamily="18" charset="0"/>
              </a:rPr>
              <a:t>,    </a:t>
            </a:r>
            <a:r>
              <a:rPr lang="el-GR" i="1" baseline="0" dirty="0" smtClean="0">
                <a:cs typeface="Times New Roman" pitchFamily="18" charset="0"/>
              </a:rPr>
              <a:t>ξ</a:t>
            </a:r>
            <a:r>
              <a:rPr lang="en-US" i="1" dirty="0" err="1" smtClean="0"/>
              <a:t>i</a:t>
            </a:r>
            <a:r>
              <a:rPr lang="en-US" baseline="0" dirty="0" smtClean="0">
                <a:cs typeface="Times New Roman" pitchFamily="18" charset="0"/>
              </a:rPr>
              <a:t> </a:t>
            </a:r>
            <a:r>
              <a:rPr lang="en-US" b="1" baseline="0" dirty="0">
                <a:cs typeface="Times New Roman" pitchFamily="18" charset="0"/>
              </a:rPr>
              <a:t>≥ </a:t>
            </a:r>
            <a:r>
              <a:rPr lang="en-US" baseline="0" dirty="0">
                <a:cs typeface="Times New Roman" pitchFamily="18" charset="0"/>
              </a:rPr>
              <a:t>0</a:t>
            </a:r>
            <a:r>
              <a:rPr lang="en-US" dirty="0"/>
              <a:t> 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9 - 25/05/2010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Margem</a:t>
            </a:r>
            <a:r>
              <a:rPr lang="en-US" dirty="0" smtClean="0"/>
              <a:t> “Soft” </a:t>
            </a:r>
            <a:r>
              <a:rPr lang="en-US" dirty="0" err="1" smtClean="0"/>
              <a:t>Matematicamente</a:t>
            </a:r>
            <a:endParaRPr lang="en-US" dirty="0"/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41148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Problema</a:t>
            </a:r>
            <a:r>
              <a:rPr lang="en-US" dirty="0" smtClean="0"/>
              <a:t> dual é </a:t>
            </a:r>
            <a:r>
              <a:rPr lang="en-US" dirty="0" err="1" smtClean="0"/>
              <a:t>idêntico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separável</a:t>
            </a:r>
            <a:r>
              <a:rPr lang="en-US" dirty="0" smtClean="0"/>
              <a:t>:</a:t>
            </a:r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 smtClean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De novo, </a:t>
            </a:r>
            <a:r>
              <a:rPr lang="en-US" b="1" dirty="0"/>
              <a:t>x</a:t>
            </a:r>
            <a:r>
              <a:rPr lang="en-US" i="1" baseline="-25000" dirty="0"/>
              <a:t>i</a:t>
            </a:r>
            <a:r>
              <a:rPr lang="en-US" b="1" baseline="-25000" dirty="0"/>
              <a:t> </a:t>
            </a:r>
            <a:r>
              <a:rPr lang="en-US" dirty="0" smtClean="0"/>
              <a:t>com </a:t>
            </a:r>
            <a:r>
              <a:rPr lang="el-GR" i="1" dirty="0" smtClean="0">
                <a:cs typeface="Times New Roman" pitchFamily="18" charset="0"/>
              </a:rPr>
              <a:t>α</a:t>
            </a:r>
            <a:r>
              <a:rPr lang="en-US" i="1" baseline="-25000" dirty="0" err="1">
                <a:cs typeface="Times New Roman" pitchFamily="18" charset="0"/>
              </a:rPr>
              <a:t>i</a:t>
            </a:r>
            <a:r>
              <a:rPr lang="en-US" i="1" dirty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diferente</a:t>
            </a:r>
            <a:r>
              <a:rPr lang="en-US" dirty="0" smtClean="0">
                <a:cs typeface="Times New Roman" pitchFamily="18" charset="0"/>
              </a:rPr>
              <a:t> de zero </a:t>
            </a:r>
            <a:r>
              <a:rPr lang="en-US" dirty="0" err="1" smtClean="0">
                <a:cs typeface="Times New Roman" pitchFamily="18" charset="0"/>
              </a:rPr>
              <a:t>serão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vetores</a:t>
            </a:r>
            <a:r>
              <a:rPr lang="en-US" dirty="0" smtClean="0">
                <a:cs typeface="Times New Roman" pitchFamily="18" charset="0"/>
              </a:rPr>
              <a:t> de </a:t>
            </a:r>
            <a:r>
              <a:rPr lang="en-US" dirty="0" err="1" smtClean="0">
                <a:cs typeface="Times New Roman" pitchFamily="18" charset="0"/>
              </a:rPr>
              <a:t>suporte</a:t>
            </a:r>
            <a:r>
              <a:rPr lang="en-US" dirty="0" smtClean="0">
                <a:cs typeface="Times New Roman" pitchFamily="18" charset="0"/>
              </a:rPr>
              <a:t>.</a:t>
            </a:r>
            <a:endParaRPr lang="en-US" dirty="0">
              <a:cs typeface="Times New Roman" pitchFamily="18" charset="0"/>
            </a:endParaRPr>
          </a:p>
          <a:p>
            <a:r>
              <a:rPr lang="en-US" dirty="0" err="1" smtClean="0">
                <a:cs typeface="Times New Roman" pitchFamily="18" charset="0"/>
              </a:rPr>
              <a:t>Solução</a:t>
            </a:r>
            <a:r>
              <a:rPr lang="en-US" dirty="0" smtClean="0">
                <a:cs typeface="Times New Roman" pitchFamily="18" charset="0"/>
              </a:rPr>
              <a:t> do </a:t>
            </a:r>
            <a:r>
              <a:rPr lang="en-US" dirty="0" err="1" smtClean="0">
                <a:cs typeface="Times New Roman" pitchFamily="18" charset="0"/>
              </a:rPr>
              <a:t>problema</a:t>
            </a:r>
            <a:r>
              <a:rPr lang="en-US" dirty="0" smtClean="0">
                <a:cs typeface="Times New Roman" pitchFamily="18" charset="0"/>
              </a:rPr>
              <a:t> dual é:</a:t>
            </a:r>
          </a:p>
          <a:p>
            <a:endParaRPr lang="en-US" dirty="0" smtClean="0">
              <a:cs typeface="Times New Roman" pitchFamily="18" charset="0"/>
            </a:endParaRPr>
          </a:p>
          <a:p>
            <a:endParaRPr lang="en-US" dirty="0" smtClean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E </a:t>
            </a:r>
            <a:r>
              <a:rPr lang="en-US" dirty="0" err="1" smtClean="0">
                <a:cs typeface="Times New Roman" pitchFamily="18" charset="0"/>
              </a:rPr>
              <a:t>função</a:t>
            </a:r>
            <a:r>
              <a:rPr lang="en-US" dirty="0" smtClean="0">
                <a:cs typeface="Times New Roman" pitchFamily="18" charset="0"/>
              </a:rPr>
              <a:t> de </a:t>
            </a:r>
            <a:r>
              <a:rPr lang="en-US" dirty="0" err="1" smtClean="0">
                <a:cs typeface="Times New Roman" pitchFamily="18" charset="0"/>
              </a:rPr>
              <a:t>classificação</a:t>
            </a:r>
            <a:r>
              <a:rPr lang="en-US" dirty="0" smtClean="0">
                <a:cs typeface="Times New Roman" pitchFamily="18" charset="0"/>
              </a:rPr>
              <a:t> é: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220164" name="Text Box 4"/>
          <p:cNvSpPr txBox="1">
            <a:spLocks noChangeArrowheads="1"/>
          </p:cNvSpPr>
          <p:nvPr/>
        </p:nvSpPr>
        <p:spPr bwMode="auto">
          <a:xfrm>
            <a:off x="1143000" y="1981200"/>
            <a:ext cx="6438900" cy="1323439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aseline="0" dirty="0" err="1" smtClean="0"/>
              <a:t>Encontrar</a:t>
            </a:r>
            <a:r>
              <a:rPr lang="en-US" sz="2000" baseline="0" dirty="0" smtClean="0"/>
              <a:t> </a:t>
            </a:r>
            <a:r>
              <a:rPr lang="el-GR" sz="2000" i="1" baseline="0" dirty="0" smtClean="0">
                <a:cs typeface="Times New Roman" pitchFamily="18" charset="0"/>
              </a:rPr>
              <a:t>α</a:t>
            </a:r>
            <a:r>
              <a:rPr lang="en-US" sz="2000" i="1" dirty="0" smtClean="0">
                <a:cs typeface="Times New Roman" pitchFamily="18" charset="0"/>
              </a:rPr>
              <a:t>1</a:t>
            </a:r>
            <a:r>
              <a:rPr lang="en-US" sz="2000" i="1" baseline="0" dirty="0" smtClean="0">
                <a:cs typeface="Times New Roman" pitchFamily="18" charset="0"/>
              </a:rPr>
              <a:t>…</a:t>
            </a:r>
            <a:r>
              <a:rPr lang="el-GR" sz="2000" i="1" baseline="0" dirty="0" smtClean="0">
                <a:cs typeface="Times New Roman" pitchFamily="18" charset="0"/>
              </a:rPr>
              <a:t>α</a:t>
            </a:r>
            <a:r>
              <a:rPr lang="en-US" sz="2000" i="1" dirty="0" smtClean="0">
                <a:cs typeface="Times New Roman" pitchFamily="18" charset="0"/>
              </a:rPr>
              <a:t>n</a:t>
            </a:r>
            <a:r>
              <a:rPr lang="en-US" sz="2000" baseline="0" dirty="0" smtClean="0">
                <a:cs typeface="Times New Roman" pitchFamily="18" charset="0"/>
              </a:rPr>
              <a:t> </a:t>
            </a:r>
            <a:r>
              <a:rPr lang="en-US" sz="2000" baseline="0" dirty="0" err="1" smtClean="0"/>
              <a:t>tais</a:t>
            </a:r>
            <a:r>
              <a:rPr lang="en-US" sz="2000" baseline="0" dirty="0" smtClean="0"/>
              <a:t> </a:t>
            </a:r>
            <a:r>
              <a:rPr lang="en-US" sz="2000" baseline="0" dirty="0" err="1" smtClean="0"/>
              <a:t>que</a:t>
            </a:r>
            <a:endParaRPr lang="en-US" sz="2000" baseline="0" dirty="0" smtClean="0"/>
          </a:p>
          <a:p>
            <a:r>
              <a:rPr lang="en-US" sz="2000" b="1" baseline="0" dirty="0" smtClean="0">
                <a:cs typeface="Times New Roman" pitchFamily="18" charset="0"/>
              </a:rPr>
              <a:t>Q</a:t>
            </a:r>
            <a:r>
              <a:rPr lang="en-US" sz="2000" baseline="0" dirty="0" smtClean="0">
                <a:cs typeface="Times New Roman" pitchFamily="18" charset="0"/>
              </a:rPr>
              <a:t>(</a:t>
            </a:r>
            <a:r>
              <a:rPr lang="el-GR" sz="2000" b="1" baseline="0" dirty="0" smtClean="0"/>
              <a:t>α</a:t>
            </a:r>
            <a:r>
              <a:rPr lang="en-US" sz="2000" baseline="0" dirty="0" smtClean="0">
                <a:cs typeface="Times New Roman" pitchFamily="18" charset="0"/>
              </a:rPr>
              <a:t>)</a:t>
            </a:r>
            <a:r>
              <a:rPr lang="en-US" sz="2000" b="1" baseline="0" dirty="0" smtClean="0">
                <a:cs typeface="Times New Roman" pitchFamily="18" charset="0"/>
              </a:rPr>
              <a:t> =</a:t>
            </a:r>
            <a:r>
              <a:rPr lang="el-GR" sz="2000" baseline="0" dirty="0" smtClean="0">
                <a:cs typeface="Times New Roman" pitchFamily="18" charset="0"/>
              </a:rPr>
              <a:t>Σ</a:t>
            </a:r>
            <a:r>
              <a:rPr lang="el-GR" sz="2000" i="1" baseline="0" dirty="0" smtClean="0">
                <a:cs typeface="Times New Roman" pitchFamily="18" charset="0"/>
              </a:rPr>
              <a:t>α</a:t>
            </a:r>
            <a:r>
              <a:rPr lang="en-US" sz="2000" i="1" dirty="0" err="1" smtClean="0"/>
              <a:t>i</a:t>
            </a:r>
            <a:r>
              <a:rPr lang="en-US" sz="2000" baseline="0" dirty="0" smtClean="0">
                <a:cs typeface="Times New Roman" pitchFamily="18" charset="0"/>
              </a:rPr>
              <a:t>  - </a:t>
            </a:r>
            <a:r>
              <a:rPr lang="en-US" sz="2000" b="1" baseline="0" dirty="0" smtClean="0">
                <a:cs typeface="Times New Roman" pitchFamily="18" charset="0"/>
              </a:rPr>
              <a:t>½</a:t>
            </a:r>
            <a:r>
              <a:rPr lang="el-GR" sz="2000" baseline="0" dirty="0" smtClean="0"/>
              <a:t>ΣΣ</a:t>
            </a:r>
            <a:r>
              <a:rPr lang="el-GR" sz="2000" i="1" baseline="0" dirty="0" smtClean="0">
                <a:cs typeface="Times New Roman" pitchFamily="18" charset="0"/>
              </a:rPr>
              <a:t>α</a:t>
            </a:r>
            <a:r>
              <a:rPr lang="en-US" sz="2000" i="1" dirty="0" err="1" smtClean="0"/>
              <a:t>i</a:t>
            </a:r>
            <a:r>
              <a:rPr lang="el-GR" sz="2000" i="1" baseline="0" dirty="0" smtClean="0">
                <a:cs typeface="Times New Roman" pitchFamily="18" charset="0"/>
              </a:rPr>
              <a:t>α</a:t>
            </a:r>
            <a:r>
              <a:rPr lang="en-US" sz="2000" i="1" dirty="0" err="1" smtClean="0"/>
              <a:t>j</a:t>
            </a:r>
            <a:r>
              <a:rPr lang="en-US" sz="2000" i="1" baseline="0" dirty="0" err="1" smtClean="0">
                <a:cs typeface="Times New Roman" pitchFamily="18" charset="0"/>
              </a:rPr>
              <a:t>y</a:t>
            </a:r>
            <a:r>
              <a:rPr lang="en-US" sz="2000" i="1" dirty="0" err="1" smtClean="0"/>
              <a:t>i</a:t>
            </a:r>
            <a:r>
              <a:rPr lang="en-US" sz="2000" i="1" baseline="0" dirty="0" err="1" smtClean="0">
                <a:cs typeface="Times New Roman" pitchFamily="18" charset="0"/>
              </a:rPr>
              <a:t>y</a:t>
            </a:r>
            <a:r>
              <a:rPr lang="en-US" sz="2000" i="1" dirty="0" err="1" smtClean="0"/>
              <a:t>j</a:t>
            </a:r>
            <a:r>
              <a:rPr lang="en-US" sz="2000" b="1" baseline="0" dirty="0" err="1" smtClean="0"/>
              <a:t>x</a:t>
            </a:r>
            <a:r>
              <a:rPr lang="en-US" sz="2000" i="1" dirty="0" err="1" smtClean="0"/>
              <a:t>i</a:t>
            </a:r>
            <a:r>
              <a:rPr lang="en-US" sz="2000" b="1" baseline="30000" dirty="0" err="1" smtClean="0"/>
              <a:t>T</a:t>
            </a:r>
            <a:r>
              <a:rPr lang="en-US" sz="2000" b="1" baseline="0" dirty="0" err="1" smtClean="0"/>
              <a:t>x</a:t>
            </a:r>
            <a:r>
              <a:rPr lang="en-US" sz="2000" i="1" dirty="0" err="1" smtClean="0"/>
              <a:t>j</a:t>
            </a:r>
            <a:r>
              <a:rPr lang="en-US" sz="2000" b="1" baseline="0" dirty="0" smtClean="0"/>
              <a:t> </a:t>
            </a:r>
            <a:r>
              <a:rPr lang="en-US" sz="2000" baseline="0" dirty="0" err="1" smtClean="0"/>
              <a:t>seja</a:t>
            </a:r>
            <a:r>
              <a:rPr lang="en-US" sz="2000" baseline="0" dirty="0" smtClean="0"/>
              <a:t> </a:t>
            </a:r>
            <a:r>
              <a:rPr lang="en-US" sz="2000" baseline="0" dirty="0" err="1" smtClean="0"/>
              <a:t>maximizado</a:t>
            </a:r>
            <a:r>
              <a:rPr lang="en-US" sz="2000" baseline="0" dirty="0" smtClean="0"/>
              <a:t> e </a:t>
            </a:r>
          </a:p>
          <a:p>
            <a:r>
              <a:rPr lang="en-US" sz="2000" baseline="0" dirty="0" smtClean="0"/>
              <a:t>(1)  </a:t>
            </a:r>
            <a:r>
              <a:rPr lang="el-GR" sz="2000" baseline="0" dirty="0" smtClean="0"/>
              <a:t>Σ</a:t>
            </a:r>
            <a:r>
              <a:rPr lang="el-GR" sz="2000" i="1" baseline="0" dirty="0" smtClean="0">
                <a:cs typeface="Times New Roman" pitchFamily="18" charset="0"/>
              </a:rPr>
              <a:t>α</a:t>
            </a:r>
            <a:r>
              <a:rPr lang="en-US" sz="2000" i="1" dirty="0" err="1" smtClean="0"/>
              <a:t>i</a:t>
            </a:r>
            <a:r>
              <a:rPr lang="en-US" sz="2000" i="1" baseline="0" dirty="0" err="1" smtClean="0">
                <a:cs typeface="Times New Roman" pitchFamily="18" charset="0"/>
              </a:rPr>
              <a:t>y</a:t>
            </a:r>
            <a:r>
              <a:rPr lang="en-US" sz="2000" i="1" dirty="0" err="1" smtClean="0"/>
              <a:t>i</a:t>
            </a:r>
            <a:r>
              <a:rPr lang="en-US" sz="2000" baseline="0" dirty="0" smtClean="0">
                <a:cs typeface="Times New Roman" pitchFamily="18" charset="0"/>
              </a:rPr>
              <a:t> = 0</a:t>
            </a:r>
            <a:endParaRPr lang="en-US" sz="2000" baseline="0" dirty="0" smtClean="0"/>
          </a:p>
          <a:p>
            <a:r>
              <a:rPr lang="en-US" sz="2000" baseline="0" dirty="0" smtClean="0"/>
              <a:t>(2) 0 </a:t>
            </a:r>
            <a:r>
              <a:rPr lang="en-US" sz="2000" b="1" baseline="0" dirty="0" smtClean="0">
                <a:cs typeface="Times New Roman" pitchFamily="18" charset="0"/>
              </a:rPr>
              <a:t>≤</a:t>
            </a:r>
            <a:r>
              <a:rPr lang="en-US" sz="2000" baseline="0" dirty="0" smtClean="0"/>
              <a:t> </a:t>
            </a:r>
            <a:r>
              <a:rPr lang="el-GR" sz="2000" i="1" baseline="0" dirty="0" smtClean="0">
                <a:cs typeface="Times New Roman" pitchFamily="18" charset="0"/>
              </a:rPr>
              <a:t>α</a:t>
            </a:r>
            <a:r>
              <a:rPr lang="en-US" sz="2000" i="1" dirty="0" err="1" smtClean="0"/>
              <a:t>i</a:t>
            </a:r>
            <a:r>
              <a:rPr lang="en-US" sz="2000" b="1" baseline="0" dirty="0" smtClean="0"/>
              <a:t> </a:t>
            </a:r>
            <a:r>
              <a:rPr lang="en-US" sz="2000" b="1" baseline="0" dirty="0" smtClean="0">
                <a:cs typeface="Times New Roman" pitchFamily="18" charset="0"/>
              </a:rPr>
              <a:t>≤ </a:t>
            </a:r>
            <a:r>
              <a:rPr lang="en-US" sz="2000" i="1" baseline="0" dirty="0" smtClean="0">
                <a:cs typeface="Times New Roman" pitchFamily="18" charset="0"/>
              </a:rPr>
              <a:t>C</a:t>
            </a:r>
            <a:r>
              <a:rPr lang="en-US" sz="2000" baseline="0" dirty="0" smtClean="0">
                <a:cs typeface="Times New Roman" pitchFamily="18" charset="0"/>
              </a:rPr>
              <a:t> </a:t>
            </a:r>
            <a:r>
              <a:rPr lang="en-US" sz="2000" baseline="0" dirty="0" err="1" smtClean="0">
                <a:cs typeface="Times New Roman" pitchFamily="18" charset="0"/>
              </a:rPr>
              <a:t>para</a:t>
            </a:r>
            <a:r>
              <a:rPr lang="en-US" sz="2000" baseline="0" dirty="0" smtClean="0">
                <a:cs typeface="Times New Roman" pitchFamily="18" charset="0"/>
              </a:rPr>
              <a:t> </a:t>
            </a:r>
            <a:r>
              <a:rPr lang="en-US" sz="2000" baseline="0" dirty="0" err="1" smtClean="0">
                <a:cs typeface="Times New Roman" pitchFamily="18" charset="0"/>
              </a:rPr>
              <a:t>todo</a:t>
            </a:r>
            <a:r>
              <a:rPr lang="en-US" sz="2000" baseline="0" dirty="0" smtClean="0">
                <a:cs typeface="Times New Roman" pitchFamily="18" charset="0"/>
              </a:rPr>
              <a:t> </a:t>
            </a:r>
            <a:r>
              <a:rPr lang="el-GR" sz="2000" i="1" baseline="0" dirty="0" smtClean="0">
                <a:cs typeface="Times New Roman" pitchFamily="18" charset="0"/>
              </a:rPr>
              <a:t>α</a:t>
            </a:r>
            <a:r>
              <a:rPr lang="en-US" sz="2000" i="1" dirty="0" err="1" smtClean="0"/>
              <a:t>i</a:t>
            </a:r>
            <a:endParaRPr lang="en-US" sz="2000" i="1" baseline="0" dirty="0" smtClean="0">
              <a:cs typeface="Times New Roman" pitchFamily="18" charset="0"/>
            </a:endParaRPr>
          </a:p>
        </p:txBody>
      </p:sp>
      <p:sp>
        <p:nvSpPr>
          <p:cNvPr id="220165" name="Text Box 5"/>
          <p:cNvSpPr txBox="1">
            <a:spLocks noChangeArrowheads="1"/>
          </p:cNvSpPr>
          <p:nvPr/>
        </p:nvSpPr>
        <p:spPr bwMode="auto">
          <a:xfrm>
            <a:off x="1600200" y="4419600"/>
            <a:ext cx="6629400" cy="631825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000" b="1" baseline="0" dirty="0">
                <a:cs typeface="Times New Roman" pitchFamily="18" charset="0"/>
              </a:rPr>
              <a:t>w</a:t>
            </a:r>
            <a:r>
              <a:rPr lang="en-US" sz="2000" baseline="0" dirty="0">
                <a:cs typeface="Times New Roman" pitchFamily="18" charset="0"/>
              </a:rPr>
              <a:t> </a:t>
            </a:r>
            <a:r>
              <a:rPr lang="en-US" sz="2000" b="1" baseline="0" dirty="0">
                <a:cs typeface="Times New Roman" pitchFamily="18" charset="0"/>
              </a:rPr>
              <a:t> =</a:t>
            </a:r>
            <a:r>
              <a:rPr lang="el-GR" baseline="0" dirty="0" smtClean="0">
                <a:cs typeface="Times New Roman" pitchFamily="18" charset="0"/>
              </a:rPr>
              <a:t>Σ</a:t>
            </a:r>
            <a:r>
              <a:rPr lang="el-GR" sz="2000" i="1" baseline="0" dirty="0" smtClean="0">
                <a:cs typeface="Times New Roman" pitchFamily="18" charset="0"/>
              </a:rPr>
              <a:t>α</a:t>
            </a:r>
            <a:r>
              <a:rPr lang="en-US" sz="2000" i="1" dirty="0" err="1" smtClean="0"/>
              <a:t>i</a:t>
            </a:r>
            <a:r>
              <a:rPr lang="en-US" sz="2000" i="1" baseline="0" dirty="0" err="1" smtClean="0">
                <a:cs typeface="Times New Roman" pitchFamily="18" charset="0"/>
              </a:rPr>
              <a:t>y</a:t>
            </a:r>
            <a:r>
              <a:rPr lang="en-US" sz="2000" i="1" dirty="0" err="1" smtClean="0"/>
              <a:t>i</a:t>
            </a:r>
            <a:r>
              <a:rPr lang="en-US" sz="2000" i="1" dirty="0" smtClean="0"/>
              <a:t> </a:t>
            </a:r>
            <a:r>
              <a:rPr lang="en-US" sz="2000" b="1" baseline="0" dirty="0" smtClean="0"/>
              <a:t>x</a:t>
            </a:r>
            <a:r>
              <a:rPr lang="en-US" sz="2000" i="1" dirty="0" smtClean="0"/>
              <a:t>i</a:t>
            </a:r>
            <a:r>
              <a:rPr lang="en-US" sz="2000" b="1" baseline="0" dirty="0" smtClean="0"/>
              <a:t>           </a:t>
            </a:r>
            <a:endParaRPr lang="en-US" sz="2000" b="1" baseline="0" dirty="0"/>
          </a:p>
          <a:p>
            <a:r>
              <a:rPr lang="en-US" sz="2000" i="1" baseline="0" dirty="0"/>
              <a:t>b= </a:t>
            </a:r>
            <a:r>
              <a:rPr lang="en-US" sz="2000" i="1" baseline="0" dirty="0" err="1"/>
              <a:t>yk</a:t>
            </a:r>
            <a:r>
              <a:rPr lang="en-US" sz="2000" baseline="0" dirty="0"/>
              <a:t>(1- </a:t>
            </a:r>
            <a:r>
              <a:rPr lang="el-GR" sz="2000" i="1" baseline="0" dirty="0">
                <a:cs typeface="Times New Roman" pitchFamily="18" charset="0"/>
              </a:rPr>
              <a:t>ξ</a:t>
            </a:r>
            <a:r>
              <a:rPr lang="en-US" sz="2000" i="1" baseline="0" dirty="0">
                <a:cs typeface="Times New Roman" pitchFamily="18" charset="0"/>
              </a:rPr>
              <a:t>k</a:t>
            </a:r>
            <a:r>
              <a:rPr lang="en-US" sz="2000" baseline="0" dirty="0"/>
              <a:t>) - </a:t>
            </a:r>
            <a:r>
              <a:rPr lang="el-GR" baseline="0" dirty="0" smtClean="0">
                <a:cs typeface="Times New Roman" pitchFamily="18" charset="0"/>
              </a:rPr>
              <a:t>Σ</a:t>
            </a:r>
            <a:r>
              <a:rPr lang="el-GR" sz="2000" i="1" baseline="0" dirty="0" smtClean="0">
                <a:cs typeface="Times New Roman" pitchFamily="18" charset="0"/>
              </a:rPr>
              <a:t>α</a:t>
            </a:r>
            <a:r>
              <a:rPr lang="en-US" sz="2000" i="1" dirty="0" err="1" smtClean="0"/>
              <a:t>i</a:t>
            </a:r>
            <a:r>
              <a:rPr lang="en-US" sz="2000" i="1" baseline="0" dirty="0" err="1" smtClean="0">
                <a:cs typeface="Times New Roman" pitchFamily="18" charset="0"/>
              </a:rPr>
              <a:t>y</a:t>
            </a:r>
            <a:r>
              <a:rPr lang="en-US" sz="2000" i="1" dirty="0" err="1" smtClean="0"/>
              <a:t>i</a:t>
            </a:r>
            <a:r>
              <a:rPr lang="en-US" sz="2000" b="1" baseline="0" dirty="0" err="1" smtClean="0"/>
              <a:t>x</a:t>
            </a:r>
            <a:r>
              <a:rPr lang="en-US" sz="2000" i="1" dirty="0" err="1" smtClean="0"/>
              <a:t>i</a:t>
            </a:r>
            <a:r>
              <a:rPr lang="en-US" sz="2000" b="1" baseline="30000" dirty="0" err="1" smtClean="0"/>
              <a:t>T</a:t>
            </a:r>
            <a:r>
              <a:rPr lang="en-US" sz="2000" b="1" baseline="0" dirty="0" err="1" smtClean="0"/>
              <a:t>x</a:t>
            </a:r>
            <a:r>
              <a:rPr lang="en-US" sz="2000" i="1" baseline="0" dirty="0" err="1" smtClean="0"/>
              <a:t>k</a:t>
            </a:r>
            <a:r>
              <a:rPr lang="en-US" sz="2000" b="1" baseline="0" dirty="0" smtClean="0"/>
              <a:t>  </a:t>
            </a:r>
            <a:r>
              <a:rPr lang="ru-RU" sz="2000" baseline="0" dirty="0" smtClean="0"/>
              <a:t> </a:t>
            </a:r>
            <a:r>
              <a:rPr lang="en-US" sz="2000" baseline="0" dirty="0" smtClean="0"/>
              <a:t> </a:t>
            </a:r>
            <a:r>
              <a:rPr lang="en-US" sz="2000" baseline="0" dirty="0" err="1" smtClean="0"/>
              <a:t>para</a:t>
            </a:r>
            <a:r>
              <a:rPr lang="en-US" sz="2000" baseline="0" dirty="0" smtClean="0"/>
              <a:t> </a:t>
            </a:r>
            <a:r>
              <a:rPr lang="en-US" sz="2000" baseline="0" dirty="0" err="1" smtClean="0"/>
              <a:t>qualquer</a:t>
            </a:r>
            <a:r>
              <a:rPr lang="en-US" sz="2000" baseline="0" dirty="0" smtClean="0"/>
              <a:t> </a:t>
            </a:r>
            <a:r>
              <a:rPr lang="en-US" sz="2000" i="1" baseline="0" dirty="0"/>
              <a:t>k</a:t>
            </a:r>
            <a:r>
              <a:rPr lang="en-US" sz="2000" baseline="0" dirty="0"/>
              <a:t> </a:t>
            </a:r>
            <a:r>
              <a:rPr lang="en-US" sz="2000" baseline="0" dirty="0" err="1" smtClean="0"/>
              <a:t>tal</a:t>
            </a:r>
            <a:r>
              <a:rPr lang="en-US" sz="2000" baseline="0" dirty="0" smtClean="0"/>
              <a:t> </a:t>
            </a:r>
            <a:r>
              <a:rPr lang="en-US" sz="2000" baseline="0" dirty="0" err="1" smtClean="0"/>
              <a:t>que</a:t>
            </a:r>
            <a:r>
              <a:rPr lang="en-US" sz="2000" baseline="0" dirty="0" smtClean="0"/>
              <a:t> </a:t>
            </a:r>
            <a:r>
              <a:rPr lang="el-GR" sz="2000" i="1" baseline="0" dirty="0">
                <a:cs typeface="Times New Roman" pitchFamily="18" charset="0"/>
              </a:rPr>
              <a:t>α</a:t>
            </a:r>
            <a:r>
              <a:rPr lang="en-US" sz="2000" i="1" baseline="0" dirty="0">
                <a:cs typeface="Times New Roman" pitchFamily="18" charset="0"/>
              </a:rPr>
              <a:t>k&gt;</a:t>
            </a:r>
            <a:r>
              <a:rPr lang="en-US" sz="2000" baseline="0" dirty="0">
                <a:cs typeface="Times New Roman" pitchFamily="18" charset="0"/>
              </a:rPr>
              <a:t>0</a:t>
            </a:r>
          </a:p>
        </p:txBody>
      </p:sp>
      <p:sp>
        <p:nvSpPr>
          <p:cNvPr id="220168" name="Text Box 8"/>
          <p:cNvSpPr txBox="1">
            <a:spLocks noChangeArrowheads="1"/>
          </p:cNvSpPr>
          <p:nvPr/>
        </p:nvSpPr>
        <p:spPr bwMode="auto">
          <a:xfrm>
            <a:off x="2667000" y="5791200"/>
            <a:ext cx="2343150" cy="400110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 baseline="0" dirty="0" smtClean="0"/>
              <a:t>f</a:t>
            </a:r>
            <a:r>
              <a:rPr lang="en-US" sz="2000" baseline="0" dirty="0" smtClean="0"/>
              <a:t>(</a:t>
            </a:r>
            <a:r>
              <a:rPr lang="en-US" sz="2000" b="1" baseline="0" dirty="0" smtClean="0"/>
              <a:t>x</a:t>
            </a:r>
            <a:r>
              <a:rPr lang="en-US" sz="2000" baseline="0" dirty="0" smtClean="0"/>
              <a:t>) = </a:t>
            </a:r>
            <a:r>
              <a:rPr lang="el-GR" sz="2000" baseline="0" dirty="0" smtClean="0">
                <a:cs typeface="Times New Roman" pitchFamily="18" charset="0"/>
              </a:rPr>
              <a:t>Σ</a:t>
            </a:r>
            <a:r>
              <a:rPr lang="el-GR" sz="2000" i="1" baseline="0" dirty="0" smtClean="0">
                <a:cs typeface="Times New Roman" pitchFamily="18" charset="0"/>
              </a:rPr>
              <a:t>α</a:t>
            </a:r>
            <a:r>
              <a:rPr lang="en-US" sz="2000" i="1" dirty="0" err="1" smtClean="0"/>
              <a:t>i</a:t>
            </a:r>
            <a:r>
              <a:rPr lang="en-US" sz="2000" i="1" baseline="0" dirty="0" err="1" smtClean="0">
                <a:cs typeface="Times New Roman" pitchFamily="18" charset="0"/>
              </a:rPr>
              <a:t>y</a:t>
            </a:r>
            <a:r>
              <a:rPr lang="en-US" sz="2000" i="1" dirty="0" err="1" smtClean="0"/>
              <a:t>i</a:t>
            </a:r>
            <a:r>
              <a:rPr lang="en-US" sz="2000" b="1" baseline="0" dirty="0" err="1" smtClean="0"/>
              <a:t>x</a:t>
            </a:r>
            <a:r>
              <a:rPr lang="en-US" sz="2000" i="1" dirty="0" err="1" smtClean="0"/>
              <a:t>i</a:t>
            </a:r>
            <a:r>
              <a:rPr lang="en-US" sz="2000" b="1" baseline="30000" dirty="0" err="1" smtClean="0"/>
              <a:t>T</a:t>
            </a:r>
            <a:r>
              <a:rPr lang="en-US" sz="2000" b="1" baseline="0" dirty="0" err="1" smtClean="0"/>
              <a:t>x</a:t>
            </a:r>
            <a:r>
              <a:rPr lang="en-US" sz="2000" b="1" baseline="0" dirty="0" smtClean="0"/>
              <a:t> + </a:t>
            </a:r>
            <a:r>
              <a:rPr lang="en-US" sz="2000" i="1" baseline="0" dirty="0" smtClean="0"/>
              <a:t>b</a:t>
            </a:r>
            <a:endParaRPr lang="en-US" sz="2000" i="1" baseline="0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9 - 25/05/2010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Justificativa Teórica para Máxima Margem</a:t>
            </a:r>
            <a:endParaRPr lang="pt-BR" dirty="0"/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725" y="15240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pt-BR" dirty="0" err="1" smtClean="0"/>
              <a:t>Vapnik</a:t>
            </a:r>
            <a:r>
              <a:rPr lang="pt-BR" dirty="0" smtClean="0"/>
              <a:t> provou o seguinte:</a:t>
            </a:r>
          </a:p>
          <a:p>
            <a:pPr>
              <a:buFontTx/>
              <a:buNone/>
            </a:pPr>
            <a:r>
              <a:rPr lang="pt-BR" i="1" dirty="0" smtClean="0"/>
              <a:t>	A classe de separadores ótimos lineares tem dimensão VC h limitada por:</a:t>
            </a:r>
          </a:p>
          <a:p>
            <a:pPr>
              <a:buFontTx/>
              <a:buNone/>
            </a:pPr>
            <a:endParaRPr lang="pt-BR" i="1" dirty="0" smtClean="0"/>
          </a:p>
          <a:p>
            <a:pPr>
              <a:buFontTx/>
              <a:buNone/>
            </a:pPr>
            <a:endParaRPr lang="pt-BR" i="1" dirty="0" smtClean="0"/>
          </a:p>
          <a:p>
            <a:pPr>
              <a:buFontTx/>
              <a:buNone/>
            </a:pPr>
            <a:r>
              <a:rPr lang="pt-BR" i="1" dirty="0" smtClean="0"/>
              <a:t>	onde </a:t>
            </a:r>
            <a:r>
              <a:rPr lang="pt-BR" i="1" dirty="0" smtClean="0">
                <a:cs typeface="Times New Roman" pitchFamily="18" charset="0"/>
              </a:rPr>
              <a:t>ρ é a margem, D é o diâmetro da menor esfera que cobre todos os exemplos de treinamento, e m</a:t>
            </a:r>
            <a:r>
              <a:rPr lang="pt-BR" i="1" baseline="-25000" dirty="0" smtClean="0">
                <a:cs typeface="Times New Roman" pitchFamily="18" charset="0"/>
              </a:rPr>
              <a:t>0</a:t>
            </a:r>
            <a:r>
              <a:rPr lang="pt-BR" baseline="-25000" dirty="0" smtClean="0">
                <a:cs typeface="Times New Roman" pitchFamily="18" charset="0"/>
              </a:rPr>
              <a:t> </a:t>
            </a:r>
            <a:r>
              <a:rPr lang="pt-BR" i="1" dirty="0" smtClean="0">
                <a:cs typeface="Times New Roman" pitchFamily="18" charset="0"/>
              </a:rPr>
              <a:t>é a dimensionalidade (número de atributos).</a:t>
            </a:r>
            <a:endParaRPr lang="pt-BR" dirty="0" smtClean="0">
              <a:cs typeface="Times New Roman" pitchFamily="18" charset="0"/>
            </a:endParaRPr>
          </a:p>
          <a:p>
            <a:r>
              <a:rPr lang="pt-BR" dirty="0" smtClean="0">
                <a:cs typeface="Times New Roman" pitchFamily="18" charset="0"/>
              </a:rPr>
              <a:t>Intuitivamente, isto implica que não importando a dimensionalidade </a:t>
            </a:r>
            <a:r>
              <a:rPr lang="pt-BR" i="1" dirty="0" smtClean="0">
                <a:cs typeface="Times New Roman" pitchFamily="18" charset="0"/>
              </a:rPr>
              <a:t>m</a:t>
            </a:r>
            <a:r>
              <a:rPr lang="pt-BR" i="1" baseline="-25000" dirty="0" smtClean="0">
                <a:cs typeface="Times New Roman" pitchFamily="18" charset="0"/>
              </a:rPr>
              <a:t>0 </a:t>
            </a:r>
            <a:r>
              <a:rPr lang="pt-BR" dirty="0" smtClean="0">
                <a:cs typeface="Times New Roman" pitchFamily="18" charset="0"/>
              </a:rPr>
              <a:t>podemos minimizar a dimensão VC maximizando a margem </a:t>
            </a:r>
            <a:r>
              <a:rPr lang="pt-BR" i="1" dirty="0" smtClean="0">
                <a:cs typeface="Times New Roman" pitchFamily="18" charset="0"/>
              </a:rPr>
              <a:t>ρ.</a:t>
            </a:r>
          </a:p>
          <a:p>
            <a:r>
              <a:rPr lang="pt-BR" dirty="0" smtClean="0">
                <a:cs typeface="Times New Roman" pitchFamily="18" charset="0"/>
              </a:rPr>
              <a:t>Logo a complexidade do classificador fica pequena independentemente da dimensionalidade.</a:t>
            </a:r>
          </a:p>
          <a:p>
            <a:endParaRPr lang="en-US" i="1" dirty="0">
              <a:cs typeface="Times New Roman" pitchFamily="18" charset="0"/>
            </a:endParaRPr>
          </a:p>
          <a:p>
            <a:endParaRPr lang="el-GR" i="1" dirty="0">
              <a:cs typeface="Times New Roman" pitchFamily="18" charset="0"/>
            </a:endParaRPr>
          </a:p>
        </p:txBody>
      </p:sp>
      <p:graphicFrame>
        <p:nvGraphicFramePr>
          <p:cNvPr id="230404" name="Object 4"/>
          <p:cNvGraphicFramePr>
            <a:graphicFrameLocks noChangeAspect="1"/>
          </p:cNvGraphicFramePr>
          <p:nvPr/>
        </p:nvGraphicFramePr>
        <p:xfrm>
          <a:off x="3200400" y="2590800"/>
          <a:ext cx="2249488" cy="803275"/>
        </p:xfrm>
        <a:graphic>
          <a:graphicData uri="http://schemas.openxmlformats.org/presentationml/2006/ole">
            <p:oleObj spid="_x0000_s236546" name="Equation" r:id="rId3" imgW="1422360" imgH="507960" progId="Equation.3">
              <p:embed/>
            </p:oleObj>
          </a:graphicData>
        </a:graphic>
      </p:graphicFrame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9 - 25/05/2010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SVM Linear:  </a:t>
            </a:r>
            <a:r>
              <a:rPr lang="en-US" dirty="0" err="1" smtClean="0"/>
              <a:t>Resumo</a:t>
            </a:r>
            <a:endParaRPr lang="en-US" dirty="0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725" y="1524000"/>
            <a:ext cx="8229600" cy="3810000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O classificador é um </a:t>
            </a:r>
            <a:r>
              <a:rPr lang="pt-BR" i="1" dirty="0" smtClean="0"/>
              <a:t>hiperplano separador.</a:t>
            </a:r>
            <a:endParaRPr lang="pt-BR" dirty="0" smtClean="0"/>
          </a:p>
          <a:p>
            <a:r>
              <a:rPr lang="pt-BR" dirty="0" smtClean="0"/>
              <a:t>Exemplos de treinamento mais “importantes” são os vetores de suporte; eles de finem o hiperplano.</a:t>
            </a:r>
          </a:p>
          <a:p>
            <a:r>
              <a:rPr lang="pt-BR" dirty="0" smtClean="0"/>
              <a:t>Algoritmos de otimização quadrática podem identificar que exemplos de treinamento </a:t>
            </a:r>
            <a:r>
              <a:rPr lang="pt-BR" b="1" dirty="0" smtClean="0"/>
              <a:t>x</a:t>
            </a:r>
            <a:r>
              <a:rPr lang="pt-BR" i="1" baseline="-25000" dirty="0" smtClean="0"/>
              <a:t>i</a:t>
            </a:r>
            <a:r>
              <a:rPr lang="pt-BR" b="1" baseline="-25000" dirty="0" smtClean="0"/>
              <a:t> </a:t>
            </a:r>
            <a:r>
              <a:rPr lang="pt-BR" dirty="0" smtClean="0"/>
              <a:t>são vetores de suporte com multiplicadores de </a:t>
            </a:r>
            <a:r>
              <a:rPr lang="pt-BR" dirty="0" err="1" smtClean="0"/>
              <a:t>Lagrange</a:t>
            </a:r>
            <a:r>
              <a:rPr lang="pt-BR" dirty="0" smtClean="0"/>
              <a:t> </a:t>
            </a:r>
            <a:r>
              <a:rPr lang="pt-BR" i="1" dirty="0" err="1" smtClean="0">
                <a:cs typeface="Times New Roman" pitchFamily="18" charset="0"/>
              </a:rPr>
              <a:t>α</a:t>
            </a:r>
            <a:r>
              <a:rPr lang="pt-BR" i="1" baseline="-25000" dirty="0" err="1" smtClean="0">
                <a:cs typeface="Times New Roman" pitchFamily="18" charset="0"/>
              </a:rPr>
              <a:t>i</a:t>
            </a:r>
            <a:r>
              <a:rPr lang="pt-BR" b="1" i="1" dirty="0" smtClean="0">
                <a:cs typeface="Times New Roman" pitchFamily="18" charset="0"/>
              </a:rPr>
              <a:t> </a:t>
            </a:r>
            <a:r>
              <a:rPr lang="pt-BR" dirty="0" smtClean="0"/>
              <a:t>diferentes de zero.</a:t>
            </a:r>
            <a:endParaRPr lang="pt-BR" dirty="0" smtClean="0">
              <a:cs typeface="Times New Roman" pitchFamily="18" charset="0"/>
            </a:endParaRPr>
          </a:p>
          <a:p>
            <a:r>
              <a:rPr lang="pt-BR" dirty="0" smtClean="0">
                <a:cs typeface="Times New Roman" pitchFamily="18" charset="0"/>
              </a:rPr>
              <a:t>Tanto na formulação dual do problema quanto na solução, exemplos de treinamento aparecem apenas dentro de produtos internos: </a:t>
            </a:r>
          </a:p>
          <a:p>
            <a:endParaRPr lang="en-US" b="1" baseline="-25000" dirty="0"/>
          </a:p>
        </p:txBody>
      </p:sp>
      <p:sp>
        <p:nvSpPr>
          <p:cNvPr id="221188" name="Text Box 4"/>
          <p:cNvSpPr txBox="1">
            <a:spLocks noChangeArrowheads="1"/>
          </p:cNvSpPr>
          <p:nvPr/>
        </p:nvSpPr>
        <p:spPr bwMode="auto">
          <a:xfrm>
            <a:off x="990600" y="5257800"/>
            <a:ext cx="4495800" cy="107721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aseline="0" dirty="0" err="1" smtClean="0"/>
              <a:t>Encontrar</a:t>
            </a:r>
            <a:r>
              <a:rPr lang="en-US" sz="1600" baseline="0" dirty="0" smtClean="0"/>
              <a:t> </a:t>
            </a:r>
            <a:r>
              <a:rPr lang="el-GR" sz="1600" i="1" baseline="0" dirty="0" smtClean="0">
                <a:cs typeface="Times New Roman" pitchFamily="18" charset="0"/>
              </a:rPr>
              <a:t>α</a:t>
            </a:r>
            <a:r>
              <a:rPr lang="en-US" sz="1600" i="1" dirty="0" smtClean="0">
                <a:cs typeface="Times New Roman" pitchFamily="18" charset="0"/>
              </a:rPr>
              <a:t>1</a:t>
            </a:r>
            <a:r>
              <a:rPr lang="en-US" sz="1600" i="1" baseline="0" dirty="0" smtClean="0">
                <a:cs typeface="Times New Roman" pitchFamily="18" charset="0"/>
              </a:rPr>
              <a:t>…</a:t>
            </a:r>
            <a:r>
              <a:rPr lang="el-GR" sz="1600" i="1" baseline="0" dirty="0" smtClean="0">
                <a:cs typeface="Times New Roman" pitchFamily="18" charset="0"/>
              </a:rPr>
              <a:t>α</a:t>
            </a:r>
            <a:r>
              <a:rPr lang="en-US" sz="1600" i="1" dirty="0" smtClean="0">
                <a:cs typeface="Times New Roman" pitchFamily="18" charset="0"/>
              </a:rPr>
              <a:t>n</a:t>
            </a:r>
            <a:r>
              <a:rPr lang="en-US" sz="1600" baseline="0" dirty="0" smtClean="0">
                <a:cs typeface="Times New Roman" pitchFamily="18" charset="0"/>
              </a:rPr>
              <a:t> </a:t>
            </a:r>
            <a:r>
              <a:rPr lang="en-US" sz="1600" baseline="0" dirty="0" err="1" smtClean="0"/>
              <a:t>tais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que</a:t>
            </a:r>
            <a:endParaRPr lang="en-US" sz="1600" baseline="0" dirty="0" smtClean="0"/>
          </a:p>
          <a:p>
            <a:r>
              <a:rPr lang="en-US" sz="1600" b="1" baseline="0" dirty="0" smtClean="0">
                <a:cs typeface="Times New Roman" pitchFamily="18" charset="0"/>
              </a:rPr>
              <a:t>Q</a:t>
            </a:r>
            <a:r>
              <a:rPr lang="en-US" sz="1600" baseline="0" dirty="0" smtClean="0">
                <a:cs typeface="Times New Roman" pitchFamily="18" charset="0"/>
              </a:rPr>
              <a:t>(</a:t>
            </a:r>
            <a:r>
              <a:rPr lang="el-GR" sz="1600" b="1" baseline="0" dirty="0" smtClean="0"/>
              <a:t>α</a:t>
            </a:r>
            <a:r>
              <a:rPr lang="en-US" sz="1600" baseline="0" dirty="0" smtClean="0">
                <a:cs typeface="Times New Roman" pitchFamily="18" charset="0"/>
              </a:rPr>
              <a:t>)</a:t>
            </a:r>
            <a:r>
              <a:rPr lang="en-US" sz="1600" b="1" baseline="0" dirty="0" smtClean="0">
                <a:cs typeface="Times New Roman" pitchFamily="18" charset="0"/>
              </a:rPr>
              <a:t> =</a:t>
            </a:r>
            <a:r>
              <a:rPr lang="el-GR" sz="1600" baseline="0" dirty="0" smtClean="0">
                <a:cs typeface="Times New Roman" pitchFamily="18" charset="0"/>
              </a:rPr>
              <a:t>Σ</a:t>
            </a:r>
            <a:r>
              <a:rPr lang="el-GR" sz="1600" i="1" baseline="0" dirty="0" smtClean="0">
                <a:cs typeface="Times New Roman" pitchFamily="18" charset="0"/>
              </a:rPr>
              <a:t>α</a:t>
            </a:r>
            <a:r>
              <a:rPr lang="en-US" sz="1600" i="1" dirty="0" err="1" smtClean="0"/>
              <a:t>i</a:t>
            </a:r>
            <a:r>
              <a:rPr lang="en-US" sz="1600" baseline="0" dirty="0" smtClean="0">
                <a:cs typeface="Times New Roman" pitchFamily="18" charset="0"/>
              </a:rPr>
              <a:t>  - </a:t>
            </a:r>
            <a:r>
              <a:rPr lang="en-US" sz="1600" b="1" baseline="0" dirty="0" smtClean="0">
                <a:cs typeface="Times New Roman" pitchFamily="18" charset="0"/>
              </a:rPr>
              <a:t>½</a:t>
            </a:r>
            <a:r>
              <a:rPr lang="el-GR" sz="1600" baseline="0" dirty="0" smtClean="0"/>
              <a:t>ΣΣ</a:t>
            </a:r>
            <a:r>
              <a:rPr lang="el-GR" sz="1600" i="1" baseline="0" dirty="0" smtClean="0">
                <a:cs typeface="Times New Roman" pitchFamily="18" charset="0"/>
              </a:rPr>
              <a:t>α</a:t>
            </a:r>
            <a:r>
              <a:rPr lang="en-US" sz="1600" i="1" dirty="0" err="1" smtClean="0"/>
              <a:t>i</a:t>
            </a:r>
            <a:r>
              <a:rPr lang="el-GR" sz="1600" i="1" baseline="0" dirty="0" smtClean="0">
                <a:cs typeface="Times New Roman" pitchFamily="18" charset="0"/>
              </a:rPr>
              <a:t>α</a:t>
            </a:r>
            <a:r>
              <a:rPr lang="en-US" sz="1600" i="1" dirty="0" err="1" smtClean="0"/>
              <a:t>j</a:t>
            </a:r>
            <a:r>
              <a:rPr lang="en-US" sz="1600" i="1" baseline="0" dirty="0" err="1" smtClean="0">
                <a:cs typeface="Times New Roman" pitchFamily="18" charset="0"/>
              </a:rPr>
              <a:t>y</a:t>
            </a:r>
            <a:r>
              <a:rPr lang="en-US" sz="1600" i="1" dirty="0" err="1" smtClean="0"/>
              <a:t>i</a:t>
            </a:r>
            <a:r>
              <a:rPr lang="en-US" sz="1600" i="1" baseline="0" dirty="0" err="1" smtClean="0">
                <a:cs typeface="Times New Roman" pitchFamily="18" charset="0"/>
              </a:rPr>
              <a:t>y</a:t>
            </a:r>
            <a:r>
              <a:rPr lang="en-US" sz="1600" i="1" dirty="0" err="1" smtClean="0"/>
              <a:t>j</a:t>
            </a:r>
            <a:r>
              <a:rPr lang="en-US" sz="1600" b="1" baseline="0" dirty="0" err="1" smtClean="0"/>
              <a:t>x</a:t>
            </a:r>
            <a:r>
              <a:rPr lang="en-US" sz="1600" i="1" dirty="0" err="1" smtClean="0"/>
              <a:t>i</a:t>
            </a:r>
            <a:r>
              <a:rPr lang="en-US" sz="1600" b="1" baseline="30000" dirty="0" err="1" smtClean="0"/>
              <a:t>T</a:t>
            </a:r>
            <a:r>
              <a:rPr lang="en-US" sz="1600" b="1" baseline="0" dirty="0" err="1" smtClean="0"/>
              <a:t>x</a:t>
            </a:r>
            <a:r>
              <a:rPr lang="en-US" sz="1600" i="1" dirty="0" err="1" smtClean="0"/>
              <a:t>j</a:t>
            </a:r>
            <a:r>
              <a:rPr lang="en-US" sz="1600" b="1" baseline="0" dirty="0" smtClean="0"/>
              <a:t> </a:t>
            </a:r>
            <a:r>
              <a:rPr lang="en-US" sz="1600" baseline="0" dirty="0" err="1" smtClean="0"/>
              <a:t>seja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maximizado</a:t>
            </a:r>
            <a:r>
              <a:rPr lang="en-US" sz="1600" baseline="0" dirty="0" smtClean="0"/>
              <a:t> e </a:t>
            </a:r>
          </a:p>
          <a:p>
            <a:r>
              <a:rPr lang="en-US" sz="1600" baseline="0" dirty="0" smtClean="0"/>
              <a:t>(1)  </a:t>
            </a:r>
            <a:r>
              <a:rPr lang="el-GR" sz="1600" baseline="0" dirty="0" smtClean="0"/>
              <a:t>Σ</a:t>
            </a:r>
            <a:r>
              <a:rPr lang="el-GR" sz="1600" i="1" baseline="0" dirty="0" smtClean="0">
                <a:cs typeface="Times New Roman" pitchFamily="18" charset="0"/>
              </a:rPr>
              <a:t>α</a:t>
            </a:r>
            <a:r>
              <a:rPr lang="en-US" sz="1600" i="1" dirty="0" err="1" smtClean="0"/>
              <a:t>i</a:t>
            </a:r>
            <a:r>
              <a:rPr lang="en-US" sz="1600" i="1" baseline="0" dirty="0" err="1" smtClean="0">
                <a:cs typeface="Times New Roman" pitchFamily="18" charset="0"/>
              </a:rPr>
              <a:t>y</a:t>
            </a:r>
            <a:r>
              <a:rPr lang="en-US" sz="1600" i="1" dirty="0" err="1" smtClean="0"/>
              <a:t>i</a:t>
            </a:r>
            <a:r>
              <a:rPr lang="en-US" sz="1600" baseline="0" dirty="0" smtClean="0">
                <a:cs typeface="Times New Roman" pitchFamily="18" charset="0"/>
              </a:rPr>
              <a:t> = 0</a:t>
            </a:r>
            <a:endParaRPr lang="en-US" sz="1600" baseline="0" dirty="0" smtClean="0"/>
          </a:p>
          <a:p>
            <a:r>
              <a:rPr lang="en-US" sz="1600" baseline="0" dirty="0" smtClean="0"/>
              <a:t>(2) 0 </a:t>
            </a:r>
            <a:r>
              <a:rPr lang="en-US" sz="1600" b="1" baseline="0" dirty="0" smtClean="0">
                <a:cs typeface="Times New Roman" pitchFamily="18" charset="0"/>
              </a:rPr>
              <a:t>≤</a:t>
            </a:r>
            <a:r>
              <a:rPr lang="en-US" sz="1600" baseline="0" dirty="0" smtClean="0"/>
              <a:t> </a:t>
            </a:r>
            <a:r>
              <a:rPr lang="el-GR" sz="1600" i="1" baseline="0" dirty="0" smtClean="0">
                <a:cs typeface="Times New Roman" pitchFamily="18" charset="0"/>
              </a:rPr>
              <a:t>α</a:t>
            </a:r>
            <a:r>
              <a:rPr lang="en-US" sz="1600" i="1" dirty="0" err="1" smtClean="0"/>
              <a:t>i</a:t>
            </a:r>
            <a:r>
              <a:rPr lang="en-US" sz="1600" b="1" baseline="0" dirty="0" smtClean="0"/>
              <a:t> </a:t>
            </a:r>
            <a:r>
              <a:rPr lang="en-US" sz="1600" b="1" baseline="0" dirty="0" smtClean="0">
                <a:cs typeface="Times New Roman" pitchFamily="18" charset="0"/>
              </a:rPr>
              <a:t>≤ </a:t>
            </a:r>
            <a:r>
              <a:rPr lang="en-US" sz="1600" i="1" baseline="0" dirty="0" smtClean="0">
                <a:cs typeface="Times New Roman" pitchFamily="18" charset="0"/>
              </a:rPr>
              <a:t>C</a:t>
            </a:r>
            <a:r>
              <a:rPr lang="en-US" sz="1600" baseline="0" dirty="0" smtClean="0">
                <a:cs typeface="Times New Roman" pitchFamily="18" charset="0"/>
              </a:rPr>
              <a:t> </a:t>
            </a:r>
            <a:r>
              <a:rPr lang="en-US" sz="1600" baseline="0" dirty="0" err="1" smtClean="0">
                <a:cs typeface="Times New Roman" pitchFamily="18" charset="0"/>
              </a:rPr>
              <a:t>para</a:t>
            </a:r>
            <a:r>
              <a:rPr lang="en-US" sz="1600" baseline="0" dirty="0" smtClean="0">
                <a:cs typeface="Times New Roman" pitchFamily="18" charset="0"/>
              </a:rPr>
              <a:t> </a:t>
            </a:r>
            <a:r>
              <a:rPr lang="en-US" sz="1600" baseline="0" dirty="0" err="1" smtClean="0">
                <a:cs typeface="Times New Roman" pitchFamily="18" charset="0"/>
              </a:rPr>
              <a:t>todo</a:t>
            </a:r>
            <a:r>
              <a:rPr lang="en-US" sz="1600" baseline="0" dirty="0" smtClean="0">
                <a:cs typeface="Times New Roman" pitchFamily="18" charset="0"/>
              </a:rPr>
              <a:t> </a:t>
            </a:r>
            <a:r>
              <a:rPr lang="el-GR" sz="1600" i="1" baseline="0" dirty="0" smtClean="0">
                <a:cs typeface="Times New Roman" pitchFamily="18" charset="0"/>
              </a:rPr>
              <a:t>α</a:t>
            </a:r>
            <a:r>
              <a:rPr lang="en-US" sz="1600" i="1" dirty="0" err="1" smtClean="0"/>
              <a:t>i</a:t>
            </a:r>
            <a:endParaRPr lang="en-US" sz="1600" i="1" baseline="0" dirty="0" smtClean="0">
              <a:cs typeface="Times New Roman" pitchFamily="18" charset="0"/>
            </a:endParaRPr>
          </a:p>
        </p:txBody>
      </p:sp>
      <p:sp>
        <p:nvSpPr>
          <p:cNvPr id="221189" name="AutoShape 5"/>
          <p:cNvSpPr>
            <a:spLocks noChangeArrowheads="1"/>
          </p:cNvSpPr>
          <p:nvPr/>
        </p:nvSpPr>
        <p:spPr bwMode="auto">
          <a:xfrm>
            <a:off x="3124200" y="5486400"/>
            <a:ext cx="419100" cy="32385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1191" name="Text Box 7"/>
          <p:cNvSpPr txBox="1">
            <a:spLocks noChangeArrowheads="1"/>
          </p:cNvSpPr>
          <p:nvPr/>
        </p:nvSpPr>
        <p:spPr bwMode="auto">
          <a:xfrm>
            <a:off x="5715000" y="5486400"/>
            <a:ext cx="2343150" cy="400110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 baseline="0" dirty="0" smtClean="0"/>
              <a:t>f</a:t>
            </a:r>
            <a:r>
              <a:rPr lang="en-US" sz="2000" baseline="0" dirty="0" smtClean="0"/>
              <a:t>(</a:t>
            </a:r>
            <a:r>
              <a:rPr lang="en-US" sz="2000" b="1" baseline="0" dirty="0" smtClean="0"/>
              <a:t>x</a:t>
            </a:r>
            <a:r>
              <a:rPr lang="en-US" sz="2000" baseline="0" dirty="0" smtClean="0"/>
              <a:t>) = </a:t>
            </a:r>
            <a:r>
              <a:rPr lang="el-GR" sz="2000" baseline="0" dirty="0" smtClean="0">
                <a:cs typeface="Times New Roman" pitchFamily="18" charset="0"/>
              </a:rPr>
              <a:t>Σ</a:t>
            </a:r>
            <a:r>
              <a:rPr lang="el-GR" sz="2000" i="1" baseline="0" dirty="0" smtClean="0">
                <a:cs typeface="Times New Roman" pitchFamily="18" charset="0"/>
              </a:rPr>
              <a:t>α</a:t>
            </a:r>
            <a:r>
              <a:rPr lang="en-US" sz="2000" i="1" dirty="0" err="1" smtClean="0"/>
              <a:t>i</a:t>
            </a:r>
            <a:r>
              <a:rPr lang="en-US" sz="2000" i="1" baseline="0" dirty="0" err="1" smtClean="0">
                <a:cs typeface="Times New Roman" pitchFamily="18" charset="0"/>
              </a:rPr>
              <a:t>y</a:t>
            </a:r>
            <a:r>
              <a:rPr lang="en-US" sz="2000" i="1" dirty="0" err="1" smtClean="0"/>
              <a:t>i</a:t>
            </a:r>
            <a:r>
              <a:rPr lang="en-US" sz="2000" b="1" baseline="0" dirty="0" err="1" smtClean="0"/>
              <a:t>x</a:t>
            </a:r>
            <a:r>
              <a:rPr lang="en-US" sz="2000" i="1" dirty="0" err="1" smtClean="0"/>
              <a:t>i</a:t>
            </a:r>
            <a:r>
              <a:rPr lang="en-US" sz="2000" b="1" baseline="30000" dirty="0" err="1" smtClean="0"/>
              <a:t>T</a:t>
            </a:r>
            <a:r>
              <a:rPr lang="en-US" sz="2000" b="1" baseline="0" dirty="0" err="1" smtClean="0"/>
              <a:t>x</a:t>
            </a:r>
            <a:r>
              <a:rPr lang="en-US" sz="2000" b="1" baseline="0" dirty="0" smtClean="0"/>
              <a:t> + </a:t>
            </a:r>
            <a:r>
              <a:rPr lang="en-US" sz="2000" i="1" baseline="0" dirty="0" smtClean="0"/>
              <a:t>b</a:t>
            </a:r>
            <a:endParaRPr lang="en-US" sz="2000" i="1" baseline="0" dirty="0"/>
          </a:p>
        </p:txBody>
      </p:sp>
      <p:sp>
        <p:nvSpPr>
          <p:cNvPr id="221192" name="AutoShape 8"/>
          <p:cNvSpPr>
            <a:spLocks noChangeArrowheads="1"/>
          </p:cNvSpPr>
          <p:nvPr/>
        </p:nvSpPr>
        <p:spPr bwMode="auto">
          <a:xfrm>
            <a:off x="6934200" y="5486400"/>
            <a:ext cx="533400" cy="4572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9 - 25/05/2010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SVM </a:t>
            </a:r>
            <a:r>
              <a:rPr lang="en-US" dirty="0" err="1" smtClean="0"/>
              <a:t>Não</a:t>
            </a:r>
            <a:r>
              <a:rPr lang="en-US" dirty="0" smtClean="0"/>
              <a:t>-Linear</a:t>
            </a:r>
            <a:endParaRPr lang="en-US" dirty="0"/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3276600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Dados que são linearmente separáveis com algum ruído funcionam bem com margem “</a:t>
            </a:r>
            <a:r>
              <a:rPr lang="pt-BR" dirty="0" err="1" smtClean="0"/>
              <a:t>soft</a:t>
            </a:r>
            <a:r>
              <a:rPr lang="pt-BR" dirty="0" smtClean="0"/>
              <a:t>”:</a:t>
            </a:r>
          </a:p>
          <a:p>
            <a:endParaRPr lang="pt-BR" dirty="0" smtClean="0"/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Mas o que fazer se este não é o caso? 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Que tal mapear os dados para um espaço de dimensão maior?</a:t>
            </a:r>
            <a:endParaRPr lang="pt-BR" dirty="0"/>
          </a:p>
        </p:txBody>
      </p:sp>
      <p:sp>
        <p:nvSpPr>
          <p:cNvPr id="222212" name="Line 4"/>
          <p:cNvSpPr>
            <a:spLocks noChangeShapeType="1"/>
          </p:cNvSpPr>
          <p:nvPr/>
        </p:nvSpPr>
        <p:spPr bwMode="auto">
          <a:xfrm>
            <a:off x="1981200" y="2514600"/>
            <a:ext cx="3962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22213" name="AutoShape 5"/>
          <p:cNvSpPr>
            <a:spLocks noChangeArrowheads="1"/>
          </p:cNvSpPr>
          <p:nvPr/>
        </p:nvSpPr>
        <p:spPr bwMode="auto">
          <a:xfrm>
            <a:off x="2424113" y="247491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2214" name="Line 6"/>
          <p:cNvSpPr>
            <a:spLocks noChangeShapeType="1"/>
          </p:cNvSpPr>
          <p:nvPr/>
        </p:nvSpPr>
        <p:spPr bwMode="auto">
          <a:xfrm>
            <a:off x="3790950" y="2457450"/>
            <a:ext cx="0" cy="1143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22215" name="Text Box 7"/>
          <p:cNvSpPr txBox="1">
            <a:spLocks noChangeArrowheads="1"/>
          </p:cNvSpPr>
          <p:nvPr/>
        </p:nvSpPr>
        <p:spPr bwMode="auto">
          <a:xfrm>
            <a:off x="3648075" y="2514600"/>
            <a:ext cx="3429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0</a:t>
            </a:r>
          </a:p>
        </p:txBody>
      </p:sp>
      <p:sp>
        <p:nvSpPr>
          <p:cNvPr id="222216" name="AutoShape 8"/>
          <p:cNvSpPr>
            <a:spLocks noChangeArrowheads="1"/>
          </p:cNvSpPr>
          <p:nvPr/>
        </p:nvSpPr>
        <p:spPr bwMode="auto">
          <a:xfrm>
            <a:off x="2786063" y="24653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2217" name="AutoShape 9"/>
          <p:cNvSpPr>
            <a:spLocks noChangeArrowheads="1"/>
          </p:cNvSpPr>
          <p:nvPr/>
        </p:nvSpPr>
        <p:spPr bwMode="auto">
          <a:xfrm>
            <a:off x="3262313" y="247491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2218" name="AutoShape 10"/>
          <p:cNvSpPr>
            <a:spLocks noChangeArrowheads="1"/>
          </p:cNvSpPr>
          <p:nvPr/>
        </p:nvSpPr>
        <p:spPr bwMode="auto">
          <a:xfrm>
            <a:off x="3471863" y="247491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2219" name="AutoShape 11"/>
          <p:cNvSpPr>
            <a:spLocks noChangeArrowheads="1"/>
          </p:cNvSpPr>
          <p:nvPr/>
        </p:nvSpPr>
        <p:spPr bwMode="auto">
          <a:xfrm>
            <a:off x="4329113" y="2474913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2220" name="AutoShape 12"/>
          <p:cNvSpPr>
            <a:spLocks noChangeArrowheads="1"/>
          </p:cNvSpPr>
          <p:nvPr/>
        </p:nvSpPr>
        <p:spPr bwMode="auto">
          <a:xfrm>
            <a:off x="4557713" y="2474913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2221" name="AutoShape 13"/>
          <p:cNvSpPr>
            <a:spLocks noChangeArrowheads="1"/>
          </p:cNvSpPr>
          <p:nvPr/>
        </p:nvSpPr>
        <p:spPr bwMode="auto">
          <a:xfrm>
            <a:off x="4195763" y="2474913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2222" name="Line 14"/>
          <p:cNvSpPr>
            <a:spLocks noChangeShapeType="1"/>
          </p:cNvSpPr>
          <p:nvPr/>
        </p:nvSpPr>
        <p:spPr bwMode="auto">
          <a:xfrm>
            <a:off x="3905250" y="2266950"/>
            <a:ext cx="0" cy="55245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22223" name="Oval 15"/>
          <p:cNvSpPr>
            <a:spLocks noChangeArrowheads="1"/>
          </p:cNvSpPr>
          <p:nvPr/>
        </p:nvSpPr>
        <p:spPr bwMode="auto">
          <a:xfrm>
            <a:off x="4122738" y="2411413"/>
            <a:ext cx="228600" cy="219075"/>
          </a:xfrm>
          <a:prstGeom prst="ellipse">
            <a:avLst/>
          </a:prstGeom>
          <a:noFill/>
          <a:ln w="19050" algn="ctr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2224" name="Oval 16"/>
          <p:cNvSpPr>
            <a:spLocks noChangeArrowheads="1"/>
          </p:cNvSpPr>
          <p:nvPr/>
        </p:nvSpPr>
        <p:spPr bwMode="auto">
          <a:xfrm>
            <a:off x="3408363" y="2401888"/>
            <a:ext cx="228600" cy="219075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2226" name="Line 18"/>
          <p:cNvSpPr>
            <a:spLocks noChangeShapeType="1"/>
          </p:cNvSpPr>
          <p:nvPr/>
        </p:nvSpPr>
        <p:spPr bwMode="auto">
          <a:xfrm flipH="1" flipV="1">
            <a:off x="4233863" y="2238375"/>
            <a:ext cx="9525" cy="598488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22227" name="Line 19"/>
          <p:cNvSpPr>
            <a:spLocks noChangeShapeType="1"/>
          </p:cNvSpPr>
          <p:nvPr/>
        </p:nvSpPr>
        <p:spPr bwMode="auto">
          <a:xfrm flipH="1" flipV="1">
            <a:off x="3519488" y="2238375"/>
            <a:ext cx="9525" cy="598488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22228" name="Line 20"/>
          <p:cNvSpPr>
            <a:spLocks noChangeShapeType="1"/>
          </p:cNvSpPr>
          <p:nvPr/>
        </p:nvSpPr>
        <p:spPr bwMode="auto">
          <a:xfrm>
            <a:off x="1676400" y="3743325"/>
            <a:ext cx="3962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22229" name="AutoShape 21"/>
          <p:cNvSpPr>
            <a:spLocks noChangeArrowheads="1"/>
          </p:cNvSpPr>
          <p:nvPr/>
        </p:nvSpPr>
        <p:spPr bwMode="auto">
          <a:xfrm>
            <a:off x="2119313" y="37036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2230" name="Line 22"/>
          <p:cNvSpPr>
            <a:spLocks noChangeShapeType="1"/>
          </p:cNvSpPr>
          <p:nvPr/>
        </p:nvSpPr>
        <p:spPr bwMode="auto">
          <a:xfrm>
            <a:off x="3486150" y="3686175"/>
            <a:ext cx="0" cy="1143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22231" name="Text Box 23"/>
          <p:cNvSpPr txBox="1">
            <a:spLocks noChangeArrowheads="1"/>
          </p:cNvSpPr>
          <p:nvPr/>
        </p:nvSpPr>
        <p:spPr bwMode="auto">
          <a:xfrm>
            <a:off x="3343275" y="3743325"/>
            <a:ext cx="3429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0</a:t>
            </a:r>
          </a:p>
        </p:txBody>
      </p:sp>
      <p:sp>
        <p:nvSpPr>
          <p:cNvPr id="222232" name="AutoShape 24"/>
          <p:cNvSpPr>
            <a:spLocks noChangeArrowheads="1"/>
          </p:cNvSpPr>
          <p:nvPr/>
        </p:nvSpPr>
        <p:spPr bwMode="auto">
          <a:xfrm>
            <a:off x="2481263" y="369411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2233" name="AutoShape 25"/>
          <p:cNvSpPr>
            <a:spLocks noChangeArrowheads="1"/>
          </p:cNvSpPr>
          <p:nvPr/>
        </p:nvSpPr>
        <p:spPr bwMode="auto">
          <a:xfrm>
            <a:off x="2957513" y="37036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2234" name="AutoShape 26"/>
          <p:cNvSpPr>
            <a:spLocks noChangeArrowheads="1"/>
          </p:cNvSpPr>
          <p:nvPr/>
        </p:nvSpPr>
        <p:spPr bwMode="auto">
          <a:xfrm>
            <a:off x="3167063" y="37036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2235" name="AutoShape 27"/>
          <p:cNvSpPr>
            <a:spLocks noChangeArrowheads="1"/>
          </p:cNvSpPr>
          <p:nvPr/>
        </p:nvSpPr>
        <p:spPr bwMode="auto">
          <a:xfrm>
            <a:off x="4024313" y="37036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2236" name="AutoShape 28"/>
          <p:cNvSpPr>
            <a:spLocks noChangeArrowheads="1"/>
          </p:cNvSpPr>
          <p:nvPr/>
        </p:nvSpPr>
        <p:spPr bwMode="auto">
          <a:xfrm>
            <a:off x="4252913" y="37036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2237" name="AutoShape 29"/>
          <p:cNvSpPr>
            <a:spLocks noChangeArrowheads="1"/>
          </p:cNvSpPr>
          <p:nvPr/>
        </p:nvSpPr>
        <p:spPr bwMode="auto">
          <a:xfrm>
            <a:off x="3890963" y="37036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2243" name="AutoShape 35"/>
          <p:cNvSpPr>
            <a:spLocks noChangeArrowheads="1"/>
          </p:cNvSpPr>
          <p:nvPr/>
        </p:nvSpPr>
        <p:spPr bwMode="auto">
          <a:xfrm>
            <a:off x="4633913" y="37036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2244" name="AutoShape 36"/>
          <p:cNvSpPr>
            <a:spLocks noChangeArrowheads="1"/>
          </p:cNvSpPr>
          <p:nvPr/>
        </p:nvSpPr>
        <p:spPr bwMode="auto">
          <a:xfrm>
            <a:off x="4862513" y="37036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2245" name="AutoShape 37"/>
          <p:cNvSpPr>
            <a:spLocks noChangeArrowheads="1"/>
          </p:cNvSpPr>
          <p:nvPr/>
        </p:nvSpPr>
        <p:spPr bwMode="auto">
          <a:xfrm>
            <a:off x="5357813" y="369411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2246" name="Line 38"/>
          <p:cNvSpPr>
            <a:spLocks noChangeShapeType="1"/>
          </p:cNvSpPr>
          <p:nvPr/>
        </p:nvSpPr>
        <p:spPr bwMode="auto">
          <a:xfrm>
            <a:off x="1781175" y="6191250"/>
            <a:ext cx="3962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22247" name="AutoShape 39"/>
          <p:cNvSpPr>
            <a:spLocks noChangeArrowheads="1"/>
          </p:cNvSpPr>
          <p:nvPr/>
        </p:nvSpPr>
        <p:spPr bwMode="auto">
          <a:xfrm>
            <a:off x="2281238" y="51704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2248" name="Line 40"/>
          <p:cNvSpPr>
            <a:spLocks noChangeShapeType="1"/>
          </p:cNvSpPr>
          <p:nvPr/>
        </p:nvSpPr>
        <p:spPr bwMode="auto">
          <a:xfrm>
            <a:off x="3590925" y="6134100"/>
            <a:ext cx="0" cy="1143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22249" name="Text Box 41"/>
          <p:cNvSpPr txBox="1">
            <a:spLocks noChangeArrowheads="1"/>
          </p:cNvSpPr>
          <p:nvPr/>
        </p:nvSpPr>
        <p:spPr bwMode="auto">
          <a:xfrm>
            <a:off x="3448050" y="6162675"/>
            <a:ext cx="3429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0</a:t>
            </a:r>
          </a:p>
        </p:txBody>
      </p:sp>
      <p:sp>
        <p:nvSpPr>
          <p:cNvPr id="222250" name="AutoShape 42"/>
          <p:cNvSpPr>
            <a:spLocks noChangeArrowheads="1"/>
          </p:cNvSpPr>
          <p:nvPr/>
        </p:nvSpPr>
        <p:spPr bwMode="auto">
          <a:xfrm>
            <a:off x="2605088" y="56467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2251" name="AutoShape 43"/>
          <p:cNvSpPr>
            <a:spLocks noChangeArrowheads="1"/>
          </p:cNvSpPr>
          <p:nvPr/>
        </p:nvSpPr>
        <p:spPr bwMode="auto">
          <a:xfrm>
            <a:off x="3062288" y="59610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2252" name="AutoShape 44"/>
          <p:cNvSpPr>
            <a:spLocks noChangeArrowheads="1"/>
          </p:cNvSpPr>
          <p:nvPr/>
        </p:nvSpPr>
        <p:spPr bwMode="auto">
          <a:xfrm>
            <a:off x="3290888" y="605631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2253" name="AutoShape 45"/>
          <p:cNvSpPr>
            <a:spLocks noChangeArrowheads="1"/>
          </p:cNvSpPr>
          <p:nvPr/>
        </p:nvSpPr>
        <p:spPr bwMode="auto">
          <a:xfrm>
            <a:off x="4129088" y="59705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2254" name="AutoShape 46"/>
          <p:cNvSpPr>
            <a:spLocks noChangeArrowheads="1"/>
          </p:cNvSpPr>
          <p:nvPr/>
        </p:nvSpPr>
        <p:spPr bwMode="auto">
          <a:xfrm>
            <a:off x="4357688" y="5789613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2255" name="AutoShape 47"/>
          <p:cNvSpPr>
            <a:spLocks noChangeArrowheads="1"/>
          </p:cNvSpPr>
          <p:nvPr/>
        </p:nvSpPr>
        <p:spPr bwMode="auto">
          <a:xfrm>
            <a:off x="3938588" y="6037263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2256" name="AutoShape 48"/>
          <p:cNvSpPr>
            <a:spLocks noChangeArrowheads="1"/>
          </p:cNvSpPr>
          <p:nvPr/>
        </p:nvSpPr>
        <p:spPr bwMode="auto">
          <a:xfrm>
            <a:off x="4738688" y="54657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2257" name="AutoShape 49"/>
          <p:cNvSpPr>
            <a:spLocks noChangeArrowheads="1"/>
          </p:cNvSpPr>
          <p:nvPr/>
        </p:nvSpPr>
        <p:spPr bwMode="auto">
          <a:xfrm>
            <a:off x="5024438" y="51609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2258" name="AutoShape 50"/>
          <p:cNvSpPr>
            <a:spLocks noChangeArrowheads="1"/>
          </p:cNvSpPr>
          <p:nvPr/>
        </p:nvSpPr>
        <p:spPr bwMode="auto">
          <a:xfrm>
            <a:off x="5443538" y="46370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2259" name="Line 51"/>
          <p:cNvSpPr>
            <a:spLocks noChangeShapeType="1"/>
          </p:cNvSpPr>
          <p:nvPr/>
        </p:nvSpPr>
        <p:spPr bwMode="auto">
          <a:xfrm flipV="1">
            <a:off x="3590925" y="4743450"/>
            <a:ext cx="0" cy="14859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22260" name="Text Box 52"/>
          <p:cNvSpPr txBox="1">
            <a:spLocks noChangeArrowheads="1"/>
          </p:cNvSpPr>
          <p:nvPr/>
        </p:nvSpPr>
        <p:spPr bwMode="auto">
          <a:xfrm>
            <a:off x="3590925" y="4562475"/>
            <a:ext cx="457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x</a:t>
            </a:r>
            <a:r>
              <a:rPr lang="en-US" sz="1800" i="1" baseline="30000"/>
              <a:t>2</a:t>
            </a:r>
          </a:p>
        </p:txBody>
      </p:sp>
      <p:sp>
        <p:nvSpPr>
          <p:cNvPr id="222261" name="Text Box 53"/>
          <p:cNvSpPr txBox="1">
            <a:spLocks noChangeArrowheads="1"/>
          </p:cNvSpPr>
          <p:nvPr/>
        </p:nvSpPr>
        <p:spPr bwMode="auto">
          <a:xfrm>
            <a:off x="5676900" y="6096000"/>
            <a:ext cx="457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x</a:t>
            </a:r>
            <a:endParaRPr lang="en-US" sz="1800" i="1" baseline="30000"/>
          </a:p>
        </p:txBody>
      </p:sp>
      <p:sp>
        <p:nvSpPr>
          <p:cNvPr id="222262" name="Text Box 54"/>
          <p:cNvSpPr txBox="1">
            <a:spLocks noChangeArrowheads="1"/>
          </p:cNvSpPr>
          <p:nvPr/>
        </p:nvSpPr>
        <p:spPr bwMode="auto">
          <a:xfrm>
            <a:off x="5505450" y="3686175"/>
            <a:ext cx="457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x</a:t>
            </a:r>
            <a:endParaRPr lang="en-US" sz="1800" i="1" baseline="30000"/>
          </a:p>
        </p:txBody>
      </p:sp>
      <p:sp>
        <p:nvSpPr>
          <p:cNvPr id="222263" name="Text Box 55"/>
          <p:cNvSpPr txBox="1">
            <a:spLocks noChangeArrowheads="1"/>
          </p:cNvSpPr>
          <p:nvPr/>
        </p:nvSpPr>
        <p:spPr bwMode="auto">
          <a:xfrm>
            <a:off x="5848350" y="2438400"/>
            <a:ext cx="457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 dirty="0"/>
              <a:t>x</a:t>
            </a:r>
            <a:endParaRPr lang="en-US" sz="1800" i="1" baseline="30000" dirty="0"/>
          </a:p>
        </p:txBody>
      </p:sp>
      <p:sp>
        <p:nvSpPr>
          <p:cNvPr id="222264" name="Line 56"/>
          <p:cNvSpPr>
            <a:spLocks noChangeShapeType="1"/>
          </p:cNvSpPr>
          <p:nvPr/>
        </p:nvSpPr>
        <p:spPr bwMode="auto">
          <a:xfrm flipV="1">
            <a:off x="2952750" y="5048250"/>
            <a:ext cx="3181350" cy="1295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22265" name="Line 57"/>
          <p:cNvSpPr>
            <a:spLocks noChangeShapeType="1"/>
          </p:cNvSpPr>
          <p:nvPr/>
        </p:nvSpPr>
        <p:spPr bwMode="auto">
          <a:xfrm flipV="1">
            <a:off x="2947988" y="4972050"/>
            <a:ext cx="3114675" cy="1284288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22266" name="Line 58"/>
          <p:cNvSpPr>
            <a:spLocks noChangeShapeType="1"/>
          </p:cNvSpPr>
          <p:nvPr/>
        </p:nvSpPr>
        <p:spPr bwMode="auto">
          <a:xfrm flipV="1">
            <a:off x="3062288" y="5143500"/>
            <a:ext cx="3057525" cy="1246188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22267" name="Oval 59"/>
          <p:cNvSpPr>
            <a:spLocks noChangeArrowheads="1"/>
          </p:cNvSpPr>
          <p:nvPr/>
        </p:nvSpPr>
        <p:spPr bwMode="auto">
          <a:xfrm>
            <a:off x="4675188" y="5402263"/>
            <a:ext cx="228600" cy="219075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2268" name="Oval 60"/>
          <p:cNvSpPr>
            <a:spLocks noChangeArrowheads="1"/>
          </p:cNvSpPr>
          <p:nvPr/>
        </p:nvSpPr>
        <p:spPr bwMode="auto">
          <a:xfrm>
            <a:off x="4284663" y="5716588"/>
            <a:ext cx="228600" cy="219075"/>
          </a:xfrm>
          <a:prstGeom prst="ellipse">
            <a:avLst/>
          </a:prstGeom>
          <a:noFill/>
          <a:ln w="19050" algn="ctr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2269" name="Oval 61"/>
          <p:cNvSpPr>
            <a:spLocks noChangeArrowheads="1"/>
          </p:cNvSpPr>
          <p:nvPr/>
        </p:nvSpPr>
        <p:spPr bwMode="auto">
          <a:xfrm>
            <a:off x="3217863" y="5992813"/>
            <a:ext cx="228600" cy="219075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6" name="Espaço Reservado para Número de Slide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7" name="Espaço Reservado para Rodapé 5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9 - 25/05/2010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22" grpId="0" animBg="1"/>
      <p:bldP spid="222223" grpId="0" animBg="1"/>
      <p:bldP spid="222224" grpId="0" animBg="1"/>
      <p:bldP spid="222226" grpId="0" animBg="1"/>
      <p:bldP spid="222227" grpId="0" animBg="1"/>
      <p:bldP spid="222228" grpId="0" animBg="1"/>
      <p:bldP spid="222229" grpId="0" animBg="1"/>
      <p:bldP spid="222230" grpId="0" animBg="1"/>
      <p:bldP spid="222231" grpId="0"/>
      <p:bldP spid="222232" grpId="0" animBg="1"/>
      <p:bldP spid="222233" grpId="0" animBg="1"/>
      <p:bldP spid="222234" grpId="0" animBg="1"/>
      <p:bldP spid="222235" grpId="0" animBg="1"/>
      <p:bldP spid="222236" grpId="0" animBg="1"/>
      <p:bldP spid="222237" grpId="0" animBg="1"/>
      <p:bldP spid="222243" grpId="0" animBg="1"/>
      <p:bldP spid="222244" grpId="0" animBg="1"/>
      <p:bldP spid="222245" grpId="0" animBg="1"/>
      <p:bldP spid="222246" grpId="0" animBg="1"/>
      <p:bldP spid="222247" grpId="0" animBg="1"/>
      <p:bldP spid="222248" grpId="0" animBg="1"/>
      <p:bldP spid="222249" grpId="0"/>
      <p:bldP spid="222250" grpId="0" animBg="1"/>
      <p:bldP spid="222251" grpId="0" animBg="1"/>
      <p:bldP spid="222252" grpId="0" animBg="1"/>
      <p:bldP spid="222253" grpId="0" animBg="1"/>
      <p:bldP spid="222254" grpId="0" animBg="1"/>
      <p:bldP spid="222255" grpId="0" animBg="1"/>
      <p:bldP spid="222256" grpId="0" animBg="1"/>
      <p:bldP spid="222257" grpId="0" animBg="1"/>
      <p:bldP spid="222258" grpId="0" animBg="1"/>
      <p:bldP spid="222259" grpId="0" animBg="1"/>
      <p:bldP spid="222260" grpId="0"/>
      <p:bldP spid="222261" grpId="0"/>
      <p:bldP spid="222262" grpId="0"/>
      <p:bldP spid="222264" grpId="0" animBg="1"/>
      <p:bldP spid="222265" grpId="0" animBg="1"/>
      <p:bldP spid="222266" grpId="0" animBg="1"/>
      <p:bldP spid="222267" grpId="0" animBg="1"/>
      <p:bldP spid="222268" grpId="0" animBg="1"/>
      <p:bldP spid="22226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SVM </a:t>
            </a:r>
            <a:r>
              <a:rPr lang="en-US" dirty="0" err="1" smtClean="0"/>
              <a:t>Não</a:t>
            </a:r>
            <a:r>
              <a:rPr lang="en-US" dirty="0" smtClean="0"/>
              <a:t> Linear</a:t>
            </a:r>
            <a:endParaRPr lang="en-US" dirty="0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153400" cy="914400"/>
          </a:xfrm>
        </p:spPr>
        <p:txBody>
          <a:bodyPr>
            <a:normAutofit fontScale="70000" lnSpcReduction="20000"/>
          </a:bodyPr>
          <a:lstStyle/>
          <a:p>
            <a:r>
              <a:rPr lang="pt-BR" dirty="0" err="1" smtClean="0"/>
              <a:t>Ideia</a:t>
            </a:r>
            <a:r>
              <a:rPr lang="pt-BR" dirty="0" smtClean="0"/>
              <a:t> geral: o espaço de atributos original pode ser mapeado em um espaço de atributos de dimensão maior onde o conjunto de treinamento seja linearmente separável:</a:t>
            </a:r>
            <a:endParaRPr lang="pt-BR" dirty="0"/>
          </a:p>
        </p:txBody>
      </p:sp>
      <p:sp>
        <p:nvSpPr>
          <p:cNvPr id="223274" name="Line 42"/>
          <p:cNvSpPr>
            <a:spLocks noChangeShapeType="1"/>
          </p:cNvSpPr>
          <p:nvPr/>
        </p:nvSpPr>
        <p:spPr bwMode="auto">
          <a:xfrm flipV="1">
            <a:off x="2068513" y="2559050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23275" name="Line 43"/>
          <p:cNvSpPr>
            <a:spLocks noChangeShapeType="1"/>
          </p:cNvSpPr>
          <p:nvPr/>
        </p:nvSpPr>
        <p:spPr bwMode="auto">
          <a:xfrm flipV="1">
            <a:off x="447675" y="4170363"/>
            <a:ext cx="33194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23276" name="AutoShape 44"/>
          <p:cNvSpPr>
            <a:spLocks noChangeArrowheads="1"/>
          </p:cNvSpPr>
          <p:nvPr/>
        </p:nvSpPr>
        <p:spPr bwMode="auto">
          <a:xfrm>
            <a:off x="2098675" y="33909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3277" name="AutoShape 45"/>
          <p:cNvSpPr>
            <a:spLocks noChangeArrowheads="1"/>
          </p:cNvSpPr>
          <p:nvPr/>
        </p:nvSpPr>
        <p:spPr bwMode="auto">
          <a:xfrm>
            <a:off x="1524000" y="37480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3278" name="AutoShape 46"/>
          <p:cNvSpPr>
            <a:spLocks noChangeArrowheads="1"/>
          </p:cNvSpPr>
          <p:nvPr/>
        </p:nvSpPr>
        <p:spPr bwMode="auto">
          <a:xfrm>
            <a:off x="1676400" y="42941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3279" name="AutoShape 47"/>
          <p:cNvSpPr>
            <a:spLocks noChangeArrowheads="1"/>
          </p:cNvSpPr>
          <p:nvPr/>
        </p:nvSpPr>
        <p:spPr bwMode="auto">
          <a:xfrm>
            <a:off x="2209800" y="47704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3280" name="AutoShape 48"/>
          <p:cNvSpPr>
            <a:spLocks noChangeArrowheads="1"/>
          </p:cNvSpPr>
          <p:nvPr/>
        </p:nvSpPr>
        <p:spPr bwMode="auto">
          <a:xfrm>
            <a:off x="1790700" y="34369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3281" name="AutoShape 49"/>
          <p:cNvSpPr>
            <a:spLocks noChangeArrowheads="1"/>
          </p:cNvSpPr>
          <p:nvPr/>
        </p:nvSpPr>
        <p:spPr bwMode="auto">
          <a:xfrm>
            <a:off x="1295400" y="40655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3282" name="AutoShape 50"/>
          <p:cNvSpPr>
            <a:spLocks noChangeArrowheads="1"/>
          </p:cNvSpPr>
          <p:nvPr/>
        </p:nvSpPr>
        <p:spPr bwMode="auto">
          <a:xfrm>
            <a:off x="1714500" y="48085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3283" name="AutoShape 51"/>
          <p:cNvSpPr>
            <a:spLocks noChangeArrowheads="1"/>
          </p:cNvSpPr>
          <p:nvPr/>
        </p:nvSpPr>
        <p:spPr bwMode="auto">
          <a:xfrm>
            <a:off x="2209800" y="38369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3284" name="AutoShape 52"/>
          <p:cNvSpPr>
            <a:spLocks noChangeArrowheads="1"/>
          </p:cNvSpPr>
          <p:nvPr/>
        </p:nvSpPr>
        <p:spPr bwMode="auto">
          <a:xfrm>
            <a:off x="3111500" y="38242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3285" name="AutoShape 53"/>
          <p:cNvSpPr>
            <a:spLocks noChangeArrowheads="1"/>
          </p:cNvSpPr>
          <p:nvPr/>
        </p:nvSpPr>
        <p:spPr bwMode="auto">
          <a:xfrm>
            <a:off x="2971800" y="50371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3286" name="AutoShape 54"/>
          <p:cNvSpPr>
            <a:spLocks noChangeArrowheads="1"/>
          </p:cNvSpPr>
          <p:nvPr/>
        </p:nvSpPr>
        <p:spPr bwMode="auto">
          <a:xfrm>
            <a:off x="723900" y="39512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3287" name="AutoShape 55"/>
          <p:cNvSpPr>
            <a:spLocks noChangeArrowheads="1"/>
          </p:cNvSpPr>
          <p:nvPr/>
        </p:nvSpPr>
        <p:spPr bwMode="auto">
          <a:xfrm>
            <a:off x="2235200" y="54054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3288" name="AutoShape 56"/>
          <p:cNvSpPr>
            <a:spLocks noChangeArrowheads="1"/>
          </p:cNvSpPr>
          <p:nvPr/>
        </p:nvSpPr>
        <p:spPr bwMode="auto">
          <a:xfrm>
            <a:off x="3200400" y="45608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3289" name="AutoShape 57"/>
          <p:cNvSpPr>
            <a:spLocks noChangeArrowheads="1"/>
          </p:cNvSpPr>
          <p:nvPr/>
        </p:nvSpPr>
        <p:spPr bwMode="auto">
          <a:xfrm>
            <a:off x="1263650" y="51006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3290" name="AutoShape 58"/>
          <p:cNvSpPr>
            <a:spLocks noChangeArrowheads="1"/>
          </p:cNvSpPr>
          <p:nvPr/>
        </p:nvSpPr>
        <p:spPr bwMode="auto">
          <a:xfrm>
            <a:off x="952500" y="46180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3291" name="AutoShape 59"/>
          <p:cNvSpPr>
            <a:spLocks noChangeArrowheads="1"/>
          </p:cNvSpPr>
          <p:nvPr/>
        </p:nvSpPr>
        <p:spPr bwMode="auto">
          <a:xfrm>
            <a:off x="1009650" y="30940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3293" name="AutoShape 61"/>
          <p:cNvSpPr>
            <a:spLocks noChangeArrowheads="1"/>
          </p:cNvSpPr>
          <p:nvPr/>
        </p:nvSpPr>
        <p:spPr bwMode="auto">
          <a:xfrm>
            <a:off x="2505075" y="42291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3294" name="AutoShape 62"/>
          <p:cNvSpPr>
            <a:spLocks noChangeArrowheads="1"/>
          </p:cNvSpPr>
          <p:nvPr/>
        </p:nvSpPr>
        <p:spPr bwMode="auto">
          <a:xfrm>
            <a:off x="2124075" y="436245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3295" name="AutoShape 63"/>
          <p:cNvSpPr>
            <a:spLocks noChangeArrowheads="1"/>
          </p:cNvSpPr>
          <p:nvPr/>
        </p:nvSpPr>
        <p:spPr bwMode="auto">
          <a:xfrm>
            <a:off x="2409825" y="312420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3298" name="Oval 66"/>
          <p:cNvSpPr>
            <a:spLocks noChangeArrowheads="1"/>
          </p:cNvSpPr>
          <p:nvPr/>
        </p:nvSpPr>
        <p:spPr bwMode="auto">
          <a:xfrm>
            <a:off x="1114425" y="3209925"/>
            <a:ext cx="1885950" cy="1905000"/>
          </a:xfrm>
          <a:prstGeom prst="ellipse">
            <a:avLst/>
          </a:prstGeom>
          <a:noFill/>
          <a:ln w="15875" algn="ctr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3299" name="AutoShape 67"/>
          <p:cNvSpPr>
            <a:spLocks noChangeArrowheads="1"/>
          </p:cNvSpPr>
          <p:nvPr/>
        </p:nvSpPr>
        <p:spPr bwMode="auto">
          <a:xfrm>
            <a:off x="1162050" y="32464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3300" name="AutoShape 68"/>
          <p:cNvSpPr>
            <a:spLocks noChangeArrowheads="1"/>
          </p:cNvSpPr>
          <p:nvPr/>
        </p:nvSpPr>
        <p:spPr bwMode="auto">
          <a:xfrm>
            <a:off x="3086100" y="32273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3301" name="Line 69"/>
          <p:cNvSpPr>
            <a:spLocks noChangeShapeType="1"/>
          </p:cNvSpPr>
          <p:nvPr/>
        </p:nvSpPr>
        <p:spPr bwMode="auto">
          <a:xfrm flipH="1" flipV="1">
            <a:off x="6107113" y="2311400"/>
            <a:ext cx="0" cy="2070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23302" name="Line 70"/>
          <p:cNvSpPr>
            <a:spLocks noChangeShapeType="1"/>
          </p:cNvSpPr>
          <p:nvPr/>
        </p:nvSpPr>
        <p:spPr bwMode="auto">
          <a:xfrm>
            <a:off x="6076950" y="4398963"/>
            <a:ext cx="23479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23303" name="AutoShape 71"/>
          <p:cNvSpPr>
            <a:spLocks noChangeArrowheads="1"/>
          </p:cNvSpPr>
          <p:nvPr/>
        </p:nvSpPr>
        <p:spPr bwMode="auto">
          <a:xfrm>
            <a:off x="6375400" y="3762375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3304" name="AutoShape 72"/>
          <p:cNvSpPr>
            <a:spLocks noChangeArrowheads="1"/>
          </p:cNvSpPr>
          <p:nvPr/>
        </p:nvSpPr>
        <p:spPr bwMode="auto">
          <a:xfrm>
            <a:off x="5800725" y="41195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3305" name="AutoShape 73"/>
          <p:cNvSpPr>
            <a:spLocks noChangeArrowheads="1"/>
          </p:cNvSpPr>
          <p:nvPr/>
        </p:nvSpPr>
        <p:spPr bwMode="auto">
          <a:xfrm>
            <a:off x="6181725" y="46751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3306" name="AutoShape 74"/>
          <p:cNvSpPr>
            <a:spLocks noChangeArrowheads="1"/>
          </p:cNvSpPr>
          <p:nvPr/>
        </p:nvSpPr>
        <p:spPr bwMode="auto">
          <a:xfrm>
            <a:off x="7000875" y="46751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3307" name="AutoShape 75"/>
          <p:cNvSpPr>
            <a:spLocks noChangeArrowheads="1"/>
          </p:cNvSpPr>
          <p:nvPr/>
        </p:nvSpPr>
        <p:spPr bwMode="auto">
          <a:xfrm>
            <a:off x="6067425" y="380841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3308" name="AutoShape 76"/>
          <p:cNvSpPr>
            <a:spLocks noChangeArrowheads="1"/>
          </p:cNvSpPr>
          <p:nvPr/>
        </p:nvSpPr>
        <p:spPr bwMode="auto">
          <a:xfrm>
            <a:off x="6276975" y="40846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3309" name="AutoShape 77"/>
          <p:cNvSpPr>
            <a:spLocks noChangeArrowheads="1"/>
          </p:cNvSpPr>
          <p:nvPr/>
        </p:nvSpPr>
        <p:spPr bwMode="auto">
          <a:xfrm>
            <a:off x="6505575" y="47132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3310" name="AutoShape 78"/>
          <p:cNvSpPr>
            <a:spLocks noChangeArrowheads="1"/>
          </p:cNvSpPr>
          <p:nvPr/>
        </p:nvSpPr>
        <p:spPr bwMode="auto">
          <a:xfrm>
            <a:off x="6486525" y="42084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3311" name="AutoShape 79"/>
          <p:cNvSpPr>
            <a:spLocks noChangeArrowheads="1"/>
          </p:cNvSpPr>
          <p:nvPr/>
        </p:nvSpPr>
        <p:spPr bwMode="auto">
          <a:xfrm>
            <a:off x="8093075" y="38433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3312" name="AutoShape 80"/>
          <p:cNvSpPr>
            <a:spLocks noChangeArrowheads="1"/>
          </p:cNvSpPr>
          <p:nvPr/>
        </p:nvSpPr>
        <p:spPr bwMode="auto">
          <a:xfrm>
            <a:off x="7953375" y="50561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3313" name="AutoShape 81"/>
          <p:cNvSpPr>
            <a:spLocks noChangeArrowheads="1"/>
          </p:cNvSpPr>
          <p:nvPr/>
        </p:nvSpPr>
        <p:spPr bwMode="auto">
          <a:xfrm>
            <a:off x="7477125" y="28082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3314" name="AutoShape 82"/>
          <p:cNvSpPr>
            <a:spLocks noChangeArrowheads="1"/>
          </p:cNvSpPr>
          <p:nvPr/>
        </p:nvSpPr>
        <p:spPr bwMode="auto">
          <a:xfrm>
            <a:off x="7483475" y="40719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3315" name="AutoShape 83"/>
          <p:cNvSpPr>
            <a:spLocks noChangeArrowheads="1"/>
          </p:cNvSpPr>
          <p:nvPr/>
        </p:nvSpPr>
        <p:spPr bwMode="auto">
          <a:xfrm>
            <a:off x="8181975" y="45799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3316" name="AutoShape 84"/>
          <p:cNvSpPr>
            <a:spLocks noChangeArrowheads="1"/>
          </p:cNvSpPr>
          <p:nvPr/>
        </p:nvSpPr>
        <p:spPr bwMode="auto">
          <a:xfrm>
            <a:off x="7007225" y="35194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3317" name="AutoShape 85"/>
          <p:cNvSpPr>
            <a:spLocks noChangeArrowheads="1"/>
          </p:cNvSpPr>
          <p:nvPr/>
        </p:nvSpPr>
        <p:spPr bwMode="auto">
          <a:xfrm>
            <a:off x="7610475" y="47513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3318" name="AutoShape 86"/>
          <p:cNvSpPr>
            <a:spLocks noChangeArrowheads="1"/>
          </p:cNvSpPr>
          <p:nvPr/>
        </p:nvSpPr>
        <p:spPr bwMode="auto">
          <a:xfrm>
            <a:off x="7400925" y="30178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3319" name="AutoShape 87"/>
          <p:cNvSpPr>
            <a:spLocks noChangeArrowheads="1"/>
          </p:cNvSpPr>
          <p:nvPr/>
        </p:nvSpPr>
        <p:spPr bwMode="auto">
          <a:xfrm>
            <a:off x="6010275" y="4524375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3320" name="AutoShape 88"/>
          <p:cNvSpPr>
            <a:spLocks noChangeArrowheads="1"/>
          </p:cNvSpPr>
          <p:nvPr/>
        </p:nvSpPr>
        <p:spPr bwMode="auto">
          <a:xfrm>
            <a:off x="5629275" y="4657725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3321" name="AutoShape 89"/>
          <p:cNvSpPr>
            <a:spLocks noChangeArrowheads="1"/>
          </p:cNvSpPr>
          <p:nvPr/>
        </p:nvSpPr>
        <p:spPr bwMode="auto">
          <a:xfrm>
            <a:off x="7391400" y="314325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3323" name="AutoShape 91"/>
          <p:cNvSpPr>
            <a:spLocks noChangeArrowheads="1"/>
          </p:cNvSpPr>
          <p:nvPr/>
        </p:nvSpPr>
        <p:spPr bwMode="auto">
          <a:xfrm>
            <a:off x="6943725" y="26749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3324" name="AutoShape 92"/>
          <p:cNvSpPr>
            <a:spLocks noChangeArrowheads="1"/>
          </p:cNvSpPr>
          <p:nvPr/>
        </p:nvSpPr>
        <p:spPr bwMode="auto">
          <a:xfrm>
            <a:off x="8067675" y="32464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3325" name="Line 93"/>
          <p:cNvSpPr>
            <a:spLocks noChangeShapeType="1"/>
          </p:cNvSpPr>
          <p:nvPr/>
        </p:nvSpPr>
        <p:spPr bwMode="auto">
          <a:xfrm flipH="1">
            <a:off x="4859338" y="4400550"/>
            <a:ext cx="1238250" cy="9969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23326" name="Line 94"/>
          <p:cNvSpPr>
            <a:spLocks noChangeShapeType="1"/>
          </p:cNvSpPr>
          <p:nvPr/>
        </p:nvSpPr>
        <p:spPr bwMode="auto">
          <a:xfrm>
            <a:off x="6096000" y="3048000"/>
            <a:ext cx="1447800" cy="1333500"/>
          </a:xfrm>
          <a:prstGeom prst="line">
            <a:avLst/>
          </a:prstGeom>
          <a:noFill/>
          <a:ln w="15875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23327" name="Line 95"/>
          <p:cNvSpPr>
            <a:spLocks noChangeShapeType="1"/>
          </p:cNvSpPr>
          <p:nvPr/>
        </p:nvSpPr>
        <p:spPr bwMode="auto">
          <a:xfrm flipV="1">
            <a:off x="6324600" y="4419600"/>
            <a:ext cx="1219200" cy="1219200"/>
          </a:xfrm>
          <a:prstGeom prst="line">
            <a:avLst/>
          </a:prstGeom>
          <a:noFill/>
          <a:ln w="15875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23328" name="Line 96"/>
          <p:cNvSpPr>
            <a:spLocks noChangeShapeType="1"/>
          </p:cNvSpPr>
          <p:nvPr/>
        </p:nvSpPr>
        <p:spPr bwMode="auto">
          <a:xfrm flipV="1">
            <a:off x="4629150" y="3086100"/>
            <a:ext cx="1466850" cy="838200"/>
          </a:xfrm>
          <a:prstGeom prst="line">
            <a:avLst/>
          </a:prstGeom>
          <a:noFill/>
          <a:ln w="15875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23329" name="Line 97"/>
          <p:cNvSpPr>
            <a:spLocks noChangeShapeType="1"/>
          </p:cNvSpPr>
          <p:nvPr/>
        </p:nvSpPr>
        <p:spPr bwMode="auto">
          <a:xfrm>
            <a:off x="4610100" y="3924300"/>
            <a:ext cx="1714500" cy="1695450"/>
          </a:xfrm>
          <a:prstGeom prst="line">
            <a:avLst/>
          </a:prstGeom>
          <a:noFill/>
          <a:ln w="15875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23330" name="AutoShape 98"/>
          <p:cNvSpPr>
            <a:spLocks noChangeArrowheads="1"/>
          </p:cNvSpPr>
          <p:nvPr/>
        </p:nvSpPr>
        <p:spPr bwMode="auto">
          <a:xfrm>
            <a:off x="3590925" y="2486025"/>
            <a:ext cx="1638300" cy="457200"/>
          </a:xfrm>
          <a:prstGeom prst="curvedDownArrow">
            <a:avLst>
              <a:gd name="adj1" fmla="val 71667"/>
              <a:gd name="adj2" fmla="val 143333"/>
              <a:gd name="adj3" fmla="val 33333"/>
            </a:avLst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3331" name="Text Box 99"/>
          <p:cNvSpPr txBox="1">
            <a:spLocks noChangeArrowheads="1"/>
          </p:cNvSpPr>
          <p:nvPr/>
        </p:nvSpPr>
        <p:spPr bwMode="auto">
          <a:xfrm>
            <a:off x="3590925" y="2886075"/>
            <a:ext cx="16795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>
                <a:cs typeface="Times New Roman" pitchFamily="18" charset="0"/>
              </a:rPr>
              <a:t>Φ</a:t>
            </a:r>
            <a:r>
              <a:rPr lang="en-US" sz="2000">
                <a:cs typeface="Times New Roman" pitchFamily="18" charset="0"/>
              </a:rPr>
              <a:t>:  </a:t>
            </a:r>
            <a:r>
              <a:rPr lang="en-US" sz="2000" b="1">
                <a:cs typeface="Times New Roman" pitchFamily="18" charset="0"/>
              </a:rPr>
              <a:t>x</a:t>
            </a:r>
            <a:r>
              <a:rPr lang="en-US" sz="2000" b="1" baseline="-25000">
                <a:cs typeface="Times New Roman" pitchFamily="18" charset="0"/>
              </a:rPr>
              <a:t> </a:t>
            </a:r>
            <a:r>
              <a:rPr lang="en-US" sz="2000" b="1">
                <a:cs typeface="Times New Roman" pitchFamily="18" charset="0"/>
              </a:rPr>
              <a:t>→</a:t>
            </a:r>
            <a:r>
              <a:rPr lang="en-US" sz="2000">
                <a:cs typeface="Times New Roman" pitchFamily="18" charset="0"/>
              </a:rPr>
              <a:t> </a:t>
            </a:r>
            <a:r>
              <a:rPr lang="el-GR" sz="2000" b="1">
                <a:cs typeface="Times New Roman" pitchFamily="18" charset="0"/>
              </a:rPr>
              <a:t>φ</a:t>
            </a:r>
            <a:r>
              <a:rPr lang="en-US" sz="2000">
                <a:cs typeface="Times New Roman" pitchFamily="18" charset="0"/>
              </a:rPr>
              <a:t>(</a:t>
            </a:r>
            <a:r>
              <a:rPr lang="en-US" sz="2000" b="1">
                <a:cs typeface="Times New Roman" pitchFamily="18" charset="0"/>
              </a:rPr>
              <a:t>x</a:t>
            </a:r>
            <a:r>
              <a:rPr lang="en-US" sz="2000">
                <a:cs typeface="Times New Roman" pitchFamily="18" charset="0"/>
              </a:rPr>
              <a:t>)</a:t>
            </a:r>
          </a:p>
        </p:txBody>
      </p:sp>
      <p:sp>
        <p:nvSpPr>
          <p:cNvPr id="58" name="Espaço Reservado para Número de Slide 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9" name="Espaço Reservado para Rodapé 5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9 - 25/05/2010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 “</a:t>
            </a:r>
            <a:r>
              <a:rPr lang="en-US" dirty="0" err="1" smtClean="0"/>
              <a:t>Truque</a:t>
            </a:r>
            <a:r>
              <a:rPr lang="en-US" dirty="0" smtClean="0"/>
              <a:t>” do Kernel</a:t>
            </a:r>
            <a:endParaRPr lang="en-US" dirty="0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4724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O </a:t>
            </a:r>
            <a:r>
              <a:rPr lang="en-US" dirty="0" err="1" smtClean="0"/>
              <a:t>classificador</a:t>
            </a:r>
            <a:r>
              <a:rPr lang="en-US" dirty="0" smtClean="0"/>
              <a:t> linear </a:t>
            </a:r>
            <a:r>
              <a:rPr lang="en-US" dirty="0" err="1" smtClean="0"/>
              <a:t>depende</a:t>
            </a:r>
            <a:r>
              <a:rPr lang="en-US" dirty="0" smtClean="0"/>
              <a:t> do </a:t>
            </a:r>
            <a:r>
              <a:rPr lang="en-US" dirty="0" err="1" smtClean="0"/>
              <a:t>produto</a:t>
            </a:r>
            <a:r>
              <a:rPr lang="en-US" dirty="0" smtClean="0"/>
              <a:t> </a:t>
            </a:r>
            <a:r>
              <a:rPr lang="en-US" dirty="0" err="1" smtClean="0"/>
              <a:t>interno</a:t>
            </a:r>
            <a:r>
              <a:rPr lang="en-US" dirty="0" smtClean="0"/>
              <a:t> entre </a:t>
            </a:r>
            <a:r>
              <a:rPr lang="en-US" dirty="0" err="1" smtClean="0"/>
              <a:t>exemplos</a:t>
            </a:r>
            <a:r>
              <a:rPr lang="en-US" dirty="0" smtClean="0"/>
              <a:t> </a:t>
            </a:r>
            <a:r>
              <a:rPr lang="en-US" i="1" dirty="0" smtClean="0"/>
              <a:t>K</a:t>
            </a:r>
            <a:r>
              <a:rPr lang="en-US" dirty="0" smtClean="0"/>
              <a:t>(</a:t>
            </a:r>
            <a:r>
              <a:rPr lang="en-US" b="1" dirty="0" err="1" smtClean="0"/>
              <a:t>x</a:t>
            </a:r>
            <a:r>
              <a:rPr lang="en-US" i="1" baseline="-25000" dirty="0" err="1" smtClean="0"/>
              <a:t>i</a:t>
            </a:r>
            <a:r>
              <a:rPr lang="en-US" dirty="0" err="1" smtClean="0"/>
              <a:t>,</a:t>
            </a:r>
            <a:r>
              <a:rPr lang="en-US" b="1" dirty="0" err="1" smtClean="0"/>
              <a:t>x</a:t>
            </a:r>
            <a:r>
              <a:rPr lang="en-US" i="1" baseline="-25000" dirty="0" err="1" smtClean="0"/>
              <a:t>j</a:t>
            </a:r>
            <a:r>
              <a:rPr lang="en-US" dirty="0"/>
              <a:t>)=</a:t>
            </a:r>
            <a:r>
              <a:rPr lang="en-US" b="1" dirty="0" err="1"/>
              <a:t>x</a:t>
            </a:r>
            <a:r>
              <a:rPr lang="en-US" i="1" baseline="-25000" dirty="0" err="1"/>
              <a:t>i</a:t>
            </a:r>
            <a:r>
              <a:rPr lang="en-US" b="1" baseline="30000" dirty="0" err="1"/>
              <a:t>T</a:t>
            </a:r>
            <a:r>
              <a:rPr lang="en-US" b="1" dirty="0" err="1"/>
              <a:t>x</a:t>
            </a:r>
            <a:r>
              <a:rPr lang="en-US" i="1" baseline="-25000" dirty="0" err="1"/>
              <a:t>j</a:t>
            </a:r>
            <a:endParaRPr lang="en-US" i="1" baseline="-25000" dirty="0"/>
          </a:p>
          <a:p>
            <a:r>
              <a:rPr lang="en-US" dirty="0" smtClean="0"/>
              <a:t>Se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ponto</a:t>
            </a:r>
            <a:r>
              <a:rPr lang="en-US" dirty="0" smtClean="0"/>
              <a:t> for </a:t>
            </a:r>
            <a:r>
              <a:rPr lang="en-US" dirty="0" err="1" smtClean="0"/>
              <a:t>mapeado</a:t>
            </a:r>
            <a:r>
              <a:rPr lang="en-US" dirty="0" smtClean="0"/>
              <a:t> a um </a:t>
            </a:r>
            <a:r>
              <a:rPr lang="en-US" dirty="0" err="1" smtClean="0"/>
              <a:t>espaço</a:t>
            </a:r>
            <a:r>
              <a:rPr lang="en-US" dirty="0" smtClean="0"/>
              <a:t> de </a:t>
            </a:r>
            <a:r>
              <a:rPr lang="en-US" dirty="0" err="1" smtClean="0"/>
              <a:t>alta</a:t>
            </a:r>
            <a:r>
              <a:rPr lang="en-US" dirty="0" smtClean="0"/>
              <a:t> </a:t>
            </a:r>
            <a:r>
              <a:rPr lang="en-US" dirty="0" err="1" smtClean="0"/>
              <a:t>dimensão</a:t>
            </a:r>
            <a:r>
              <a:rPr lang="en-US" dirty="0" smtClean="0"/>
              <a:t> </a:t>
            </a:r>
            <a:r>
              <a:rPr lang="en-US" dirty="0" err="1" smtClean="0"/>
              <a:t>através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transformação</a:t>
            </a:r>
            <a:r>
              <a:rPr lang="en-US" dirty="0" smtClean="0"/>
              <a:t> </a:t>
            </a:r>
            <a:r>
              <a:rPr lang="el-GR" dirty="0">
                <a:cs typeface="Times New Roman" pitchFamily="18" charset="0"/>
              </a:rPr>
              <a:t>Φ</a:t>
            </a:r>
            <a:r>
              <a:rPr lang="en-US" dirty="0">
                <a:cs typeface="Times New Roman" pitchFamily="18" charset="0"/>
              </a:rPr>
              <a:t>:  </a:t>
            </a:r>
            <a:r>
              <a:rPr lang="en-US" b="1" dirty="0">
                <a:cs typeface="Times New Roman" pitchFamily="18" charset="0"/>
              </a:rPr>
              <a:t>x</a:t>
            </a:r>
            <a:r>
              <a:rPr lang="en-US" b="1" baseline="-25000" dirty="0">
                <a:cs typeface="Times New Roman" pitchFamily="18" charset="0"/>
              </a:rPr>
              <a:t> </a:t>
            </a:r>
            <a:r>
              <a:rPr lang="en-US" b="1" dirty="0">
                <a:cs typeface="Times New Roman" pitchFamily="18" charset="0"/>
              </a:rPr>
              <a:t>→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l-GR" dirty="0">
                <a:cs typeface="Times New Roman" pitchFamily="18" charset="0"/>
              </a:rPr>
              <a:t>φ</a:t>
            </a:r>
            <a:r>
              <a:rPr lang="en-US" dirty="0">
                <a:cs typeface="Times New Roman" pitchFamily="18" charset="0"/>
              </a:rPr>
              <a:t>(</a:t>
            </a:r>
            <a:r>
              <a:rPr lang="en-US" b="1" dirty="0">
                <a:cs typeface="Times New Roman" pitchFamily="18" charset="0"/>
              </a:rPr>
              <a:t>x</a:t>
            </a:r>
            <a:r>
              <a:rPr lang="en-US" dirty="0">
                <a:cs typeface="Times New Roman" pitchFamily="18" charset="0"/>
              </a:rPr>
              <a:t>), </a:t>
            </a:r>
            <a:r>
              <a:rPr lang="en-US" dirty="0" smtClean="0">
                <a:cs typeface="Times New Roman" pitchFamily="18" charset="0"/>
              </a:rPr>
              <a:t>o </a:t>
            </a:r>
            <a:r>
              <a:rPr lang="en-US" dirty="0" err="1" smtClean="0">
                <a:cs typeface="Times New Roman" pitchFamily="18" charset="0"/>
              </a:rPr>
              <a:t>produto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interno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fica</a:t>
            </a:r>
            <a:r>
              <a:rPr lang="en-US" dirty="0" smtClean="0">
                <a:cs typeface="Times New Roman" pitchFamily="18" charset="0"/>
              </a:rPr>
              <a:t>:</a:t>
            </a:r>
            <a:endParaRPr lang="en-US" dirty="0"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en-US" i="1" dirty="0"/>
              <a:t>K</a:t>
            </a:r>
            <a:r>
              <a:rPr lang="en-US" dirty="0"/>
              <a:t>(</a:t>
            </a:r>
            <a:r>
              <a:rPr lang="en-US" b="1" dirty="0" err="1"/>
              <a:t>x</a:t>
            </a:r>
            <a:r>
              <a:rPr lang="en-US" i="1" baseline="-25000" dirty="0" err="1"/>
              <a:t>i</a:t>
            </a:r>
            <a:r>
              <a:rPr lang="en-US" dirty="0" err="1"/>
              <a:t>,</a:t>
            </a:r>
            <a:r>
              <a:rPr lang="en-US" b="1" dirty="0" err="1"/>
              <a:t>x</a:t>
            </a:r>
            <a:r>
              <a:rPr lang="en-US" i="1" baseline="-25000" dirty="0" err="1"/>
              <a:t>j</a:t>
            </a:r>
            <a:r>
              <a:rPr lang="en-US" dirty="0"/>
              <a:t>)= </a:t>
            </a:r>
            <a:r>
              <a:rPr lang="el-GR" b="1" dirty="0">
                <a:cs typeface="Times New Roman" pitchFamily="18" charset="0"/>
              </a:rPr>
              <a:t>φ</a:t>
            </a:r>
            <a:r>
              <a:rPr lang="en-US" dirty="0"/>
              <a:t>(</a:t>
            </a:r>
            <a:r>
              <a:rPr lang="en-US" b="1" dirty="0"/>
              <a:t>x</a:t>
            </a:r>
            <a:r>
              <a:rPr lang="en-US" i="1" baseline="-25000" dirty="0"/>
              <a:t>i</a:t>
            </a:r>
            <a:r>
              <a:rPr lang="en-US" dirty="0"/>
              <a:t>)</a:t>
            </a:r>
            <a:r>
              <a:rPr lang="en-US" b="1" baseline="-25000" dirty="0"/>
              <a:t> </a:t>
            </a:r>
            <a:r>
              <a:rPr lang="en-US" b="1" baseline="30000" dirty="0"/>
              <a:t>T</a:t>
            </a:r>
            <a:r>
              <a:rPr lang="el-GR" b="1" dirty="0">
                <a:cs typeface="Times New Roman" pitchFamily="18" charset="0"/>
              </a:rPr>
              <a:t>φ</a:t>
            </a:r>
            <a:r>
              <a:rPr lang="en-US" dirty="0"/>
              <a:t>(</a:t>
            </a:r>
            <a:r>
              <a:rPr lang="en-US" b="1" dirty="0" err="1"/>
              <a:t>x</a:t>
            </a:r>
            <a:r>
              <a:rPr lang="en-US" i="1" baseline="-25000" dirty="0" err="1"/>
              <a:t>j</a:t>
            </a:r>
            <a:r>
              <a:rPr lang="en-US" dirty="0"/>
              <a:t>)</a:t>
            </a:r>
          </a:p>
          <a:p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função</a:t>
            </a:r>
            <a:r>
              <a:rPr lang="en-US" dirty="0" smtClean="0"/>
              <a:t> de kernel é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função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é </a:t>
            </a:r>
            <a:r>
              <a:rPr lang="en-US" dirty="0" err="1" smtClean="0"/>
              <a:t>equivalente</a:t>
            </a:r>
            <a:r>
              <a:rPr lang="en-US" dirty="0" smtClean="0"/>
              <a:t> a um </a:t>
            </a:r>
            <a:r>
              <a:rPr lang="en-US" dirty="0" err="1" smtClean="0"/>
              <a:t>produto</a:t>
            </a:r>
            <a:r>
              <a:rPr lang="en-US" dirty="0" smtClean="0"/>
              <a:t> </a:t>
            </a:r>
            <a:r>
              <a:rPr lang="en-US" dirty="0" err="1" smtClean="0"/>
              <a:t>interno</a:t>
            </a:r>
            <a:r>
              <a:rPr lang="en-US" dirty="0" smtClean="0"/>
              <a:t>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espaço</a:t>
            </a:r>
            <a:r>
              <a:rPr lang="en-US" dirty="0" smtClean="0"/>
              <a:t> de </a:t>
            </a:r>
            <a:r>
              <a:rPr lang="en-US" dirty="0" err="1" smtClean="0"/>
              <a:t>maior</a:t>
            </a:r>
            <a:r>
              <a:rPr lang="en-US" dirty="0" smtClean="0"/>
              <a:t> de </a:t>
            </a:r>
            <a:r>
              <a:rPr lang="en-US" dirty="0" err="1" smtClean="0"/>
              <a:t>dimensionalidade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Example: </a:t>
            </a:r>
          </a:p>
          <a:p>
            <a:pPr>
              <a:buFontTx/>
              <a:buNone/>
            </a:pPr>
            <a:r>
              <a:rPr lang="en-US" dirty="0"/>
              <a:t>	</a:t>
            </a:r>
            <a:r>
              <a:rPr lang="en-US" dirty="0" err="1" smtClean="0"/>
              <a:t>Vetores</a:t>
            </a:r>
            <a:r>
              <a:rPr lang="en-US" dirty="0" smtClean="0"/>
              <a:t> de 2 </a:t>
            </a:r>
            <a:r>
              <a:rPr lang="en-US" dirty="0" err="1" smtClean="0"/>
              <a:t>dimensões</a:t>
            </a:r>
            <a:r>
              <a:rPr lang="en-US" dirty="0" smtClean="0"/>
              <a:t> </a:t>
            </a:r>
            <a:r>
              <a:rPr lang="en-US" b="1" dirty="0"/>
              <a:t>x</a:t>
            </a:r>
            <a:r>
              <a:rPr lang="en-US" dirty="0"/>
              <a:t>=[</a:t>
            </a:r>
            <a:r>
              <a:rPr lang="en-US" i="1" dirty="0"/>
              <a:t>x</a:t>
            </a:r>
            <a:r>
              <a:rPr lang="en-US" i="1" baseline="-25000" dirty="0"/>
              <a:t>1   </a:t>
            </a:r>
            <a:r>
              <a:rPr lang="en-US" i="1" dirty="0"/>
              <a:t>x</a:t>
            </a:r>
            <a:r>
              <a:rPr lang="en-US" i="1" baseline="-25000" dirty="0"/>
              <a:t>2</a:t>
            </a:r>
            <a:r>
              <a:rPr lang="en-US" dirty="0"/>
              <a:t>];  let </a:t>
            </a:r>
            <a:r>
              <a:rPr lang="en-US" i="1" dirty="0"/>
              <a:t>K</a:t>
            </a:r>
            <a:r>
              <a:rPr lang="en-US" dirty="0"/>
              <a:t>(</a:t>
            </a:r>
            <a:r>
              <a:rPr lang="en-US" b="1" dirty="0" err="1"/>
              <a:t>x</a:t>
            </a:r>
            <a:r>
              <a:rPr lang="en-US" i="1" baseline="-25000" dirty="0" err="1"/>
              <a:t>i</a:t>
            </a:r>
            <a:r>
              <a:rPr lang="en-US" dirty="0" err="1"/>
              <a:t>,</a:t>
            </a:r>
            <a:r>
              <a:rPr lang="en-US" b="1" dirty="0" err="1"/>
              <a:t>x</a:t>
            </a:r>
            <a:r>
              <a:rPr lang="en-US" i="1" baseline="-25000" dirty="0" err="1"/>
              <a:t>j</a:t>
            </a:r>
            <a:r>
              <a:rPr lang="en-US" dirty="0"/>
              <a:t>)=(1 + </a:t>
            </a:r>
            <a:r>
              <a:rPr lang="en-US" b="1" dirty="0" err="1"/>
              <a:t>x</a:t>
            </a:r>
            <a:r>
              <a:rPr lang="en-US" i="1" baseline="-25000" dirty="0" err="1"/>
              <a:t>i</a:t>
            </a:r>
            <a:r>
              <a:rPr lang="en-US" b="1" baseline="30000" dirty="0" err="1"/>
              <a:t>T</a:t>
            </a:r>
            <a:r>
              <a:rPr lang="en-US" b="1" dirty="0" err="1"/>
              <a:t>x</a:t>
            </a:r>
            <a:r>
              <a:rPr lang="en-US" i="1" baseline="-25000" dirty="0" err="1"/>
              <a:t>j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baseline="-25000" dirty="0"/>
              <a:t>,</a:t>
            </a:r>
            <a:endParaRPr lang="en-US" dirty="0"/>
          </a:p>
          <a:p>
            <a:pPr>
              <a:buFontTx/>
              <a:buNone/>
            </a:pPr>
            <a:r>
              <a:rPr lang="en-US" dirty="0"/>
              <a:t>	</a:t>
            </a:r>
            <a:r>
              <a:rPr lang="en-US" dirty="0" err="1" smtClean="0"/>
              <a:t>Precisamos</a:t>
            </a:r>
            <a:r>
              <a:rPr lang="en-US" dirty="0" smtClean="0"/>
              <a:t> </a:t>
            </a:r>
            <a:r>
              <a:rPr lang="en-US" dirty="0" err="1" smtClean="0"/>
              <a:t>mostrar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i="1" dirty="0"/>
              <a:t>K</a:t>
            </a:r>
            <a:r>
              <a:rPr lang="en-US" dirty="0"/>
              <a:t>(</a:t>
            </a:r>
            <a:r>
              <a:rPr lang="en-US" b="1" dirty="0" err="1"/>
              <a:t>x</a:t>
            </a:r>
            <a:r>
              <a:rPr lang="en-US" i="1" baseline="-25000" dirty="0" err="1"/>
              <a:t>i</a:t>
            </a:r>
            <a:r>
              <a:rPr lang="en-US" dirty="0" err="1"/>
              <a:t>,</a:t>
            </a:r>
            <a:r>
              <a:rPr lang="en-US" b="1" dirty="0" err="1"/>
              <a:t>x</a:t>
            </a:r>
            <a:r>
              <a:rPr lang="en-US" b="1" baseline="-25000" dirty="0" err="1"/>
              <a:t>j</a:t>
            </a:r>
            <a:r>
              <a:rPr lang="en-US" dirty="0"/>
              <a:t>)= </a:t>
            </a:r>
            <a:r>
              <a:rPr lang="el-GR" b="1" dirty="0">
                <a:cs typeface="Times New Roman" pitchFamily="18" charset="0"/>
              </a:rPr>
              <a:t>φ</a:t>
            </a:r>
            <a:r>
              <a:rPr lang="en-US" dirty="0"/>
              <a:t>(</a:t>
            </a:r>
            <a:r>
              <a:rPr lang="en-US" b="1" dirty="0"/>
              <a:t>x</a:t>
            </a:r>
            <a:r>
              <a:rPr lang="en-US" i="1" baseline="-25000" dirty="0"/>
              <a:t>i</a:t>
            </a:r>
            <a:r>
              <a:rPr lang="en-US" dirty="0"/>
              <a:t>)</a:t>
            </a:r>
            <a:r>
              <a:rPr lang="en-US" b="1" baseline="-25000" dirty="0"/>
              <a:t> </a:t>
            </a:r>
            <a:r>
              <a:rPr lang="en-US" b="1" baseline="30000" dirty="0"/>
              <a:t>T</a:t>
            </a:r>
            <a:r>
              <a:rPr lang="el-GR" b="1" dirty="0">
                <a:cs typeface="Times New Roman" pitchFamily="18" charset="0"/>
              </a:rPr>
              <a:t>φ</a:t>
            </a:r>
            <a:r>
              <a:rPr lang="en-US" dirty="0"/>
              <a:t>(</a:t>
            </a:r>
            <a:r>
              <a:rPr lang="en-US" b="1" dirty="0" err="1"/>
              <a:t>x</a:t>
            </a:r>
            <a:r>
              <a:rPr lang="en-US" i="1" baseline="-25000" dirty="0" err="1"/>
              <a:t>j</a:t>
            </a:r>
            <a:r>
              <a:rPr lang="en-US" dirty="0"/>
              <a:t>):</a:t>
            </a:r>
          </a:p>
          <a:p>
            <a:pPr>
              <a:buFontTx/>
              <a:buNone/>
            </a:pPr>
            <a:r>
              <a:rPr lang="en-US" dirty="0"/>
              <a:t>	 </a:t>
            </a:r>
            <a:r>
              <a:rPr lang="en-US" i="1" dirty="0"/>
              <a:t>K</a:t>
            </a:r>
            <a:r>
              <a:rPr lang="en-US" dirty="0"/>
              <a:t>(</a:t>
            </a:r>
            <a:r>
              <a:rPr lang="en-US" b="1" dirty="0" err="1"/>
              <a:t>x</a:t>
            </a:r>
            <a:r>
              <a:rPr lang="en-US" i="1" baseline="-25000" dirty="0" err="1"/>
              <a:t>i</a:t>
            </a:r>
            <a:r>
              <a:rPr lang="en-US" dirty="0" err="1"/>
              <a:t>,</a:t>
            </a:r>
            <a:r>
              <a:rPr lang="en-US" b="1" dirty="0" err="1"/>
              <a:t>x</a:t>
            </a:r>
            <a:r>
              <a:rPr lang="en-US" i="1" baseline="-25000" dirty="0" err="1"/>
              <a:t>j</a:t>
            </a:r>
            <a:r>
              <a:rPr lang="en-US" dirty="0"/>
              <a:t>)=(1 + </a:t>
            </a:r>
            <a:r>
              <a:rPr lang="en-US" b="1" dirty="0" err="1"/>
              <a:t>x</a:t>
            </a:r>
            <a:r>
              <a:rPr lang="en-US" i="1" baseline="-25000" dirty="0" err="1"/>
              <a:t>i</a:t>
            </a:r>
            <a:r>
              <a:rPr lang="en-US" b="1" baseline="30000" dirty="0" err="1"/>
              <a:t>T</a:t>
            </a:r>
            <a:r>
              <a:rPr lang="en-US" b="1" dirty="0" err="1"/>
              <a:t>x</a:t>
            </a:r>
            <a:r>
              <a:rPr lang="en-US" i="1" baseline="-25000" dirty="0" err="1"/>
              <a:t>j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baseline="-25000" dirty="0"/>
              <a:t>,</a:t>
            </a:r>
            <a:r>
              <a:rPr lang="en-US" dirty="0"/>
              <a:t>= 1+ </a:t>
            </a:r>
            <a:r>
              <a:rPr lang="en-US" i="1" dirty="0"/>
              <a:t>x</a:t>
            </a:r>
            <a:r>
              <a:rPr lang="en-US" i="1" baseline="-25000" dirty="0"/>
              <a:t>i1</a:t>
            </a:r>
            <a:r>
              <a:rPr lang="en-US" i="1" baseline="30000" dirty="0"/>
              <a:t>2</a:t>
            </a:r>
            <a:r>
              <a:rPr lang="en-US" i="1" dirty="0"/>
              <a:t>x</a:t>
            </a:r>
            <a:r>
              <a:rPr lang="en-US" i="1" baseline="-25000" dirty="0"/>
              <a:t>j1</a:t>
            </a:r>
            <a:r>
              <a:rPr lang="en-US" i="1" baseline="30000" dirty="0"/>
              <a:t>2 </a:t>
            </a:r>
            <a:r>
              <a:rPr lang="en-US" i="1" dirty="0"/>
              <a:t>+ </a:t>
            </a:r>
            <a:r>
              <a:rPr lang="en-US" dirty="0"/>
              <a:t>2 </a:t>
            </a:r>
            <a:r>
              <a:rPr lang="en-US" i="1" dirty="0"/>
              <a:t>x</a:t>
            </a:r>
            <a:r>
              <a:rPr lang="en-US" i="1" baseline="-25000" dirty="0"/>
              <a:t>i1</a:t>
            </a:r>
            <a:r>
              <a:rPr lang="en-US" i="1" dirty="0"/>
              <a:t>x</a:t>
            </a:r>
            <a:r>
              <a:rPr lang="en-US" i="1" baseline="-25000" dirty="0"/>
              <a:t>j1</a:t>
            </a:r>
            <a:r>
              <a:rPr lang="en-US" i="1" baseline="30000" dirty="0"/>
              <a:t> </a:t>
            </a:r>
            <a:r>
              <a:rPr lang="en-US" i="1" dirty="0"/>
              <a:t>x</a:t>
            </a:r>
            <a:r>
              <a:rPr lang="en-US" i="1" baseline="-25000" dirty="0"/>
              <a:t>i2</a:t>
            </a:r>
            <a:r>
              <a:rPr lang="en-US" i="1" dirty="0"/>
              <a:t>x</a:t>
            </a:r>
            <a:r>
              <a:rPr lang="en-US" i="1" baseline="-25000" dirty="0"/>
              <a:t>j2</a:t>
            </a:r>
            <a:r>
              <a:rPr lang="en-US" i="1" dirty="0"/>
              <a:t>+ x</a:t>
            </a:r>
            <a:r>
              <a:rPr lang="en-US" i="1" baseline="-25000" dirty="0"/>
              <a:t>i2</a:t>
            </a:r>
            <a:r>
              <a:rPr lang="en-US" i="1" baseline="30000" dirty="0"/>
              <a:t>2</a:t>
            </a:r>
            <a:r>
              <a:rPr lang="en-US" i="1" dirty="0"/>
              <a:t>x</a:t>
            </a:r>
            <a:r>
              <a:rPr lang="en-US" i="1" baseline="-25000" dirty="0"/>
              <a:t>j2</a:t>
            </a:r>
            <a:r>
              <a:rPr lang="en-US" i="1" baseline="30000" dirty="0"/>
              <a:t>2 </a:t>
            </a:r>
            <a:r>
              <a:rPr lang="en-US" dirty="0"/>
              <a:t>+ 2</a:t>
            </a:r>
            <a:r>
              <a:rPr lang="en-US" i="1" dirty="0"/>
              <a:t>x</a:t>
            </a:r>
            <a:r>
              <a:rPr lang="en-US" i="1" baseline="-25000" dirty="0"/>
              <a:t>i1</a:t>
            </a:r>
            <a:r>
              <a:rPr lang="en-US" i="1" dirty="0"/>
              <a:t>x</a:t>
            </a:r>
            <a:r>
              <a:rPr lang="en-US" i="1" baseline="-25000" dirty="0"/>
              <a:t>j1 </a:t>
            </a:r>
            <a:r>
              <a:rPr lang="en-US" i="1" dirty="0"/>
              <a:t>+ </a:t>
            </a:r>
            <a:r>
              <a:rPr lang="en-US" dirty="0" smtClean="0"/>
              <a:t>2</a:t>
            </a:r>
            <a:r>
              <a:rPr lang="en-US" i="1" dirty="0" smtClean="0"/>
              <a:t>x</a:t>
            </a:r>
            <a:r>
              <a:rPr lang="en-US" i="1" baseline="-25000" dirty="0" smtClean="0"/>
              <a:t>i2</a:t>
            </a:r>
            <a:r>
              <a:rPr lang="en-US" i="1" dirty="0" smtClean="0"/>
              <a:t>x</a:t>
            </a:r>
            <a:r>
              <a:rPr lang="en-US" i="1" baseline="-25000" dirty="0" smtClean="0"/>
              <a:t>j2</a:t>
            </a:r>
            <a:endParaRPr lang="en-US" i="1" dirty="0"/>
          </a:p>
          <a:p>
            <a:pPr>
              <a:buFontTx/>
              <a:buNone/>
            </a:pPr>
            <a:r>
              <a:rPr lang="en-US" i="1" dirty="0"/>
              <a:t>	      = </a:t>
            </a:r>
            <a:r>
              <a:rPr lang="en-US" dirty="0"/>
              <a:t>[1  </a:t>
            </a:r>
            <a:r>
              <a:rPr lang="en-US" i="1" dirty="0"/>
              <a:t>x</a:t>
            </a:r>
            <a:r>
              <a:rPr lang="en-US" i="1" baseline="-25000" dirty="0"/>
              <a:t>i1</a:t>
            </a:r>
            <a:r>
              <a:rPr lang="en-US" i="1" baseline="30000" dirty="0"/>
              <a:t>2  </a:t>
            </a:r>
            <a:r>
              <a:rPr lang="en-US" i="1" dirty="0">
                <a:cs typeface="Times New Roman" pitchFamily="18" charset="0"/>
              </a:rPr>
              <a:t>√</a:t>
            </a:r>
            <a:r>
              <a:rPr lang="en-US" dirty="0"/>
              <a:t>2 </a:t>
            </a:r>
            <a:r>
              <a:rPr lang="en-US" i="1" dirty="0"/>
              <a:t>x</a:t>
            </a:r>
            <a:r>
              <a:rPr lang="en-US" i="1" baseline="-25000" dirty="0"/>
              <a:t>i1</a:t>
            </a:r>
            <a:r>
              <a:rPr lang="en-US" i="1" dirty="0"/>
              <a:t>x</a:t>
            </a:r>
            <a:r>
              <a:rPr lang="en-US" i="1" baseline="-25000" dirty="0"/>
              <a:t>i2  </a:t>
            </a:r>
            <a:r>
              <a:rPr lang="en-US" i="1" dirty="0"/>
              <a:t> x</a:t>
            </a:r>
            <a:r>
              <a:rPr lang="en-US" i="1" baseline="-25000" dirty="0"/>
              <a:t>i2</a:t>
            </a:r>
            <a:r>
              <a:rPr lang="en-US" i="1" baseline="30000" dirty="0"/>
              <a:t>2  </a:t>
            </a:r>
            <a:r>
              <a:rPr lang="en-US" i="1" dirty="0">
                <a:cs typeface="Times New Roman" pitchFamily="18" charset="0"/>
              </a:rPr>
              <a:t>√</a:t>
            </a:r>
            <a:r>
              <a:rPr lang="en-US" dirty="0"/>
              <a:t>2</a:t>
            </a:r>
            <a:r>
              <a:rPr lang="en-US" i="1" dirty="0"/>
              <a:t>x</a:t>
            </a:r>
            <a:r>
              <a:rPr lang="en-US" i="1" baseline="-25000" dirty="0"/>
              <a:t>i1  </a:t>
            </a:r>
            <a:r>
              <a:rPr lang="en-US" i="1" dirty="0">
                <a:cs typeface="Times New Roman" pitchFamily="18" charset="0"/>
              </a:rPr>
              <a:t>√</a:t>
            </a:r>
            <a:r>
              <a:rPr lang="en-US" dirty="0"/>
              <a:t>2</a:t>
            </a:r>
            <a:r>
              <a:rPr lang="en-US" i="1" dirty="0"/>
              <a:t>x</a:t>
            </a:r>
            <a:r>
              <a:rPr lang="en-US" i="1" baseline="-25000" dirty="0"/>
              <a:t>i2</a:t>
            </a:r>
            <a:r>
              <a:rPr lang="en-US" dirty="0"/>
              <a:t>]</a:t>
            </a:r>
            <a:r>
              <a:rPr lang="en-US" b="1" baseline="30000" dirty="0"/>
              <a:t>T </a:t>
            </a:r>
            <a:r>
              <a:rPr lang="en-US" dirty="0"/>
              <a:t>[1  </a:t>
            </a:r>
            <a:r>
              <a:rPr lang="en-US" i="1" dirty="0"/>
              <a:t>x</a:t>
            </a:r>
            <a:r>
              <a:rPr lang="en-US" i="1" baseline="-25000" dirty="0"/>
              <a:t>j1</a:t>
            </a:r>
            <a:r>
              <a:rPr lang="en-US" i="1" baseline="30000" dirty="0"/>
              <a:t>2  </a:t>
            </a:r>
            <a:r>
              <a:rPr lang="en-US" i="1" dirty="0">
                <a:cs typeface="Times New Roman" pitchFamily="18" charset="0"/>
              </a:rPr>
              <a:t>√</a:t>
            </a:r>
            <a:r>
              <a:rPr lang="en-US" dirty="0"/>
              <a:t>2 </a:t>
            </a:r>
            <a:r>
              <a:rPr lang="en-US" i="1" dirty="0"/>
              <a:t>x</a:t>
            </a:r>
            <a:r>
              <a:rPr lang="en-US" i="1" baseline="-25000" dirty="0"/>
              <a:t>j1</a:t>
            </a:r>
            <a:r>
              <a:rPr lang="en-US" i="1" dirty="0"/>
              <a:t>x</a:t>
            </a:r>
            <a:r>
              <a:rPr lang="en-US" i="1" baseline="-25000" dirty="0"/>
              <a:t>j2  </a:t>
            </a:r>
            <a:r>
              <a:rPr lang="en-US" i="1" dirty="0"/>
              <a:t> x</a:t>
            </a:r>
            <a:r>
              <a:rPr lang="en-US" i="1" baseline="-25000" dirty="0"/>
              <a:t>j2</a:t>
            </a:r>
            <a:r>
              <a:rPr lang="en-US" i="1" baseline="30000" dirty="0"/>
              <a:t>2  </a:t>
            </a:r>
            <a:r>
              <a:rPr lang="en-US" i="1" dirty="0">
                <a:cs typeface="Times New Roman" pitchFamily="18" charset="0"/>
              </a:rPr>
              <a:t>√</a:t>
            </a:r>
            <a:r>
              <a:rPr lang="en-US" dirty="0"/>
              <a:t>2</a:t>
            </a:r>
            <a:r>
              <a:rPr lang="en-US" i="1" dirty="0"/>
              <a:t>x</a:t>
            </a:r>
            <a:r>
              <a:rPr lang="en-US" i="1" baseline="-25000" dirty="0"/>
              <a:t>j1  </a:t>
            </a:r>
            <a:r>
              <a:rPr lang="en-US" i="1" dirty="0">
                <a:cs typeface="Times New Roman" pitchFamily="18" charset="0"/>
              </a:rPr>
              <a:t>√</a:t>
            </a:r>
            <a:r>
              <a:rPr lang="en-US" dirty="0"/>
              <a:t>2</a:t>
            </a:r>
            <a:r>
              <a:rPr lang="en-US" i="1" dirty="0"/>
              <a:t>x</a:t>
            </a:r>
            <a:r>
              <a:rPr lang="en-US" i="1" baseline="-25000" dirty="0"/>
              <a:t>j2</a:t>
            </a:r>
            <a:r>
              <a:rPr lang="en-US" dirty="0"/>
              <a:t>] </a:t>
            </a:r>
          </a:p>
          <a:p>
            <a:pPr>
              <a:buFontTx/>
              <a:buNone/>
            </a:pPr>
            <a:r>
              <a:rPr lang="en-US" dirty="0"/>
              <a:t>	      = </a:t>
            </a:r>
            <a:r>
              <a:rPr lang="el-GR" b="1" dirty="0">
                <a:cs typeface="Times New Roman" pitchFamily="18" charset="0"/>
              </a:rPr>
              <a:t>φ</a:t>
            </a:r>
            <a:r>
              <a:rPr lang="en-US" dirty="0"/>
              <a:t>(</a:t>
            </a:r>
            <a:r>
              <a:rPr lang="en-US" b="1" dirty="0"/>
              <a:t>x</a:t>
            </a:r>
            <a:r>
              <a:rPr lang="en-US" i="1" baseline="-25000" dirty="0"/>
              <a:t>i</a:t>
            </a:r>
            <a:r>
              <a:rPr lang="en-US" dirty="0"/>
              <a:t>)</a:t>
            </a:r>
            <a:r>
              <a:rPr lang="en-US" b="1" baseline="-25000" dirty="0"/>
              <a:t> </a:t>
            </a:r>
            <a:r>
              <a:rPr lang="en-US" b="1" baseline="30000" dirty="0"/>
              <a:t>T</a:t>
            </a:r>
            <a:r>
              <a:rPr lang="el-GR" b="1" dirty="0">
                <a:cs typeface="Times New Roman" pitchFamily="18" charset="0"/>
              </a:rPr>
              <a:t>φ</a:t>
            </a:r>
            <a:r>
              <a:rPr lang="en-US" dirty="0"/>
              <a:t>(</a:t>
            </a:r>
            <a:r>
              <a:rPr lang="en-US" b="1" dirty="0" err="1"/>
              <a:t>x</a:t>
            </a:r>
            <a:r>
              <a:rPr lang="en-US" i="1" baseline="-25000" dirty="0" err="1"/>
              <a:t>j</a:t>
            </a:r>
            <a:r>
              <a:rPr lang="en-US" dirty="0"/>
              <a:t>),    </a:t>
            </a:r>
            <a:r>
              <a:rPr lang="en-US" dirty="0" err="1" smtClean="0"/>
              <a:t>onde</a:t>
            </a:r>
            <a:r>
              <a:rPr lang="en-US" dirty="0" smtClean="0"/>
              <a:t> </a:t>
            </a:r>
            <a:r>
              <a:rPr lang="el-GR" b="1" dirty="0">
                <a:cs typeface="Times New Roman" pitchFamily="18" charset="0"/>
              </a:rPr>
              <a:t>φ</a:t>
            </a:r>
            <a:r>
              <a:rPr lang="en-US" dirty="0"/>
              <a:t>(</a:t>
            </a:r>
            <a:r>
              <a:rPr lang="en-US" b="1" dirty="0"/>
              <a:t>x</a:t>
            </a:r>
            <a:r>
              <a:rPr lang="en-US" dirty="0"/>
              <a:t>) = </a:t>
            </a:r>
            <a:r>
              <a:rPr lang="en-US" b="1" baseline="-25000" dirty="0"/>
              <a:t> </a:t>
            </a:r>
            <a:r>
              <a:rPr lang="en-US" dirty="0"/>
              <a:t>[1  </a:t>
            </a:r>
            <a:r>
              <a:rPr lang="en-US" i="1" dirty="0"/>
              <a:t>x</a:t>
            </a:r>
            <a:r>
              <a:rPr lang="en-US" i="1" baseline="-25000" dirty="0"/>
              <a:t>1</a:t>
            </a:r>
            <a:r>
              <a:rPr lang="en-US" i="1" baseline="30000" dirty="0"/>
              <a:t>2  </a:t>
            </a:r>
            <a:r>
              <a:rPr lang="en-US" i="1" dirty="0">
                <a:cs typeface="Times New Roman" pitchFamily="18" charset="0"/>
              </a:rPr>
              <a:t>√</a:t>
            </a:r>
            <a:r>
              <a:rPr lang="en-US" dirty="0"/>
              <a:t>2 </a:t>
            </a:r>
            <a:r>
              <a:rPr lang="en-US" i="1" dirty="0"/>
              <a:t>x</a:t>
            </a:r>
            <a:r>
              <a:rPr lang="en-US" i="1" baseline="-25000" dirty="0"/>
              <a:t>1</a:t>
            </a:r>
            <a:r>
              <a:rPr lang="en-US" i="1" dirty="0"/>
              <a:t>x</a:t>
            </a:r>
            <a:r>
              <a:rPr lang="en-US" i="1" baseline="-25000" dirty="0"/>
              <a:t>2  </a:t>
            </a:r>
            <a:r>
              <a:rPr lang="en-US" i="1" dirty="0"/>
              <a:t> x</a:t>
            </a:r>
            <a:r>
              <a:rPr lang="en-US" i="1" baseline="-25000" dirty="0"/>
              <a:t>2</a:t>
            </a:r>
            <a:r>
              <a:rPr lang="en-US" i="1" baseline="30000" dirty="0"/>
              <a:t>2   </a:t>
            </a:r>
            <a:r>
              <a:rPr lang="en-US" i="1" dirty="0">
                <a:cs typeface="Times New Roman" pitchFamily="18" charset="0"/>
              </a:rPr>
              <a:t>√</a:t>
            </a:r>
            <a:r>
              <a:rPr lang="en-US" dirty="0"/>
              <a:t>2</a:t>
            </a:r>
            <a:r>
              <a:rPr lang="en-US" i="1" dirty="0"/>
              <a:t>x</a:t>
            </a:r>
            <a:r>
              <a:rPr lang="en-US" i="1" baseline="-25000" dirty="0"/>
              <a:t>1  </a:t>
            </a:r>
            <a:r>
              <a:rPr lang="en-US" i="1" dirty="0">
                <a:cs typeface="Times New Roman" pitchFamily="18" charset="0"/>
              </a:rPr>
              <a:t>√</a:t>
            </a:r>
            <a:r>
              <a:rPr lang="en-US" dirty="0"/>
              <a:t>2</a:t>
            </a:r>
            <a:r>
              <a:rPr lang="en-US" i="1" dirty="0"/>
              <a:t>x</a:t>
            </a:r>
            <a:r>
              <a:rPr lang="en-US" i="1" baseline="-25000" dirty="0"/>
              <a:t>2</a:t>
            </a:r>
            <a:r>
              <a:rPr lang="en-US" dirty="0"/>
              <a:t>]</a:t>
            </a:r>
          </a:p>
          <a:p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precisamos</a:t>
            </a:r>
            <a:r>
              <a:rPr lang="en-US" dirty="0" smtClean="0"/>
              <a:t> </a:t>
            </a:r>
            <a:r>
              <a:rPr lang="en-US" dirty="0" err="1" smtClean="0"/>
              <a:t>calcular</a:t>
            </a:r>
            <a:r>
              <a:rPr lang="en-US" dirty="0" smtClean="0"/>
              <a:t> </a:t>
            </a:r>
            <a:r>
              <a:rPr lang="el-GR" b="1" dirty="0" smtClean="0">
                <a:cs typeface="Times New Roman" pitchFamily="18" charset="0"/>
              </a:rPr>
              <a:t>φ</a:t>
            </a:r>
            <a:r>
              <a:rPr lang="en-US" dirty="0"/>
              <a:t>(</a:t>
            </a:r>
            <a:r>
              <a:rPr lang="en-US" b="1" dirty="0"/>
              <a:t>x</a:t>
            </a:r>
            <a:r>
              <a:rPr lang="en-US" dirty="0"/>
              <a:t>) </a:t>
            </a:r>
            <a:r>
              <a:rPr lang="en-US" dirty="0" err="1" smtClean="0"/>
              <a:t>explicitamente</a:t>
            </a:r>
            <a:r>
              <a:rPr lang="en-US" dirty="0" smtClean="0"/>
              <a:t>.</a:t>
            </a:r>
            <a:endParaRPr lang="el-G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9 - 25/05/2010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funções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i="1" dirty="0"/>
              <a:t>Kernels</a:t>
            </a:r>
            <a:r>
              <a:rPr lang="en-US" dirty="0"/>
              <a:t>?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Para </a:t>
            </a:r>
            <a:r>
              <a:rPr lang="en-US" dirty="0" err="1" smtClean="0"/>
              <a:t>algumas</a:t>
            </a:r>
            <a:r>
              <a:rPr lang="en-US" dirty="0" smtClean="0"/>
              <a:t> </a:t>
            </a:r>
            <a:r>
              <a:rPr lang="en-US" dirty="0" err="1" smtClean="0"/>
              <a:t>funções</a:t>
            </a:r>
            <a:r>
              <a:rPr lang="en-US" dirty="0" smtClean="0"/>
              <a:t> </a:t>
            </a:r>
            <a:r>
              <a:rPr lang="en-US" i="1" dirty="0"/>
              <a:t>K</a:t>
            </a:r>
            <a:r>
              <a:rPr lang="en-US" dirty="0"/>
              <a:t>(</a:t>
            </a:r>
            <a:r>
              <a:rPr lang="en-US" b="1" dirty="0" err="1"/>
              <a:t>x</a:t>
            </a:r>
            <a:r>
              <a:rPr lang="en-US" i="1" baseline="-25000" dirty="0" err="1"/>
              <a:t>i</a:t>
            </a:r>
            <a:r>
              <a:rPr lang="en-US" dirty="0" err="1"/>
              <a:t>,</a:t>
            </a:r>
            <a:r>
              <a:rPr lang="en-US" b="1" dirty="0" err="1"/>
              <a:t>x</a:t>
            </a:r>
            <a:r>
              <a:rPr lang="en-US" i="1" baseline="-25000" dirty="0" err="1"/>
              <a:t>j</a:t>
            </a:r>
            <a:r>
              <a:rPr lang="en-US" dirty="0"/>
              <a:t>) </a:t>
            </a:r>
            <a:r>
              <a:rPr lang="en-US" dirty="0" err="1" smtClean="0"/>
              <a:t>checar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i="1" dirty="0" smtClean="0"/>
              <a:t>K</a:t>
            </a:r>
            <a:r>
              <a:rPr lang="en-US" dirty="0" smtClean="0"/>
              <a:t>(</a:t>
            </a:r>
            <a:r>
              <a:rPr lang="en-US" b="1" dirty="0" err="1" smtClean="0"/>
              <a:t>x</a:t>
            </a:r>
            <a:r>
              <a:rPr lang="en-US" i="1" baseline="-25000" dirty="0" err="1" smtClean="0"/>
              <a:t>i</a:t>
            </a:r>
            <a:r>
              <a:rPr lang="en-US" dirty="0" err="1" smtClean="0"/>
              <a:t>,</a:t>
            </a:r>
            <a:r>
              <a:rPr lang="en-US" b="1" dirty="0" err="1" smtClean="0"/>
              <a:t>x</a:t>
            </a:r>
            <a:r>
              <a:rPr lang="en-US" i="1" baseline="-25000" dirty="0" err="1" smtClean="0"/>
              <a:t>j</a:t>
            </a:r>
            <a:r>
              <a:rPr lang="en-US" dirty="0"/>
              <a:t>)= </a:t>
            </a:r>
            <a:r>
              <a:rPr lang="el-GR" dirty="0">
                <a:cs typeface="Times New Roman" pitchFamily="18" charset="0"/>
              </a:rPr>
              <a:t>φ</a:t>
            </a:r>
            <a:r>
              <a:rPr lang="en-US" dirty="0"/>
              <a:t>(</a:t>
            </a:r>
            <a:r>
              <a:rPr lang="en-US" b="1" dirty="0"/>
              <a:t>x</a:t>
            </a:r>
            <a:r>
              <a:rPr lang="en-US" i="1" baseline="-25000" dirty="0"/>
              <a:t>i</a:t>
            </a:r>
            <a:r>
              <a:rPr lang="en-US" dirty="0"/>
              <a:t>)</a:t>
            </a:r>
            <a:r>
              <a:rPr lang="en-US" b="1" baseline="-25000" dirty="0"/>
              <a:t> </a:t>
            </a:r>
            <a:r>
              <a:rPr lang="en-US" b="1" baseline="30000" dirty="0"/>
              <a:t>T</a:t>
            </a:r>
            <a:r>
              <a:rPr lang="el-GR" dirty="0">
                <a:cs typeface="Times New Roman" pitchFamily="18" charset="0"/>
              </a:rPr>
              <a:t>φ</a:t>
            </a:r>
            <a:r>
              <a:rPr lang="en-US" dirty="0"/>
              <a:t>(</a:t>
            </a:r>
            <a:r>
              <a:rPr lang="en-US" b="1" dirty="0" err="1"/>
              <a:t>x</a:t>
            </a:r>
            <a:r>
              <a:rPr lang="en-US" i="1" baseline="-25000" dirty="0" err="1"/>
              <a:t>j</a:t>
            </a:r>
            <a:r>
              <a:rPr lang="en-US" dirty="0"/>
              <a:t>) </a:t>
            </a:r>
            <a:r>
              <a:rPr lang="en-US" dirty="0" err="1" smtClean="0"/>
              <a:t>pode</a:t>
            </a:r>
            <a:r>
              <a:rPr lang="en-US" dirty="0" smtClean="0"/>
              <a:t> ser </a:t>
            </a:r>
            <a:r>
              <a:rPr lang="en-US" dirty="0" err="1" smtClean="0"/>
              <a:t>difícil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err="1" smtClean="0"/>
              <a:t>Teorema</a:t>
            </a:r>
            <a:r>
              <a:rPr lang="en-US" dirty="0" smtClean="0"/>
              <a:t> de Mercer:  </a:t>
            </a:r>
            <a:endParaRPr lang="en-US" dirty="0"/>
          </a:p>
          <a:p>
            <a:pPr algn="ctr">
              <a:buFontTx/>
              <a:buNone/>
            </a:pPr>
            <a:r>
              <a:rPr lang="en-US" b="1" i="1" dirty="0" smtClean="0"/>
              <a:t>Toda </a:t>
            </a:r>
            <a:r>
              <a:rPr lang="en-US" b="1" i="1" dirty="0" err="1" smtClean="0"/>
              <a:t>função</a:t>
            </a:r>
            <a:r>
              <a:rPr lang="en-US" b="1" i="1" dirty="0" smtClean="0"/>
              <a:t> </a:t>
            </a:r>
            <a:r>
              <a:rPr lang="en-US" b="1" i="1" dirty="0" err="1" smtClean="0"/>
              <a:t>simétrica</a:t>
            </a:r>
            <a:r>
              <a:rPr lang="en-US" b="1" i="1" dirty="0" smtClean="0"/>
              <a:t> </a:t>
            </a:r>
            <a:r>
              <a:rPr lang="en-US" b="1" i="1" dirty="0" err="1" smtClean="0"/>
              <a:t>definida</a:t>
            </a:r>
            <a:r>
              <a:rPr lang="en-US" b="1" i="1" dirty="0" smtClean="0"/>
              <a:t> semi-</a:t>
            </a:r>
            <a:r>
              <a:rPr lang="en-US" b="1" i="1" dirty="0" err="1" smtClean="0"/>
              <a:t>positiva</a:t>
            </a:r>
            <a:r>
              <a:rPr lang="en-US" b="1" i="1" dirty="0" smtClean="0"/>
              <a:t> é um </a:t>
            </a:r>
            <a:r>
              <a:rPr lang="en-US" b="1" i="1" dirty="0"/>
              <a:t>kernel</a:t>
            </a:r>
          </a:p>
          <a:p>
            <a:pPr algn="ctr">
              <a:buFontTx/>
              <a:buNone/>
            </a:pPr>
            <a:endParaRPr lang="en-US" b="1" i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9 - 25/05/2010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9 - 25/05/2010</a:t>
            </a:r>
            <a:endParaRPr 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Tópicos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>
                <a:solidFill>
                  <a:srgbClr val="00B0F0"/>
                </a:solidFill>
              </a:rPr>
              <a:t>Introdução – Cap. 1 (16</a:t>
            </a:r>
            <a:r>
              <a:rPr lang="en-US" sz="2000" dirty="0">
                <a:solidFill>
                  <a:srgbClr val="00B0F0"/>
                </a:solidFill>
              </a:rPr>
              <a:t>/03)</a:t>
            </a:r>
            <a:endParaRPr lang="pt-BR" sz="2000" dirty="0">
              <a:solidFill>
                <a:srgbClr val="00B0F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>
                <a:solidFill>
                  <a:srgbClr val="00B0F0"/>
                </a:solidFill>
              </a:rPr>
              <a:t>Classificação Indutiva – Cap. 2 (23</a:t>
            </a:r>
            <a:r>
              <a:rPr lang="en-US" sz="2000" dirty="0">
                <a:solidFill>
                  <a:srgbClr val="00B0F0"/>
                </a:solidFill>
              </a:rPr>
              <a:t>/03)</a:t>
            </a:r>
            <a:endParaRPr lang="pt-BR" sz="2000" dirty="0">
              <a:solidFill>
                <a:srgbClr val="00B0F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>
                <a:solidFill>
                  <a:srgbClr val="00B0F0"/>
                </a:solidFill>
              </a:rPr>
              <a:t>Árvores de Decisão – Cap. 3 (30</a:t>
            </a:r>
            <a:r>
              <a:rPr lang="en-US" sz="2000" dirty="0">
                <a:solidFill>
                  <a:srgbClr val="00B0F0"/>
                </a:solidFill>
              </a:rPr>
              <a:t>/03)</a:t>
            </a:r>
            <a:endParaRPr lang="pt-BR" sz="2000" dirty="0">
              <a:solidFill>
                <a:srgbClr val="00B0F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>
                <a:solidFill>
                  <a:srgbClr val="00B0F0"/>
                </a:solidFill>
              </a:rPr>
              <a:t>Ensembles - Artigo (13</a:t>
            </a:r>
            <a:r>
              <a:rPr lang="en-US" sz="2000" dirty="0">
                <a:solidFill>
                  <a:srgbClr val="00B0F0"/>
                </a:solidFill>
              </a:rPr>
              <a:t>/04)</a:t>
            </a:r>
            <a:endParaRPr lang="pt-BR" sz="2000" dirty="0">
              <a:solidFill>
                <a:srgbClr val="00B0F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>
                <a:solidFill>
                  <a:srgbClr val="00B0F0"/>
                </a:solidFill>
              </a:rPr>
              <a:t>Avaliação Experimental – Cap. 5 (20</a:t>
            </a:r>
            <a:r>
              <a:rPr lang="en-US" sz="2000" dirty="0">
                <a:solidFill>
                  <a:srgbClr val="00B0F0"/>
                </a:solidFill>
              </a:rPr>
              <a:t>/04</a:t>
            </a:r>
            <a:r>
              <a:rPr lang="en-US" sz="2000" dirty="0" smtClean="0">
                <a:solidFill>
                  <a:srgbClr val="00B0F0"/>
                </a:solidFill>
              </a:rPr>
              <a:t>)</a:t>
            </a:r>
            <a:endParaRPr lang="en-US" sz="2000" dirty="0">
              <a:solidFill>
                <a:srgbClr val="00B0F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>
                <a:solidFill>
                  <a:srgbClr val="00B0F0"/>
                </a:solidFill>
              </a:rPr>
              <a:t>Aprendizado de Regras – Cap. 10 </a:t>
            </a:r>
            <a:r>
              <a:rPr lang="pt-BR" sz="2000" dirty="0" smtClean="0">
                <a:solidFill>
                  <a:srgbClr val="00B0F0"/>
                </a:solidFill>
              </a:rPr>
              <a:t>(27</a:t>
            </a:r>
            <a:r>
              <a:rPr lang="en-US" sz="2000" dirty="0" smtClean="0">
                <a:solidFill>
                  <a:srgbClr val="00B0F0"/>
                </a:solidFill>
              </a:rPr>
              <a:t>/04)</a:t>
            </a:r>
            <a:endParaRPr lang="en-US" sz="2000" dirty="0">
              <a:solidFill>
                <a:srgbClr val="00B0F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>
                <a:solidFill>
                  <a:srgbClr val="00B0F0"/>
                </a:solidFill>
              </a:rPr>
              <a:t>Redes Neurais – Cap. 4 </a:t>
            </a:r>
            <a:r>
              <a:rPr lang="pt-BR" sz="2000" dirty="0" smtClean="0">
                <a:solidFill>
                  <a:srgbClr val="00B0F0"/>
                </a:solidFill>
              </a:rPr>
              <a:t>(04</a:t>
            </a:r>
            <a:r>
              <a:rPr lang="en-US" sz="2000" dirty="0" smtClean="0">
                <a:solidFill>
                  <a:srgbClr val="00B0F0"/>
                </a:solidFill>
              </a:rPr>
              <a:t>/05</a:t>
            </a:r>
            <a:r>
              <a:rPr lang="pt-BR" sz="2000" dirty="0" smtClean="0">
                <a:solidFill>
                  <a:srgbClr val="00B0F0"/>
                </a:solidFill>
              </a:rPr>
              <a:t>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 smtClean="0">
                <a:solidFill>
                  <a:srgbClr val="00B0F0"/>
                </a:solidFill>
              </a:rPr>
              <a:t>Teoria do Aprendizado – Cap. 7 (11</a:t>
            </a:r>
            <a:r>
              <a:rPr lang="en-US" sz="2000" dirty="0" smtClean="0">
                <a:solidFill>
                  <a:srgbClr val="00B0F0"/>
                </a:solidFill>
              </a:rPr>
              <a:t>/05)</a:t>
            </a:r>
            <a:endParaRPr lang="pt-BR" sz="2000" dirty="0">
              <a:solidFill>
                <a:srgbClr val="00B0F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b="1" dirty="0">
                <a:solidFill>
                  <a:srgbClr val="00B0F0"/>
                </a:solidFill>
              </a:rPr>
              <a:t>Máquinas de Vetor de Suporte – Artigo (18</a:t>
            </a:r>
            <a:r>
              <a:rPr lang="en-US" sz="2000" b="1" dirty="0">
                <a:solidFill>
                  <a:srgbClr val="00B0F0"/>
                </a:solidFill>
              </a:rPr>
              <a:t>/05</a:t>
            </a:r>
            <a:r>
              <a:rPr lang="pt-BR" sz="2000" b="1" dirty="0">
                <a:solidFill>
                  <a:srgbClr val="00B0F0"/>
                </a:solidFill>
              </a:rPr>
              <a:t>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/>
              <a:t>Aprendizado Bayesiano – Cap. 6 e novo cap. online (25</a:t>
            </a:r>
            <a:r>
              <a:rPr lang="en-US" sz="2000" dirty="0"/>
              <a:t>/05</a:t>
            </a:r>
            <a:r>
              <a:rPr lang="pt-BR" sz="2000" dirty="0"/>
              <a:t>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/>
              <a:t>Aprendizado Baseado em Instâncias – Cap. 8 (01</a:t>
            </a:r>
            <a:r>
              <a:rPr lang="en-US" sz="2000" dirty="0"/>
              <a:t>/05</a:t>
            </a:r>
            <a:r>
              <a:rPr lang="pt-BR" sz="2000" dirty="0"/>
              <a:t>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/>
              <a:t>Classificação de Textos – Artigo (08</a:t>
            </a:r>
            <a:r>
              <a:rPr lang="en-US" sz="2000" dirty="0"/>
              <a:t>/06)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/>
              <a:t>Aprendizado Não-Supervisionado – Artigo (15</a:t>
            </a:r>
            <a:r>
              <a:rPr lang="en-US" sz="2000" dirty="0"/>
              <a:t>/06)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pt-BR" sz="20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pt-BR" sz="2000" dirty="0"/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pt-BR" sz="20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pt-BR" sz="2000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Exemplos</a:t>
            </a:r>
            <a:r>
              <a:rPr lang="en-US" dirty="0" smtClean="0"/>
              <a:t> de </a:t>
            </a:r>
            <a:r>
              <a:rPr lang="en-US" dirty="0" err="1" smtClean="0"/>
              <a:t>Funções</a:t>
            </a:r>
            <a:r>
              <a:rPr lang="en-US" dirty="0" smtClean="0"/>
              <a:t> </a:t>
            </a:r>
            <a:r>
              <a:rPr lang="en-US" i="1" dirty="0" smtClean="0"/>
              <a:t>Kernel</a:t>
            </a:r>
            <a:endParaRPr lang="en-US" i="1" dirty="0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Linear: </a:t>
            </a:r>
            <a:r>
              <a:rPr lang="en-US" i="1" dirty="0"/>
              <a:t>K</a:t>
            </a:r>
            <a:r>
              <a:rPr lang="en-US" dirty="0"/>
              <a:t>(</a:t>
            </a:r>
            <a:r>
              <a:rPr lang="en-US" b="1" dirty="0" err="1"/>
              <a:t>x</a:t>
            </a:r>
            <a:r>
              <a:rPr lang="en-US" i="1" baseline="-25000" dirty="0" err="1"/>
              <a:t>i</a:t>
            </a:r>
            <a:r>
              <a:rPr lang="en-US" dirty="0" err="1"/>
              <a:t>,</a:t>
            </a:r>
            <a:r>
              <a:rPr lang="en-US" b="1" dirty="0" err="1"/>
              <a:t>x</a:t>
            </a:r>
            <a:r>
              <a:rPr lang="en-US" i="1" baseline="-25000" dirty="0" err="1"/>
              <a:t>j</a:t>
            </a:r>
            <a:r>
              <a:rPr lang="en-US" dirty="0"/>
              <a:t>)= </a:t>
            </a:r>
            <a:r>
              <a:rPr lang="en-US" b="1" dirty="0" err="1"/>
              <a:t>x</a:t>
            </a:r>
            <a:r>
              <a:rPr lang="en-US" i="1" baseline="-25000" dirty="0" err="1"/>
              <a:t>i</a:t>
            </a:r>
            <a:r>
              <a:rPr lang="en-US" b="1" baseline="30000" dirty="0" err="1"/>
              <a:t>T</a:t>
            </a:r>
            <a:r>
              <a:rPr lang="en-US" b="1" dirty="0" err="1"/>
              <a:t>x</a:t>
            </a:r>
            <a:r>
              <a:rPr lang="en-US" i="1" baseline="-25000" dirty="0" err="1"/>
              <a:t>j</a:t>
            </a:r>
            <a:r>
              <a:rPr lang="en-US" b="1" baseline="-25000" dirty="0"/>
              <a:t>  </a:t>
            </a:r>
          </a:p>
          <a:p>
            <a:pPr lvl="1">
              <a:lnSpc>
                <a:spcPct val="90000"/>
              </a:lnSpc>
            </a:pPr>
            <a:r>
              <a:rPr lang="el-GR" dirty="0" smtClean="0">
                <a:cs typeface="Times New Roman" pitchFamily="18" charset="0"/>
              </a:rPr>
              <a:t>Φ</a:t>
            </a:r>
            <a:r>
              <a:rPr lang="en-US" dirty="0">
                <a:cs typeface="Times New Roman" pitchFamily="18" charset="0"/>
              </a:rPr>
              <a:t>:    </a:t>
            </a:r>
            <a:r>
              <a:rPr lang="en-US" b="1" dirty="0">
                <a:cs typeface="Times New Roman" pitchFamily="18" charset="0"/>
              </a:rPr>
              <a:t>x</a:t>
            </a:r>
            <a:r>
              <a:rPr lang="en-US" b="1" baseline="-25000" dirty="0">
                <a:cs typeface="Times New Roman" pitchFamily="18" charset="0"/>
              </a:rPr>
              <a:t>  </a:t>
            </a:r>
            <a:r>
              <a:rPr lang="en-US" b="1" dirty="0">
                <a:cs typeface="Times New Roman" pitchFamily="18" charset="0"/>
              </a:rPr>
              <a:t>→ 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l-GR" b="1" dirty="0">
                <a:cs typeface="Times New Roman" pitchFamily="18" charset="0"/>
              </a:rPr>
              <a:t>φ</a:t>
            </a:r>
            <a:r>
              <a:rPr lang="en-US" dirty="0">
                <a:cs typeface="Times New Roman" pitchFamily="18" charset="0"/>
              </a:rPr>
              <a:t>(</a:t>
            </a:r>
            <a:r>
              <a:rPr lang="en-US" b="1" dirty="0">
                <a:cs typeface="Times New Roman" pitchFamily="18" charset="0"/>
              </a:rPr>
              <a:t>x</a:t>
            </a:r>
            <a:r>
              <a:rPr lang="en-US" dirty="0">
                <a:cs typeface="Times New Roman" pitchFamily="18" charset="0"/>
              </a:rPr>
              <a:t>), </a:t>
            </a:r>
            <a:r>
              <a:rPr lang="en-US" dirty="0" err="1" smtClean="0">
                <a:cs typeface="Times New Roman" pitchFamily="18" charset="0"/>
              </a:rPr>
              <a:t>onde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l-GR" b="1" dirty="0">
                <a:cs typeface="Times New Roman" pitchFamily="18" charset="0"/>
              </a:rPr>
              <a:t>φ</a:t>
            </a:r>
            <a:r>
              <a:rPr lang="en-US" dirty="0" smtClean="0">
                <a:cs typeface="Times New Roman" pitchFamily="18" charset="0"/>
              </a:rPr>
              <a:t>(</a:t>
            </a:r>
            <a:r>
              <a:rPr lang="en-US" b="1" dirty="0" smtClean="0">
                <a:cs typeface="Times New Roman" pitchFamily="18" charset="0"/>
              </a:rPr>
              <a:t>x</a:t>
            </a:r>
            <a:r>
              <a:rPr lang="en-US" dirty="0" smtClean="0">
                <a:cs typeface="Times New Roman" pitchFamily="18" charset="0"/>
              </a:rPr>
              <a:t>)=</a:t>
            </a:r>
            <a:r>
              <a:rPr lang="en-US" b="1" dirty="0" smtClean="0">
                <a:cs typeface="Times New Roman" pitchFamily="18" charset="0"/>
              </a:rPr>
              <a:t>x</a:t>
            </a:r>
            <a:r>
              <a:rPr lang="en-US" dirty="0" smtClean="0">
                <a:cs typeface="Times New Roman" pitchFamily="18" charset="0"/>
              </a:rPr>
              <a:t> </a:t>
            </a:r>
            <a:endParaRPr lang="en-US" b="1" baseline="-25000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err="1" smtClean="0"/>
              <a:t>Polinomial</a:t>
            </a:r>
            <a:r>
              <a:rPr lang="en-US" dirty="0" smtClean="0"/>
              <a:t> de </a:t>
            </a:r>
            <a:r>
              <a:rPr lang="en-US" dirty="0" err="1" smtClean="0"/>
              <a:t>expoente</a:t>
            </a:r>
            <a:r>
              <a:rPr lang="en-US" dirty="0" smtClean="0"/>
              <a:t> </a:t>
            </a:r>
            <a:r>
              <a:rPr lang="en-US" i="1" dirty="0"/>
              <a:t>p</a:t>
            </a:r>
            <a:r>
              <a:rPr lang="en-US" dirty="0"/>
              <a:t>: </a:t>
            </a:r>
            <a:r>
              <a:rPr lang="en-US" i="1" dirty="0"/>
              <a:t>K</a:t>
            </a:r>
            <a:r>
              <a:rPr lang="en-US" dirty="0"/>
              <a:t>(</a:t>
            </a:r>
            <a:r>
              <a:rPr lang="en-US" b="1" dirty="0" err="1"/>
              <a:t>x</a:t>
            </a:r>
            <a:r>
              <a:rPr lang="en-US" i="1" baseline="-25000" dirty="0" err="1"/>
              <a:t>i</a:t>
            </a:r>
            <a:r>
              <a:rPr lang="en-US" dirty="0" err="1"/>
              <a:t>,</a:t>
            </a:r>
            <a:r>
              <a:rPr lang="en-US" b="1" dirty="0" err="1"/>
              <a:t>x</a:t>
            </a:r>
            <a:r>
              <a:rPr lang="en-US" i="1" baseline="-25000" dirty="0" err="1"/>
              <a:t>j</a:t>
            </a:r>
            <a:r>
              <a:rPr lang="en-US" dirty="0"/>
              <a:t>)= (1+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b="1" dirty="0" err="1"/>
              <a:t>x</a:t>
            </a:r>
            <a:r>
              <a:rPr lang="en-US" i="1" baseline="-25000" dirty="0" err="1"/>
              <a:t>i</a:t>
            </a:r>
            <a:r>
              <a:rPr lang="en-US" b="1" baseline="30000" dirty="0" err="1"/>
              <a:t>T</a:t>
            </a:r>
            <a:r>
              <a:rPr lang="en-US" b="1" dirty="0" err="1"/>
              <a:t>x</a:t>
            </a:r>
            <a:r>
              <a:rPr lang="en-US" i="1" baseline="-25000" dirty="0" err="1"/>
              <a:t>j</a:t>
            </a:r>
            <a:r>
              <a:rPr lang="en-US" dirty="0"/>
              <a:t>)</a:t>
            </a:r>
            <a:r>
              <a:rPr lang="en-US" i="1" baseline="30000" dirty="0"/>
              <a:t>p</a:t>
            </a:r>
          </a:p>
          <a:p>
            <a:pPr lvl="1">
              <a:lnSpc>
                <a:spcPct val="90000"/>
              </a:lnSpc>
            </a:pPr>
            <a:r>
              <a:rPr lang="el-GR" dirty="0" smtClean="0">
                <a:cs typeface="Times New Roman" pitchFamily="18" charset="0"/>
              </a:rPr>
              <a:t>Φ</a:t>
            </a:r>
            <a:r>
              <a:rPr lang="en-US" dirty="0">
                <a:cs typeface="Times New Roman" pitchFamily="18" charset="0"/>
              </a:rPr>
              <a:t>:    </a:t>
            </a:r>
            <a:r>
              <a:rPr lang="en-US" b="1" dirty="0">
                <a:cs typeface="Times New Roman" pitchFamily="18" charset="0"/>
              </a:rPr>
              <a:t>x</a:t>
            </a:r>
            <a:r>
              <a:rPr lang="en-US" b="1" baseline="-25000" dirty="0">
                <a:cs typeface="Times New Roman" pitchFamily="18" charset="0"/>
              </a:rPr>
              <a:t>  </a:t>
            </a:r>
            <a:r>
              <a:rPr lang="en-US" b="1" dirty="0">
                <a:cs typeface="Times New Roman" pitchFamily="18" charset="0"/>
              </a:rPr>
              <a:t>→ 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l-GR" b="1" dirty="0">
                <a:cs typeface="Times New Roman" pitchFamily="18" charset="0"/>
              </a:rPr>
              <a:t>φ</a:t>
            </a:r>
            <a:r>
              <a:rPr lang="en-US" dirty="0">
                <a:cs typeface="Times New Roman" pitchFamily="18" charset="0"/>
              </a:rPr>
              <a:t>(</a:t>
            </a:r>
            <a:r>
              <a:rPr lang="en-US" b="1" dirty="0">
                <a:cs typeface="Times New Roman" pitchFamily="18" charset="0"/>
              </a:rPr>
              <a:t>x</a:t>
            </a:r>
            <a:r>
              <a:rPr lang="en-US" dirty="0">
                <a:cs typeface="Times New Roman" pitchFamily="18" charset="0"/>
              </a:rPr>
              <a:t>), </a:t>
            </a:r>
            <a:r>
              <a:rPr lang="en-US" dirty="0" err="1" smtClean="0">
                <a:cs typeface="Times New Roman" pitchFamily="18" charset="0"/>
              </a:rPr>
              <a:t>onde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l-GR" b="1" dirty="0">
                <a:cs typeface="Times New Roman" pitchFamily="18" charset="0"/>
              </a:rPr>
              <a:t>φ</a:t>
            </a:r>
            <a:r>
              <a:rPr lang="en-US" dirty="0">
                <a:cs typeface="Times New Roman" pitchFamily="18" charset="0"/>
              </a:rPr>
              <a:t>(</a:t>
            </a:r>
            <a:r>
              <a:rPr lang="en-US" b="1" dirty="0">
                <a:cs typeface="Times New Roman" pitchFamily="18" charset="0"/>
              </a:rPr>
              <a:t>x</a:t>
            </a:r>
            <a:r>
              <a:rPr lang="en-US" dirty="0">
                <a:cs typeface="Times New Roman" pitchFamily="18" charset="0"/>
              </a:rPr>
              <a:t>) </a:t>
            </a:r>
            <a:r>
              <a:rPr lang="en-US" dirty="0" smtClean="0">
                <a:cs typeface="Times New Roman" pitchFamily="18" charset="0"/>
              </a:rPr>
              <a:t>tem           </a:t>
            </a:r>
            <a:r>
              <a:rPr lang="en-US" dirty="0" err="1" smtClean="0">
                <a:cs typeface="Times New Roman" pitchFamily="18" charset="0"/>
              </a:rPr>
              <a:t>dimensões</a:t>
            </a:r>
            <a:r>
              <a:rPr lang="en-US" dirty="0" smtClean="0">
                <a:cs typeface="Times New Roman" pitchFamily="18" charset="0"/>
              </a:rPr>
              <a:t> </a:t>
            </a:r>
            <a:endParaRPr lang="en-US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err="1" smtClean="0"/>
              <a:t>Gaussiana</a:t>
            </a:r>
            <a:r>
              <a:rPr lang="en-US" dirty="0" smtClean="0"/>
              <a:t> (RBF): </a:t>
            </a:r>
            <a:r>
              <a:rPr lang="en-US" i="1" dirty="0"/>
              <a:t>K</a:t>
            </a:r>
            <a:r>
              <a:rPr lang="en-US" dirty="0"/>
              <a:t>(</a:t>
            </a:r>
            <a:r>
              <a:rPr lang="en-US" b="1" dirty="0" err="1"/>
              <a:t>x</a:t>
            </a:r>
            <a:r>
              <a:rPr lang="en-US" i="1" baseline="-25000" dirty="0" err="1"/>
              <a:t>i</a:t>
            </a:r>
            <a:r>
              <a:rPr lang="en-US" dirty="0" err="1"/>
              <a:t>,</a:t>
            </a:r>
            <a:r>
              <a:rPr lang="en-US" b="1" dirty="0" err="1"/>
              <a:t>x</a:t>
            </a:r>
            <a:r>
              <a:rPr lang="en-US" i="1" baseline="-25000" dirty="0" err="1"/>
              <a:t>j</a:t>
            </a:r>
            <a:r>
              <a:rPr lang="en-US" dirty="0"/>
              <a:t>) =</a:t>
            </a:r>
          </a:p>
          <a:p>
            <a:pPr lvl="1">
              <a:lnSpc>
                <a:spcPct val="90000"/>
              </a:lnSpc>
            </a:pPr>
            <a:r>
              <a:rPr lang="el-GR" dirty="0" smtClean="0">
                <a:cs typeface="Times New Roman" pitchFamily="18" charset="0"/>
              </a:rPr>
              <a:t>Φ</a:t>
            </a:r>
            <a:r>
              <a:rPr lang="en-US" dirty="0">
                <a:cs typeface="Times New Roman" pitchFamily="18" charset="0"/>
              </a:rPr>
              <a:t>:  </a:t>
            </a:r>
            <a:r>
              <a:rPr lang="en-US" b="1" dirty="0">
                <a:cs typeface="Times New Roman" pitchFamily="18" charset="0"/>
              </a:rPr>
              <a:t>x</a:t>
            </a:r>
            <a:r>
              <a:rPr lang="en-US" b="1" baseline="-25000" dirty="0">
                <a:cs typeface="Times New Roman" pitchFamily="18" charset="0"/>
              </a:rPr>
              <a:t> </a:t>
            </a:r>
            <a:r>
              <a:rPr lang="en-US" b="1" dirty="0">
                <a:cs typeface="Times New Roman" pitchFamily="18" charset="0"/>
              </a:rPr>
              <a:t>→  </a:t>
            </a:r>
            <a:r>
              <a:rPr lang="el-GR" b="1" dirty="0">
                <a:cs typeface="Times New Roman" pitchFamily="18" charset="0"/>
              </a:rPr>
              <a:t>φ</a:t>
            </a:r>
            <a:r>
              <a:rPr lang="en-US" dirty="0">
                <a:cs typeface="Times New Roman" pitchFamily="18" charset="0"/>
              </a:rPr>
              <a:t>(</a:t>
            </a:r>
            <a:r>
              <a:rPr lang="en-US" b="1" dirty="0">
                <a:cs typeface="Times New Roman" pitchFamily="18" charset="0"/>
              </a:rPr>
              <a:t>x</a:t>
            </a:r>
            <a:r>
              <a:rPr lang="en-US" dirty="0">
                <a:cs typeface="Times New Roman" pitchFamily="18" charset="0"/>
              </a:rPr>
              <a:t>), </a:t>
            </a:r>
            <a:r>
              <a:rPr lang="en-US" dirty="0" err="1" smtClean="0">
                <a:cs typeface="Times New Roman" pitchFamily="18" charset="0"/>
              </a:rPr>
              <a:t>onde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l-GR" b="1" dirty="0">
                <a:cs typeface="Times New Roman" pitchFamily="18" charset="0"/>
              </a:rPr>
              <a:t>φ</a:t>
            </a:r>
            <a:r>
              <a:rPr lang="en-US" dirty="0">
                <a:cs typeface="Times New Roman" pitchFamily="18" charset="0"/>
              </a:rPr>
              <a:t>(</a:t>
            </a:r>
            <a:r>
              <a:rPr lang="en-US" b="1" dirty="0">
                <a:cs typeface="Times New Roman" pitchFamily="18" charset="0"/>
              </a:rPr>
              <a:t>x</a:t>
            </a:r>
            <a:r>
              <a:rPr lang="en-US" dirty="0">
                <a:cs typeface="Times New Roman" pitchFamily="18" charset="0"/>
              </a:rPr>
              <a:t>) </a:t>
            </a:r>
            <a:r>
              <a:rPr lang="en-US" dirty="0" smtClean="0">
                <a:cs typeface="Times New Roman" pitchFamily="18" charset="0"/>
              </a:rPr>
              <a:t>tem </a:t>
            </a:r>
            <a:r>
              <a:rPr lang="en-US" dirty="0" err="1" smtClean="0">
                <a:cs typeface="Times New Roman" pitchFamily="18" charset="0"/>
              </a:rPr>
              <a:t>dimensão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infinita</a:t>
            </a:r>
            <a:r>
              <a:rPr lang="en-US" dirty="0" smtClean="0">
                <a:cs typeface="Times New Roman" pitchFamily="18" charset="0"/>
              </a:rPr>
              <a:t>: </a:t>
            </a:r>
            <a:r>
              <a:rPr lang="en-US" dirty="0" err="1" smtClean="0">
                <a:cs typeface="Times New Roman" pitchFamily="18" charset="0"/>
              </a:rPr>
              <a:t>cada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ponto</a:t>
            </a:r>
            <a:r>
              <a:rPr lang="en-US" dirty="0" smtClean="0">
                <a:cs typeface="Times New Roman" pitchFamily="18" charset="0"/>
              </a:rPr>
              <a:t> é </a:t>
            </a:r>
            <a:r>
              <a:rPr lang="en-US" dirty="0" err="1" smtClean="0">
                <a:cs typeface="Times New Roman" pitchFamily="18" charset="0"/>
              </a:rPr>
              <a:t>mapeado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para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uma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função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gaussiana</a:t>
            </a:r>
            <a:r>
              <a:rPr lang="en-US" dirty="0" smtClean="0">
                <a:cs typeface="Times New Roman" pitchFamily="18" charset="0"/>
              </a:rPr>
              <a:t>.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err="1" smtClean="0">
                <a:cs typeface="Times New Roman" pitchFamily="18" charset="0"/>
              </a:rPr>
              <a:t>Separadores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lineares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correspondem</a:t>
            </a:r>
            <a:r>
              <a:rPr lang="en-US" dirty="0" smtClean="0">
                <a:cs typeface="Times New Roman" pitchFamily="18" charset="0"/>
              </a:rPr>
              <a:t> a </a:t>
            </a:r>
            <a:r>
              <a:rPr lang="en-US" dirty="0" err="1" smtClean="0">
                <a:cs typeface="Times New Roman" pitchFamily="18" charset="0"/>
              </a:rPr>
              <a:t>separadores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não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lineares</a:t>
            </a:r>
            <a:r>
              <a:rPr lang="en-US" dirty="0" smtClean="0">
                <a:cs typeface="Times New Roman" pitchFamily="18" charset="0"/>
              </a:rPr>
              <a:t> no </a:t>
            </a:r>
            <a:r>
              <a:rPr lang="en-US" dirty="0" err="1" smtClean="0">
                <a:cs typeface="Times New Roman" pitchFamily="18" charset="0"/>
              </a:rPr>
              <a:t>espaço</a:t>
            </a:r>
            <a:r>
              <a:rPr lang="en-US" dirty="0" smtClean="0">
                <a:cs typeface="Times New Roman" pitchFamily="18" charset="0"/>
              </a:rPr>
              <a:t> de </a:t>
            </a:r>
            <a:r>
              <a:rPr lang="en-US" dirty="0" err="1" smtClean="0">
                <a:cs typeface="Times New Roman" pitchFamily="18" charset="0"/>
              </a:rPr>
              <a:t>dimensão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maior</a:t>
            </a:r>
            <a:endParaRPr lang="en-US" dirty="0">
              <a:cs typeface="Times New Roman" pitchFamily="18" charset="0"/>
            </a:endParaRPr>
          </a:p>
        </p:txBody>
      </p:sp>
      <p:graphicFrame>
        <p:nvGraphicFramePr>
          <p:cNvPr id="227332" name="Object 4"/>
          <p:cNvGraphicFramePr>
            <a:graphicFrameLocks noChangeAspect="1"/>
          </p:cNvGraphicFramePr>
          <p:nvPr/>
        </p:nvGraphicFramePr>
        <p:xfrm>
          <a:off x="4800600" y="3810000"/>
          <a:ext cx="950913" cy="695325"/>
        </p:xfrm>
        <a:graphic>
          <a:graphicData uri="http://schemas.openxmlformats.org/presentationml/2006/ole">
            <p:oleObj spid="_x0000_s237570" name="Equation" r:id="rId3" imgW="520560" imgH="380880" progId="Equation.3">
              <p:embed/>
            </p:oleObj>
          </a:graphicData>
        </a:graphic>
      </p:graphicFrame>
      <p:graphicFrame>
        <p:nvGraphicFramePr>
          <p:cNvPr id="227333" name="Object 5"/>
          <p:cNvGraphicFramePr>
            <a:graphicFrameLocks noChangeAspect="1"/>
          </p:cNvGraphicFramePr>
          <p:nvPr/>
        </p:nvGraphicFramePr>
        <p:xfrm>
          <a:off x="5181600" y="3200400"/>
          <a:ext cx="609600" cy="506412"/>
        </p:xfrm>
        <a:graphic>
          <a:graphicData uri="http://schemas.openxmlformats.org/presentationml/2006/ole">
            <p:oleObj spid="_x0000_s237571" name="Equation" r:id="rId4" imgW="520560" imgH="457200" progId="Equation.3">
              <p:embed/>
            </p:oleObj>
          </a:graphicData>
        </a:graphic>
      </p:graphicFrame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9 - 25/05/2010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SVMs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Lineares</a:t>
            </a:r>
            <a:r>
              <a:rPr lang="en-US" dirty="0" smtClean="0"/>
              <a:t> </a:t>
            </a:r>
            <a:r>
              <a:rPr lang="en-US" dirty="0" err="1" smtClean="0"/>
              <a:t>Matematicamente</a:t>
            </a:r>
            <a:endParaRPr lang="en-US" dirty="0"/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Formulação</a:t>
            </a:r>
            <a:r>
              <a:rPr lang="en-US" dirty="0" smtClean="0"/>
              <a:t> do </a:t>
            </a:r>
            <a:r>
              <a:rPr lang="en-US" dirty="0" err="1" smtClean="0"/>
              <a:t>problema</a:t>
            </a:r>
            <a:r>
              <a:rPr lang="en-US" dirty="0" smtClean="0"/>
              <a:t> dual: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dirty="0" err="1" smtClean="0"/>
              <a:t>solução</a:t>
            </a:r>
            <a:r>
              <a:rPr lang="en-US" dirty="0" smtClean="0"/>
              <a:t> é: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 smtClean="0"/>
              <a:t>Técnicas</a:t>
            </a:r>
            <a:r>
              <a:rPr lang="en-US" dirty="0" smtClean="0"/>
              <a:t> de </a:t>
            </a:r>
            <a:r>
              <a:rPr lang="en-US" dirty="0" err="1" smtClean="0"/>
              <a:t>otimização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encontrar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l-GR" i="1" dirty="0">
                <a:cs typeface="Times New Roman" pitchFamily="18" charset="0"/>
              </a:rPr>
              <a:t>α</a:t>
            </a:r>
            <a:r>
              <a:rPr lang="en-US" i="1" baseline="-25000" dirty="0" err="1">
                <a:cs typeface="Times New Roman" pitchFamily="18" charset="0"/>
              </a:rPr>
              <a:t>i</a:t>
            </a:r>
            <a:r>
              <a:rPr lang="en-US" i="1" dirty="0" err="1">
                <a:cs typeface="Times New Roman" pitchFamily="18" charset="0"/>
              </a:rPr>
              <a:t>’</a:t>
            </a:r>
            <a:r>
              <a:rPr lang="en-US" dirty="0" err="1">
                <a:cs typeface="Times New Roman" pitchFamily="18" charset="0"/>
              </a:rPr>
              <a:t>s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são</a:t>
            </a:r>
            <a:r>
              <a:rPr lang="en-US" dirty="0" smtClean="0">
                <a:cs typeface="Times New Roman" pitchFamily="18" charset="0"/>
              </a:rPr>
              <a:t> as </a:t>
            </a:r>
            <a:r>
              <a:rPr lang="en-US" dirty="0" err="1" smtClean="0">
                <a:cs typeface="Times New Roman" pitchFamily="18" charset="0"/>
              </a:rPr>
              <a:t>mesmas</a:t>
            </a:r>
            <a:r>
              <a:rPr lang="en-US" dirty="0" smtClean="0">
                <a:cs typeface="Times New Roman" pitchFamily="18" charset="0"/>
              </a:rPr>
              <a:t>!</a:t>
            </a:r>
            <a:endParaRPr lang="en-US" dirty="0"/>
          </a:p>
        </p:txBody>
      </p:sp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990600" y="2057400"/>
            <a:ext cx="6438900" cy="1323439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aseline="0" dirty="0" err="1" smtClean="0"/>
              <a:t>Encontrar</a:t>
            </a:r>
            <a:r>
              <a:rPr lang="en-US" sz="2000" baseline="0" dirty="0" smtClean="0"/>
              <a:t> </a:t>
            </a:r>
            <a:r>
              <a:rPr lang="el-GR" sz="2000" i="1" baseline="0" dirty="0" smtClean="0">
                <a:cs typeface="Times New Roman" pitchFamily="18" charset="0"/>
              </a:rPr>
              <a:t>α</a:t>
            </a:r>
            <a:r>
              <a:rPr lang="en-US" sz="2000" i="1" dirty="0" smtClean="0">
                <a:cs typeface="Times New Roman" pitchFamily="18" charset="0"/>
              </a:rPr>
              <a:t>1</a:t>
            </a:r>
            <a:r>
              <a:rPr lang="en-US" sz="2000" i="1" baseline="0" dirty="0" smtClean="0">
                <a:cs typeface="Times New Roman" pitchFamily="18" charset="0"/>
              </a:rPr>
              <a:t>…</a:t>
            </a:r>
            <a:r>
              <a:rPr lang="el-GR" sz="2000" i="1" baseline="0" dirty="0" smtClean="0">
                <a:cs typeface="Times New Roman" pitchFamily="18" charset="0"/>
              </a:rPr>
              <a:t>α</a:t>
            </a:r>
            <a:r>
              <a:rPr lang="en-US" sz="2000" i="1" dirty="0" smtClean="0">
                <a:cs typeface="Times New Roman" pitchFamily="18" charset="0"/>
              </a:rPr>
              <a:t>n</a:t>
            </a:r>
            <a:r>
              <a:rPr lang="en-US" sz="2000" baseline="0" dirty="0" smtClean="0">
                <a:cs typeface="Times New Roman" pitchFamily="18" charset="0"/>
              </a:rPr>
              <a:t> </a:t>
            </a:r>
            <a:r>
              <a:rPr lang="en-US" sz="2000" baseline="0" dirty="0" err="1" smtClean="0"/>
              <a:t>tais</a:t>
            </a:r>
            <a:r>
              <a:rPr lang="en-US" sz="2000" baseline="0" dirty="0" smtClean="0"/>
              <a:t> </a:t>
            </a:r>
            <a:r>
              <a:rPr lang="en-US" sz="2000" baseline="0" dirty="0" err="1" smtClean="0"/>
              <a:t>que</a:t>
            </a:r>
            <a:endParaRPr lang="en-US" sz="2000" baseline="0" dirty="0" smtClean="0"/>
          </a:p>
          <a:p>
            <a:r>
              <a:rPr lang="en-US" sz="2000" b="1" baseline="0" dirty="0" smtClean="0">
                <a:cs typeface="Times New Roman" pitchFamily="18" charset="0"/>
              </a:rPr>
              <a:t>Q</a:t>
            </a:r>
            <a:r>
              <a:rPr lang="en-US" sz="2000" baseline="0" dirty="0" smtClean="0">
                <a:cs typeface="Times New Roman" pitchFamily="18" charset="0"/>
              </a:rPr>
              <a:t>(</a:t>
            </a:r>
            <a:r>
              <a:rPr lang="el-GR" sz="2000" b="1" baseline="0" dirty="0" smtClean="0"/>
              <a:t>α</a:t>
            </a:r>
            <a:r>
              <a:rPr lang="en-US" sz="2000" baseline="0" dirty="0" smtClean="0">
                <a:cs typeface="Times New Roman" pitchFamily="18" charset="0"/>
              </a:rPr>
              <a:t>)</a:t>
            </a:r>
            <a:r>
              <a:rPr lang="en-US" sz="2000" b="1" baseline="0" dirty="0" smtClean="0">
                <a:cs typeface="Times New Roman" pitchFamily="18" charset="0"/>
              </a:rPr>
              <a:t> =</a:t>
            </a:r>
            <a:r>
              <a:rPr lang="el-GR" sz="2000" baseline="0" dirty="0" smtClean="0">
                <a:cs typeface="Times New Roman" pitchFamily="18" charset="0"/>
              </a:rPr>
              <a:t>Σ</a:t>
            </a:r>
            <a:r>
              <a:rPr lang="el-GR" sz="2000" i="1" baseline="0" dirty="0" smtClean="0">
                <a:cs typeface="Times New Roman" pitchFamily="18" charset="0"/>
              </a:rPr>
              <a:t>α</a:t>
            </a:r>
            <a:r>
              <a:rPr lang="en-US" sz="2000" i="1" dirty="0" err="1" smtClean="0"/>
              <a:t>i</a:t>
            </a:r>
            <a:r>
              <a:rPr lang="en-US" sz="2000" baseline="0" dirty="0" smtClean="0">
                <a:cs typeface="Times New Roman" pitchFamily="18" charset="0"/>
              </a:rPr>
              <a:t>  - </a:t>
            </a:r>
            <a:r>
              <a:rPr lang="en-US" sz="2000" b="1" baseline="0" dirty="0" smtClean="0">
                <a:cs typeface="Times New Roman" pitchFamily="18" charset="0"/>
              </a:rPr>
              <a:t>½</a:t>
            </a:r>
            <a:r>
              <a:rPr lang="el-GR" sz="2000" baseline="0" dirty="0" smtClean="0"/>
              <a:t>ΣΣ</a:t>
            </a:r>
            <a:r>
              <a:rPr lang="el-GR" sz="2000" i="1" baseline="0" dirty="0" smtClean="0">
                <a:cs typeface="Times New Roman" pitchFamily="18" charset="0"/>
              </a:rPr>
              <a:t>α</a:t>
            </a:r>
            <a:r>
              <a:rPr lang="en-US" sz="2000" i="1" dirty="0" err="1" smtClean="0"/>
              <a:t>i</a:t>
            </a:r>
            <a:r>
              <a:rPr lang="el-GR" sz="2000" i="1" baseline="0" dirty="0" smtClean="0">
                <a:cs typeface="Times New Roman" pitchFamily="18" charset="0"/>
              </a:rPr>
              <a:t>α</a:t>
            </a:r>
            <a:r>
              <a:rPr lang="en-US" sz="2000" i="1" dirty="0" err="1" smtClean="0"/>
              <a:t>j</a:t>
            </a:r>
            <a:r>
              <a:rPr lang="en-US" sz="2000" i="1" baseline="0" dirty="0" err="1" smtClean="0">
                <a:cs typeface="Times New Roman" pitchFamily="18" charset="0"/>
              </a:rPr>
              <a:t>y</a:t>
            </a:r>
            <a:r>
              <a:rPr lang="en-US" sz="2000" i="1" dirty="0" err="1" smtClean="0"/>
              <a:t>i</a:t>
            </a:r>
            <a:r>
              <a:rPr lang="en-US" sz="2000" i="1" baseline="0" dirty="0" err="1" smtClean="0">
                <a:cs typeface="Times New Roman" pitchFamily="18" charset="0"/>
              </a:rPr>
              <a:t>y</a:t>
            </a:r>
            <a:r>
              <a:rPr lang="en-US" sz="2000" i="1" dirty="0" err="1" smtClean="0"/>
              <a:t>j</a:t>
            </a:r>
            <a:r>
              <a:rPr lang="en-US" sz="2000" b="1" baseline="0" dirty="0" err="1" smtClean="0"/>
              <a:t>K</a:t>
            </a:r>
            <a:r>
              <a:rPr lang="en-US" sz="2000" b="1" baseline="0" dirty="0" smtClean="0"/>
              <a:t>(</a:t>
            </a:r>
            <a:r>
              <a:rPr lang="en-US" sz="2000" b="1" baseline="0" dirty="0" err="1" smtClean="0"/>
              <a:t>x</a:t>
            </a:r>
            <a:r>
              <a:rPr lang="en-US" sz="2000" i="1" dirty="0" err="1" smtClean="0"/>
              <a:t>i</a:t>
            </a:r>
            <a:r>
              <a:rPr lang="en-US" sz="2000" b="1" baseline="0" dirty="0" err="1" smtClean="0"/>
              <a:t>,x</a:t>
            </a:r>
            <a:r>
              <a:rPr lang="en-US" sz="2000" i="1" dirty="0" err="1" smtClean="0"/>
              <a:t>j</a:t>
            </a:r>
            <a:r>
              <a:rPr lang="en-US" sz="2000" b="1" baseline="0" dirty="0" smtClean="0"/>
              <a:t>) </a:t>
            </a:r>
            <a:r>
              <a:rPr lang="en-US" sz="2000" baseline="0" dirty="0" err="1" smtClean="0"/>
              <a:t>seja</a:t>
            </a:r>
            <a:r>
              <a:rPr lang="en-US" sz="2000" baseline="0" dirty="0" smtClean="0"/>
              <a:t> </a:t>
            </a:r>
            <a:r>
              <a:rPr lang="en-US" sz="2000" baseline="0" dirty="0" err="1" smtClean="0"/>
              <a:t>maximizado</a:t>
            </a:r>
            <a:r>
              <a:rPr lang="en-US" sz="2000" baseline="0" dirty="0" smtClean="0"/>
              <a:t> e </a:t>
            </a:r>
          </a:p>
          <a:p>
            <a:r>
              <a:rPr lang="en-US" sz="2000" baseline="0" dirty="0" smtClean="0"/>
              <a:t>(1)  </a:t>
            </a:r>
            <a:r>
              <a:rPr lang="el-GR" sz="2000" baseline="0" dirty="0" smtClean="0"/>
              <a:t>Σ</a:t>
            </a:r>
            <a:r>
              <a:rPr lang="el-GR" sz="2000" i="1" baseline="0" dirty="0" smtClean="0">
                <a:cs typeface="Times New Roman" pitchFamily="18" charset="0"/>
              </a:rPr>
              <a:t>α</a:t>
            </a:r>
            <a:r>
              <a:rPr lang="en-US" sz="2000" i="1" dirty="0" err="1" smtClean="0"/>
              <a:t>i</a:t>
            </a:r>
            <a:r>
              <a:rPr lang="en-US" sz="2000" i="1" baseline="0" dirty="0" err="1" smtClean="0">
                <a:cs typeface="Times New Roman" pitchFamily="18" charset="0"/>
              </a:rPr>
              <a:t>y</a:t>
            </a:r>
            <a:r>
              <a:rPr lang="en-US" sz="2000" i="1" dirty="0" err="1" smtClean="0"/>
              <a:t>i</a:t>
            </a:r>
            <a:r>
              <a:rPr lang="en-US" sz="2000" baseline="0" dirty="0" smtClean="0">
                <a:cs typeface="Times New Roman" pitchFamily="18" charset="0"/>
              </a:rPr>
              <a:t> = 0</a:t>
            </a:r>
            <a:endParaRPr lang="en-US" sz="2000" baseline="0" dirty="0" smtClean="0"/>
          </a:p>
          <a:p>
            <a:r>
              <a:rPr lang="en-US" sz="2000" baseline="0" dirty="0" smtClean="0"/>
              <a:t>(2) </a:t>
            </a:r>
            <a:r>
              <a:rPr lang="el-GR" sz="2000" i="1" baseline="0" dirty="0" smtClean="0">
                <a:cs typeface="Times New Roman" pitchFamily="18" charset="0"/>
              </a:rPr>
              <a:t>α</a:t>
            </a:r>
            <a:r>
              <a:rPr lang="en-US" sz="2000" i="1" dirty="0" err="1" smtClean="0"/>
              <a:t>i</a:t>
            </a:r>
            <a:r>
              <a:rPr lang="en-US" sz="2000" b="1" baseline="0" dirty="0" smtClean="0"/>
              <a:t> </a:t>
            </a:r>
            <a:r>
              <a:rPr lang="en-US" sz="2000" b="1" baseline="0" dirty="0" smtClean="0">
                <a:cs typeface="Times New Roman" pitchFamily="18" charset="0"/>
              </a:rPr>
              <a:t>≥ </a:t>
            </a:r>
            <a:r>
              <a:rPr lang="en-US" sz="2000" baseline="0" dirty="0" smtClean="0">
                <a:cs typeface="Times New Roman" pitchFamily="18" charset="0"/>
              </a:rPr>
              <a:t>0 </a:t>
            </a:r>
            <a:r>
              <a:rPr lang="en-US" sz="2000" baseline="0" dirty="0" err="1" smtClean="0">
                <a:cs typeface="Times New Roman" pitchFamily="18" charset="0"/>
              </a:rPr>
              <a:t>para</a:t>
            </a:r>
            <a:r>
              <a:rPr lang="en-US" sz="2000" baseline="0" dirty="0" smtClean="0">
                <a:cs typeface="Times New Roman" pitchFamily="18" charset="0"/>
              </a:rPr>
              <a:t> </a:t>
            </a:r>
            <a:r>
              <a:rPr lang="en-US" sz="2000" baseline="0" dirty="0" err="1" smtClean="0">
                <a:cs typeface="Times New Roman" pitchFamily="18" charset="0"/>
              </a:rPr>
              <a:t>todo</a:t>
            </a:r>
            <a:r>
              <a:rPr lang="en-US" sz="2000" baseline="0" dirty="0" smtClean="0">
                <a:cs typeface="Times New Roman" pitchFamily="18" charset="0"/>
              </a:rPr>
              <a:t> </a:t>
            </a:r>
            <a:r>
              <a:rPr lang="el-GR" sz="2000" i="1" baseline="0" dirty="0" smtClean="0">
                <a:cs typeface="Times New Roman" pitchFamily="18" charset="0"/>
              </a:rPr>
              <a:t>α</a:t>
            </a:r>
            <a:r>
              <a:rPr lang="en-US" sz="2000" i="1" dirty="0" err="1" smtClean="0"/>
              <a:t>i</a:t>
            </a:r>
            <a:endParaRPr lang="en-US" sz="2000" i="1" baseline="0" dirty="0" smtClean="0">
              <a:cs typeface="Times New Roman" pitchFamily="18" charset="0"/>
            </a:endParaRPr>
          </a:p>
        </p:txBody>
      </p:sp>
      <p:sp>
        <p:nvSpPr>
          <p:cNvPr id="228358" name="Text Box 6"/>
          <p:cNvSpPr txBox="1">
            <a:spLocks noChangeArrowheads="1"/>
          </p:cNvSpPr>
          <p:nvPr/>
        </p:nvSpPr>
        <p:spPr bwMode="auto">
          <a:xfrm>
            <a:off x="876300" y="4267200"/>
            <a:ext cx="2781300" cy="605294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000" dirty="0" smtClean="0"/>
          </a:p>
          <a:p>
            <a:r>
              <a:rPr lang="en-US" sz="2000" i="1" baseline="0" dirty="0" smtClean="0"/>
              <a:t>f</a:t>
            </a:r>
            <a:r>
              <a:rPr lang="en-US" sz="2000" baseline="0" dirty="0" smtClean="0"/>
              <a:t>(</a:t>
            </a:r>
            <a:r>
              <a:rPr lang="en-US" sz="2000" b="1" baseline="0" dirty="0" smtClean="0"/>
              <a:t>x</a:t>
            </a:r>
            <a:r>
              <a:rPr lang="en-US" sz="2000" baseline="0" dirty="0" smtClean="0"/>
              <a:t>) = </a:t>
            </a:r>
            <a:r>
              <a:rPr lang="el-GR" sz="2000" baseline="0" dirty="0" smtClean="0">
                <a:cs typeface="Times New Roman" pitchFamily="18" charset="0"/>
              </a:rPr>
              <a:t>Σ</a:t>
            </a:r>
            <a:r>
              <a:rPr lang="el-GR" sz="2000" i="1" baseline="0" dirty="0" smtClean="0">
                <a:cs typeface="Times New Roman" pitchFamily="18" charset="0"/>
              </a:rPr>
              <a:t>α</a:t>
            </a:r>
            <a:r>
              <a:rPr lang="en-US" sz="2000" i="1" dirty="0" err="1" smtClean="0"/>
              <a:t>i</a:t>
            </a:r>
            <a:r>
              <a:rPr lang="en-US" sz="2000" i="1" baseline="0" dirty="0" err="1" smtClean="0">
                <a:cs typeface="Times New Roman" pitchFamily="18" charset="0"/>
              </a:rPr>
              <a:t>y</a:t>
            </a:r>
            <a:r>
              <a:rPr lang="en-US" sz="2000" i="1" dirty="0" err="1" smtClean="0"/>
              <a:t>i</a:t>
            </a:r>
            <a:r>
              <a:rPr lang="en-US" sz="2000" b="1" baseline="0" dirty="0" err="1" smtClean="0"/>
              <a:t>K</a:t>
            </a:r>
            <a:r>
              <a:rPr lang="en-US" sz="2000" b="1" baseline="0" dirty="0" smtClean="0"/>
              <a:t>(</a:t>
            </a:r>
            <a:r>
              <a:rPr lang="en-US" sz="2000" b="1" baseline="0" dirty="0" err="1" smtClean="0"/>
              <a:t>x</a:t>
            </a:r>
            <a:r>
              <a:rPr lang="en-US" sz="2000" i="1" dirty="0" err="1" smtClean="0"/>
              <a:t>i</a:t>
            </a:r>
            <a:r>
              <a:rPr lang="en-US" sz="2000" b="1" baseline="0" dirty="0" err="1" smtClean="0"/>
              <a:t>,x</a:t>
            </a:r>
            <a:r>
              <a:rPr lang="en-US" sz="2000" i="1" dirty="0" err="1" smtClean="0"/>
              <a:t>j</a:t>
            </a:r>
            <a:r>
              <a:rPr lang="en-US" sz="2000" b="1" baseline="0" dirty="0" smtClean="0"/>
              <a:t>) + </a:t>
            </a:r>
            <a:r>
              <a:rPr lang="en-US" sz="2000" i="1" baseline="0" dirty="0" smtClean="0"/>
              <a:t>b</a:t>
            </a:r>
            <a:endParaRPr lang="en-US" sz="2000" i="1" baseline="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9 - 25/05/2010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SVM applications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66863"/>
            <a:ext cx="86868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SVMs were originally proposed by </a:t>
            </a:r>
            <a:r>
              <a:rPr lang="en-US" dirty="0" err="1"/>
              <a:t>Boser</a:t>
            </a:r>
            <a:r>
              <a:rPr lang="en-US" dirty="0"/>
              <a:t>, </a:t>
            </a:r>
            <a:r>
              <a:rPr lang="en-US" dirty="0" err="1"/>
              <a:t>Guyon</a:t>
            </a:r>
            <a:r>
              <a:rPr lang="en-US" dirty="0"/>
              <a:t> and </a:t>
            </a:r>
            <a:r>
              <a:rPr lang="en-US" dirty="0" err="1"/>
              <a:t>Vapnik</a:t>
            </a:r>
            <a:r>
              <a:rPr lang="en-US" dirty="0"/>
              <a:t> in 1992 and gained increasing popularity in late 1990s.</a:t>
            </a:r>
          </a:p>
          <a:p>
            <a:r>
              <a:rPr lang="en-US" dirty="0"/>
              <a:t>SVMs are currently among the best performers for a number of classification tasks ranging from text to genomic data.</a:t>
            </a:r>
          </a:p>
          <a:p>
            <a:r>
              <a:rPr lang="en-US" dirty="0"/>
              <a:t>SVMs can be applied to complex data types beyond feature vectors (e.g. graphs, sequences, relational data) by designing kernel functions for such data.</a:t>
            </a:r>
          </a:p>
          <a:p>
            <a:r>
              <a:rPr lang="en-US" dirty="0"/>
              <a:t>SVM techniques have been extended to a number of tasks such as regression [</a:t>
            </a:r>
            <a:r>
              <a:rPr lang="en-US" dirty="0" err="1"/>
              <a:t>Vapnik</a:t>
            </a:r>
            <a:r>
              <a:rPr lang="en-US" dirty="0"/>
              <a:t> </a:t>
            </a:r>
            <a:r>
              <a:rPr lang="en-US" i="1" dirty="0"/>
              <a:t>et al.</a:t>
            </a:r>
            <a:r>
              <a:rPr lang="en-US" dirty="0"/>
              <a:t> ’97], principal component analysis [</a:t>
            </a:r>
            <a:r>
              <a:rPr lang="en-US" dirty="0" err="1"/>
              <a:t>Sch</a:t>
            </a:r>
            <a:r>
              <a:rPr lang="en-US" dirty="0" err="1">
                <a:cs typeface="Times New Roman" pitchFamily="18" charset="0"/>
              </a:rPr>
              <a:t>ö</a:t>
            </a:r>
            <a:r>
              <a:rPr lang="en-US" dirty="0" err="1"/>
              <a:t>lkopf</a:t>
            </a:r>
            <a:r>
              <a:rPr lang="en-US" dirty="0"/>
              <a:t> </a:t>
            </a:r>
            <a:r>
              <a:rPr lang="en-US" i="1" dirty="0"/>
              <a:t>et al. </a:t>
            </a:r>
            <a:r>
              <a:rPr lang="en-US" dirty="0"/>
              <a:t>’99], etc. </a:t>
            </a:r>
          </a:p>
          <a:p>
            <a:r>
              <a:rPr lang="en-US" dirty="0"/>
              <a:t>Most popular optimization algorithms for SVMs use </a:t>
            </a:r>
            <a:r>
              <a:rPr lang="en-US" i="1" dirty="0"/>
              <a:t>decomposition </a:t>
            </a:r>
            <a:r>
              <a:rPr lang="en-US" dirty="0"/>
              <a:t>to hill-climb over a subset of </a:t>
            </a:r>
            <a:r>
              <a:rPr lang="el-GR" i="1" dirty="0">
                <a:cs typeface="Times New Roman" pitchFamily="18" charset="0"/>
              </a:rPr>
              <a:t>α</a:t>
            </a:r>
            <a:r>
              <a:rPr lang="en-US" i="1" baseline="-25000" dirty="0" err="1">
                <a:cs typeface="Times New Roman" pitchFamily="18" charset="0"/>
              </a:rPr>
              <a:t>i</a:t>
            </a:r>
            <a:r>
              <a:rPr lang="en-US" i="1" dirty="0" err="1">
                <a:cs typeface="Times New Roman" pitchFamily="18" charset="0"/>
              </a:rPr>
              <a:t>’</a:t>
            </a:r>
            <a:r>
              <a:rPr lang="en-US" dirty="0" err="1">
                <a:cs typeface="Times New Roman" pitchFamily="18" charset="0"/>
              </a:rPr>
              <a:t>s</a:t>
            </a:r>
            <a:r>
              <a:rPr lang="en-US" dirty="0">
                <a:cs typeface="Times New Roman" pitchFamily="18" charset="0"/>
              </a:rPr>
              <a:t> at a time, e.g. </a:t>
            </a:r>
            <a:r>
              <a:rPr lang="en-US" dirty="0"/>
              <a:t>SMO [Platt ’99] and </a:t>
            </a:r>
            <a:r>
              <a:rPr lang="en-US" baseline="-25000" dirty="0"/>
              <a:t> </a:t>
            </a:r>
            <a:r>
              <a:rPr lang="en-US" dirty="0"/>
              <a:t>[</a:t>
            </a:r>
            <a:r>
              <a:rPr lang="en-US" dirty="0" err="1"/>
              <a:t>Joachims</a:t>
            </a:r>
            <a:r>
              <a:rPr lang="en-US" dirty="0"/>
              <a:t> ’99]</a:t>
            </a:r>
          </a:p>
          <a:p>
            <a:r>
              <a:rPr lang="en-US" dirty="0"/>
              <a:t> </a:t>
            </a:r>
            <a:r>
              <a:rPr lang="en-US" dirty="0">
                <a:cs typeface="Times New Roman" pitchFamily="18" charset="0"/>
              </a:rPr>
              <a:t>Tuning SVMs remains a black art:  selecting a specific kernel and parameters is usually done in a try-and-see manner. </a:t>
            </a:r>
          </a:p>
          <a:p>
            <a:endParaRPr lang="en-US" i="1" baseline="-25000" dirty="0">
              <a:cs typeface="Times New Roman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9 - 25/05/2010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Revisão de </a:t>
            </a:r>
            <a:r>
              <a:rPr lang="pt-BR" dirty="0" err="1" smtClean="0"/>
              <a:t>Perceptrons</a:t>
            </a:r>
            <a:r>
              <a:rPr lang="pt-BR" dirty="0" smtClean="0"/>
              <a:t>:  Separadores Lineares</a:t>
            </a:r>
            <a:endParaRPr lang="pt-BR" dirty="0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04950"/>
            <a:ext cx="8229600" cy="1085850"/>
          </a:xfrm>
        </p:spPr>
        <p:txBody>
          <a:bodyPr>
            <a:normAutofit fontScale="92500"/>
          </a:bodyPr>
          <a:lstStyle/>
          <a:p>
            <a:r>
              <a:rPr lang="pt-BR" sz="2800" dirty="0" smtClean="0"/>
              <a:t>Classificação binária pode ser vista como a tarefa de separar as classes no espaço de características:</a:t>
            </a:r>
            <a:endParaRPr lang="pt-BR" sz="2800" dirty="0"/>
          </a:p>
        </p:txBody>
      </p:sp>
      <p:sp>
        <p:nvSpPr>
          <p:cNvPr id="165892" name="Line 4"/>
          <p:cNvSpPr>
            <a:spLocks noChangeShapeType="1"/>
          </p:cNvSpPr>
          <p:nvPr/>
        </p:nvSpPr>
        <p:spPr bwMode="auto">
          <a:xfrm flipV="1">
            <a:off x="896938" y="3054350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65893" name="Line 5"/>
          <p:cNvSpPr>
            <a:spLocks noChangeShapeType="1"/>
          </p:cNvSpPr>
          <p:nvPr/>
        </p:nvSpPr>
        <p:spPr bwMode="auto">
          <a:xfrm flipV="1">
            <a:off x="762000" y="5980113"/>
            <a:ext cx="40814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65894" name="AutoShape 6"/>
          <p:cNvSpPr>
            <a:spLocks noChangeArrowheads="1"/>
          </p:cNvSpPr>
          <p:nvPr/>
        </p:nvSpPr>
        <p:spPr bwMode="auto">
          <a:xfrm>
            <a:off x="1936750" y="38100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5895" name="AutoShape 7"/>
          <p:cNvSpPr>
            <a:spLocks noChangeArrowheads="1"/>
          </p:cNvSpPr>
          <p:nvPr/>
        </p:nvSpPr>
        <p:spPr bwMode="auto">
          <a:xfrm>
            <a:off x="1362075" y="41671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5896" name="AutoShape 8"/>
          <p:cNvSpPr>
            <a:spLocks noChangeArrowheads="1"/>
          </p:cNvSpPr>
          <p:nvPr/>
        </p:nvSpPr>
        <p:spPr bwMode="auto">
          <a:xfrm>
            <a:off x="1514475" y="47132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5897" name="AutoShape 9"/>
          <p:cNvSpPr>
            <a:spLocks noChangeArrowheads="1"/>
          </p:cNvSpPr>
          <p:nvPr/>
        </p:nvSpPr>
        <p:spPr bwMode="auto">
          <a:xfrm>
            <a:off x="1133475" y="51704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5898" name="AutoShape 10"/>
          <p:cNvSpPr>
            <a:spLocks noChangeArrowheads="1"/>
          </p:cNvSpPr>
          <p:nvPr/>
        </p:nvSpPr>
        <p:spPr bwMode="auto">
          <a:xfrm>
            <a:off x="1666875" y="35702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5899" name="AutoShape 11"/>
          <p:cNvSpPr>
            <a:spLocks noChangeArrowheads="1"/>
          </p:cNvSpPr>
          <p:nvPr/>
        </p:nvSpPr>
        <p:spPr bwMode="auto">
          <a:xfrm>
            <a:off x="1133475" y="44846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5900" name="AutoShape 12"/>
          <p:cNvSpPr>
            <a:spLocks noChangeArrowheads="1"/>
          </p:cNvSpPr>
          <p:nvPr/>
        </p:nvSpPr>
        <p:spPr bwMode="auto">
          <a:xfrm>
            <a:off x="1285875" y="46370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5901" name="AutoShape 13"/>
          <p:cNvSpPr>
            <a:spLocks noChangeArrowheads="1"/>
          </p:cNvSpPr>
          <p:nvPr/>
        </p:nvSpPr>
        <p:spPr bwMode="auto">
          <a:xfrm>
            <a:off x="2047875" y="42560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5902" name="AutoShape 14"/>
          <p:cNvSpPr>
            <a:spLocks noChangeArrowheads="1"/>
          </p:cNvSpPr>
          <p:nvPr/>
        </p:nvSpPr>
        <p:spPr bwMode="auto">
          <a:xfrm>
            <a:off x="2949575" y="42433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5903" name="AutoShape 15"/>
          <p:cNvSpPr>
            <a:spLocks noChangeArrowheads="1"/>
          </p:cNvSpPr>
          <p:nvPr/>
        </p:nvSpPr>
        <p:spPr bwMode="auto">
          <a:xfrm>
            <a:off x="2581275" y="51704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5904" name="AutoShape 16"/>
          <p:cNvSpPr>
            <a:spLocks noChangeArrowheads="1"/>
          </p:cNvSpPr>
          <p:nvPr/>
        </p:nvSpPr>
        <p:spPr bwMode="auto">
          <a:xfrm>
            <a:off x="3571875" y="51704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5905" name="AutoShape 17"/>
          <p:cNvSpPr>
            <a:spLocks noChangeArrowheads="1"/>
          </p:cNvSpPr>
          <p:nvPr/>
        </p:nvSpPr>
        <p:spPr bwMode="auto">
          <a:xfrm>
            <a:off x="2263775" y="56911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5906" name="AutoShape 18"/>
          <p:cNvSpPr>
            <a:spLocks noChangeArrowheads="1"/>
          </p:cNvSpPr>
          <p:nvPr/>
        </p:nvSpPr>
        <p:spPr bwMode="auto">
          <a:xfrm>
            <a:off x="2886075" y="45608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5907" name="AutoShape 19"/>
          <p:cNvSpPr>
            <a:spLocks noChangeArrowheads="1"/>
          </p:cNvSpPr>
          <p:nvPr/>
        </p:nvSpPr>
        <p:spPr bwMode="auto">
          <a:xfrm>
            <a:off x="2263775" y="50053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5908" name="AutoShape 20"/>
          <p:cNvSpPr>
            <a:spLocks noChangeArrowheads="1"/>
          </p:cNvSpPr>
          <p:nvPr/>
        </p:nvSpPr>
        <p:spPr bwMode="auto">
          <a:xfrm>
            <a:off x="2962275" y="53990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5909" name="AutoShape 21"/>
          <p:cNvSpPr>
            <a:spLocks noChangeArrowheads="1"/>
          </p:cNvSpPr>
          <p:nvPr/>
        </p:nvSpPr>
        <p:spPr bwMode="auto">
          <a:xfrm>
            <a:off x="3648075" y="44846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5910" name="Line 22"/>
          <p:cNvSpPr>
            <a:spLocks noChangeShapeType="1"/>
          </p:cNvSpPr>
          <p:nvPr/>
        </p:nvSpPr>
        <p:spPr bwMode="auto">
          <a:xfrm flipV="1">
            <a:off x="1209675" y="3036888"/>
            <a:ext cx="2438400" cy="2667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65911" name="AutoShape 23"/>
          <p:cNvSpPr>
            <a:spLocks noChangeArrowheads="1"/>
          </p:cNvSpPr>
          <p:nvPr/>
        </p:nvSpPr>
        <p:spPr bwMode="auto">
          <a:xfrm>
            <a:off x="2133600" y="29718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5912" name="AutoShape 24"/>
          <p:cNvSpPr>
            <a:spLocks noChangeArrowheads="1"/>
          </p:cNvSpPr>
          <p:nvPr/>
        </p:nvSpPr>
        <p:spPr bwMode="auto">
          <a:xfrm>
            <a:off x="2743200" y="30480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5913" name="AutoShape 25"/>
          <p:cNvSpPr>
            <a:spLocks noChangeArrowheads="1"/>
          </p:cNvSpPr>
          <p:nvPr/>
        </p:nvSpPr>
        <p:spPr bwMode="auto">
          <a:xfrm>
            <a:off x="3810000" y="381000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5914" name="Text Box 26"/>
          <p:cNvSpPr txBox="1">
            <a:spLocks noChangeArrowheads="1"/>
          </p:cNvSpPr>
          <p:nvPr/>
        </p:nvSpPr>
        <p:spPr bwMode="auto">
          <a:xfrm>
            <a:off x="3619500" y="2695575"/>
            <a:ext cx="2667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w</a:t>
            </a:r>
            <a:r>
              <a:rPr lang="en-US" b="1" baseline="30000"/>
              <a:t>T</a:t>
            </a:r>
            <a:r>
              <a:rPr lang="en-US" b="1"/>
              <a:t>x </a:t>
            </a:r>
            <a:r>
              <a:rPr lang="en-US"/>
              <a:t>+ </a:t>
            </a:r>
            <a:r>
              <a:rPr lang="en-US" i="1"/>
              <a:t>b</a:t>
            </a:r>
            <a:r>
              <a:rPr lang="en-US" b="1"/>
              <a:t> = 0</a:t>
            </a:r>
          </a:p>
        </p:txBody>
      </p:sp>
      <p:sp>
        <p:nvSpPr>
          <p:cNvPr id="165915" name="Text Box 27"/>
          <p:cNvSpPr txBox="1">
            <a:spLocks noChangeArrowheads="1"/>
          </p:cNvSpPr>
          <p:nvPr/>
        </p:nvSpPr>
        <p:spPr bwMode="auto">
          <a:xfrm>
            <a:off x="3619500" y="3257550"/>
            <a:ext cx="2667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w</a:t>
            </a:r>
            <a:r>
              <a:rPr lang="en-US" b="1" baseline="30000"/>
              <a:t>T</a:t>
            </a:r>
            <a:r>
              <a:rPr lang="en-US" b="1"/>
              <a:t>x </a:t>
            </a:r>
            <a:r>
              <a:rPr lang="en-US"/>
              <a:t>+ </a:t>
            </a:r>
            <a:r>
              <a:rPr lang="en-US" i="1"/>
              <a:t>b</a:t>
            </a:r>
            <a:r>
              <a:rPr lang="en-US" b="1"/>
              <a:t> &lt; 0</a:t>
            </a:r>
          </a:p>
        </p:txBody>
      </p:sp>
      <p:sp>
        <p:nvSpPr>
          <p:cNvPr id="165916" name="Text Box 28"/>
          <p:cNvSpPr txBox="1">
            <a:spLocks noChangeArrowheads="1"/>
          </p:cNvSpPr>
          <p:nvPr/>
        </p:nvSpPr>
        <p:spPr bwMode="auto">
          <a:xfrm>
            <a:off x="1190625" y="3038475"/>
            <a:ext cx="2667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w</a:t>
            </a:r>
            <a:r>
              <a:rPr lang="en-US" b="1" baseline="30000"/>
              <a:t>T</a:t>
            </a:r>
            <a:r>
              <a:rPr lang="en-US" b="1"/>
              <a:t>x </a:t>
            </a:r>
            <a:r>
              <a:rPr lang="en-US"/>
              <a:t>+ </a:t>
            </a:r>
            <a:r>
              <a:rPr lang="en-US" i="1"/>
              <a:t>b</a:t>
            </a:r>
            <a:r>
              <a:rPr lang="en-US" b="1"/>
              <a:t> &gt; 0</a:t>
            </a:r>
          </a:p>
        </p:txBody>
      </p:sp>
      <p:sp>
        <p:nvSpPr>
          <p:cNvPr id="165917" name="Text Box 29"/>
          <p:cNvSpPr txBox="1">
            <a:spLocks noChangeArrowheads="1"/>
          </p:cNvSpPr>
          <p:nvPr/>
        </p:nvSpPr>
        <p:spPr bwMode="auto">
          <a:xfrm>
            <a:off x="5286375" y="4381500"/>
            <a:ext cx="29337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f</a:t>
            </a:r>
            <a:r>
              <a:rPr lang="en-US"/>
              <a:t>(</a:t>
            </a:r>
            <a:r>
              <a:rPr lang="en-US" b="1"/>
              <a:t>x</a:t>
            </a:r>
            <a:r>
              <a:rPr lang="en-US"/>
              <a:t>)</a:t>
            </a:r>
            <a:r>
              <a:rPr lang="en-US" i="1"/>
              <a:t> = </a:t>
            </a:r>
            <a:r>
              <a:rPr lang="en-US"/>
              <a:t>sign(</a:t>
            </a:r>
            <a:r>
              <a:rPr lang="en-US" b="1"/>
              <a:t>w</a:t>
            </a:r>
            <a:r>
              <a:rPr lang="en-US" b="1" baseline="30000"/>
              <a:t>T</a:t>
            </a:r>
            <a:r>
              <a:rPr lang="en-US" b="1"/>
              <a:t>x </a:t>
            </a:r>
            <a:r>
              <a:rPr lang="en-US"/>
              <a:t>+ </a:t>
            </a:r>
            <a:r>
              <a:rPr lang="en-US" i="1"/>
              <a:t>b</a:t>
            </a:r>
            <a:r>
              <a:rPr lang="en-US"/>
              <a:t>)</a:t>
            </a:r>
            <a:endParaRPr lang="en-US" b="1"/>
          </a:p>
        </p:txBody>
      </p:sp>
      <p:sp>
        <p:nvSpPr>
          <p:cNvPr id="30" name="Espaço Reservado para Número de Slide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1" name="Espaço Reservado para Rodapé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9 - 25/05/2010</a:t>
            </a:r>
            <a:endParaRPr lang="en-US"/>
          </a:p>
        </p:txBody>
      </p:sp>
    </p:spTree>
  </p:cSld>
  <p:clrMapOvr>
    <a:masterClrMapping/>
  </p:clrMapOvr>
  <p:transition advTm="349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910" grpId="0" animBg="1"/>
      <p:bldP spid="165914" grpId="0"/>
      <p:bldP spid="165915" grpId="0"/>
      <p:bldP spid="165916" grpId="0"/>
      <p:bldP spid="1659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Separadores Lineares</a:t>
            </a:r>
            <a:endParaRPr lang="pt-BR" dirty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04950"/>
            <a:ext cx="8229600" cy="5029200"/>
          </a:xfrm>
        </p:spPr>
        <p:txBody>
          <a:bodyPr/>
          <a:lstStyle/>
          <a:p>
            <a:r>
              <a:rPr lang="pt-BR" sz="2800" dirty="0" smtClean="0"/>
              <a:t>Qual destes separadores é ótimo?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205828" name="Line 4"/>
          <p:cNvSpPr>
            <a:spLocks noChangeShapeType="1"/>
          </p:cNvSpPr>
          <p:nvPr/>
        </p:nvSpPr>
        <p:spPr bwMode="auto">
          <a:xfrm flipV="1">
            <a:off x="2606675" y="2825750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05829" name="Line 5"/>
          <p:cNvSpPr>
            <a:spLocks noChangeShapeType="1"/>
          </p:cNvSpPr>
          <p:nvPr/>
        </p:nvSpPr>
        <p:spPr bwMode="auto">
          <a:xfrm flipV="1">
            <a:off x="2471738" y="5751513"/>
            <a:ext cx="4081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05830" name="AutoShape 6"/>
          <p:cNvSpPr>
            <a:spLocks noChangeArrowheads="1"/>
          </p:cNvSpPr>
          <p:nvPr/>
        </p:nvSpPr>
        <p:spPr bwMode="auto">
          <a:xfrm>
            <a:off x="3646488" y="35814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5831" name="AutoShape 7"/>
          <p:cNvSpPr>
            <a:spLocks noChangeArrowheads="1"/>
          </p:cNvSpPr>
          <p:nvPr/>
        </p:nvSpPr>
        <p:spPr bwMode="auto">
          <a:xfrm>
            <a:off x="3071813" y="39385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5832" name="AutoShape 8"/>
          <p:cNvSpPr>
            <a:spLocks noChangeArrowheads="1"/>
          </p:cNvSpPr>
          <p:nvPr/>
        </p:nvSpPr>
        <p:spPr bwMode="auto">
          <a:xfrm>
            <a:off x="3224213" y="44846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5833" name="AutoShape 9"/>
          <p:cNvSpPr>
            <a:spLocks noChangeArrowheads="1"/>
          </p:cNvSpPr>
          <p:nvPr/>
        </p:nvSpPr>
        <p:spPr bwMode="auto">
          <a:xfrm>
            <a:off x="2843213" y="49418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5834" name="AutoShape 10"/>
          <p:cNvSpPr>
            <a:spLocks noChangeArrowheads="1"/>
          </p:cNvSpPr>
          <p:nvPr/>
        </p:nvSpPr>
        <p:spPr bwMode="auto">
          <a:xfrm>
            <a:off x="3376613" y="33416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5835" name="AutoShape 11"/>
          <p:cNvSpPr>
            <a:spLocks noChangeArrowheads="1"/>
          </p:cNvSpPr>
          <p:nvPr/>
        </p:nvSpPr>
        <p:spPr bwMode="auto">
          <a:xfrm>
            <a:off x="2843213" y="42560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5836" name="AutoShape 12"/>
          <p:cNvSpPr>
            <a:spLocks noChangeArrowheads="1"/>
          </p:cNvSpPr>
          <p:nvPr/>
        </p:nvSpPr>
        <p:spPr bwMode="auto">
          <a:xfrm>
            <a:off x="2995613" y="44084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5837" name="AutoShape 13"/>
          <p:cNvSpPr>
            <a:spLocks noChangeArrowheads="1"/>
          </p:cNvSpPr>
          <p:nvPr/>
        </p:nvSpPr>
        <p:spPr bwMode="auto">
          <a:xfrm>
            <a:off x="3757613" y="40274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5838" name="AutoShape 14"/>
          <p:cNvSpPr>
            <a:spLocks noChangeArrowheads="1"/>
          </p:cNvSpPr>
          <p:nvPr/>
        </p:nvSpPr>
        <p:spPr bwMode="auto">
          <a:xfrm>
            <a:off x="4659313" y="40147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5839" name="AutoShape 15"/>
          <p:cNvSpPr>
            <a:spLocks noChangeArrowheads="1"/>
          </p:cNvSpPr>
          <p:nvPr/>
        </p:nvSpPr>
        <p:spPr bwMode="auto">
          <a:xfrm>
            <a:off x="4291013" y="49418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5840" name="AutoShape 16"/>
          <p:cNvSpPr>
            <a:spLocks noChangeArrowheads="1"/>
          </p:cNvSpPr>
          <p:nvPr/>
        </p:nvSpPr>
        <p:spPr bwMode="auto">
          <a:xfrm>
            <a:off x="5281613" y="49418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5841" name="AutoShape 17"/>
          <p:cNvSpPr>
            <a:spLocks noChangeArrowheads="1"/>
          </p:cNvSpPr>
          <p:nvPr/>
        </p:nvSpPr>
        <p:spPr bwMode="auto">
          <a:xfrm>
            <a:off x="3973513" y="54625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5842" name="AutoShape 18"/>
          <p:cNvSpPr>
            <a:spLocks noChangeArrowheads="1"/>
          </p:cNvSpPr>
          <p:nvPr/>
        </p:nvSpPr>
        <p:spPr bwMode="auto">
          <a:xfrm>
            <a:off x="4595813" y="43322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5843" name="AutoShape 19"/>
          <p:cNvSpPr>
            <a:spLocks noChangeArrowheads="1"/>
          </p:cNvSpPr>
          <p:nvPr/>
        </p:nvSpPr>
        <p:spPr bwMode="auto">
          <a:xfrm>
            <a:off x="3973513" y="47767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5844" name="AutoShape 20"/>
          <p:cNvSpPr>
            <a:spLocks noChangeArrowheads="1"/>
          </p:cNvSpPr>
          <p:nvPr/>
        </p:nvSpPr>
        <p:spPr bwMode="auto">
          <a:xfrm>
            <a:off x="4672013" y="51704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5845" name="AutoShape 21"/>
          <p:cNvSpPr>
            <a:spLocks noChangeArrowheads="1"/>
          </p:cNvSpPr>
          <p:nvPr/>
        </p:nvSpPr>
        <p:spPr bwMode="auto">
          <a:xfrm>
            <a:off x="5357813" y="42560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5846" name="Line 22"/>
          <p:cNvSpPr>
            <a:spLocks noChangeShapeType="1"/>
          </p:cNvSpPr>
          <p:nvPr/>
        </p:nvSpPr>
        <p:spPr bwMode="auto">
          <a:xfrm flipV="1">
            <a:off x="2919413" y="3048000"/>
            <a:ext cx="2676525" cy="242728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05847" name="AutoShape 23"/>
          <p:cNvSpPr>
            <a:spLocks noChangeArrowheads="1"/>
          </p:cNvSpPr>
          <p:nvPr/>
        </p:nvSpPr>
        <p:spPr bwMode="auto">
          <a:xfrm>
            <a:off x="3843338" y="27432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5848" name="AutoShape 24"/>
          <p:cNvSpPr>
            <a:spLocks noChangeArrowheads="1"/>
          </p:cNvSpPr>
          <p:nvPr/>
        </p:nvSpPr>
        <p:spPr bwMode="auto">
          <a:xfrm>
            <a:off x="4452938" y="28194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5849" name="AutoShape 25"/>
          <p:cNvSpPr>
            <a:spLocks noChangeArrowheads="1"/>
          </p:cNvSpPr>
          <p:nvPr/>
        </p:nvSpPr>
        <p:spPr bwMode="auto">
          <a:xfrm>
            <a:off x="5519738" y="358140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5851" name="Line 27"/>
          <p:cNvSpPr>
            <a:spLocks noChangeShapeType="1"/>
          </p:cNvSpPr>
          <p:nvPr/>
        </p:nvSpPr>
        <p:spPr bwMode="auto">
          <a:xfrm flipV="1">
            <a:off x="3071813" y="2743200"/>
            <a:ext cx="2143125" cy="288448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05852" name="Line 28"/>
          <p:cNvSpPr>
            <a:spLocks noChangeShapeType="1"/>
          </p:cNvSpPr>
          <p:nvPr/>
        </p:nvSpPr>
        <p:spPr bwMode="auto">
          <a:xfrm flipV="1">
            <a:off x="2700338" y="3048000"/>
            <a:ext cx="2971800" cy="2286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05853" name="Line 29"/>
          <p:cNvSpPr>
            <a:spLocks noChangeShapeType="1"/>
          </p:cNvSpPr>
          <p:nvPr/>
        </p:nvSpPr>
        <p:spPr bwMode="auto">
          <a:xfrm flipV="1">
            <a:off x="3233738" y="2819400"/>
            <a:ext cx="1828800" cy="28956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05854" name="Line 30"/>
          <p:cNvSpPr>
            <a:spLocks noChangeShapeType="1"/>
          </p:cNvSpPr>
          <p:nvPr/>
        </p:nvSpPr>
        <p:spPr bwMode="auto">
          <a:xfrm flipV="1">
            <a:off x="3005138" y="2743200"/>
            <a:ext cx="1828800" cy="28956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05855" name="Line 31"/>
          <p:cNvSpPr>
            <a:spLocks noChangeShapeType="1"/>
          </p:cNvSpPr>
          <p:nvPr/>
        </p:nvSpPr>
        <p:spPr bwMode="auto">
          <a:xfrm flipV="1">
            <a:off x="2852738" y="2895600"/>
            <a:ext cx="2667000" cy="2590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2" name="Espaço Reservado para Rodapé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9 - 25/05/2010</a:t>
            </a:r>
            <a:endParaRPr lang="en-US"/>
          </a:p>
        </p:txBody>
      </p:sp>
    </p:spTree>
  </p:cSld>
  <p:clrMapOvr>
    <a:masterClrMapping/>
  </p:clrMapOvr>
  <p:transition advTm="349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46" grpId="0" animBg="1"/>
      <p:bldP spid="205851" grpId="0" animBg="1"/>
      <p:bldP spid="205852" grpId="0" animBg="1"/>
      <p:bldP spid="205853" grpId="0" animBg="1"/>
      <p:bldP spid="205854" grpId="0" animBg="1"/>
      <p:bldP spid="2058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Margem de Classificação</a:t>
            </a:r>
            <a:endParaRPr lang="pt-BR" dirty="0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85900"/>
            <a:ext cx="8648700" cy="1714500"/>
          </a:xfrm>
        </p:spPr>
        <p:txBody>
          <a:bodyPr>
            <a:normAutofit fontScale="92500"/>
          </a:bodyPr>
          <a:lstStyle/>
          <a:p>
            <a:r>
              <a:rPr lang="pt-BR" sz="2400" dirty="0" smtClean="0"/>
              <a:t>Distância do exemplo </a:t>
            </a:r>
            <a:r>
              <a:rPr lang="pt-BR" sz="2400" b="1" dirty="0" smtClean="0"/>
              <a:t>x</a:t>
            </a:r>
            <a:r>
              <a:rPr lang="pt-BR" sz="2400" i="1" baseline="-25000" dirty="0" smtClean="0"/>
              <a:t>i</a:t>
            </a:r>
            <a:r>
              <a:rPr lang="pt-BR" sz="2400" dirty="0" smtClean="0"/>
              <a:t> ao separador é </a:t>
            </a:r>
          </a:p>
          <a:p>
            <a:r>
              <a:rPr lang="pt-BR" sz="2400" dirty="0" smtClean="0"/>
              <a:t>Exemplos mais próximos ao hiperplano são </a:t>
            </a:r>
            <a:r>
              <a:rPr lang="pt-BR" sz="2400" b="1" i="1" dirty="0" smtClean="0"/>
              <a:t>vetores de suporte</a:t>
            </a:r>
            <a:r>
              <a:rPr lang="pt-BR" sz="2400" dirty="0" smtClean="0"/>
              <a:t>. </a:t>
            </a:r>
          </a:p>
          <a:p>
            <a:r>
              <a:rPr lang="pt-BR" sz="2400" b="1" i="1" dirty="0" smtClean="0"/>
              <a:t>Margem</a:t>
            </a:r>
            <a:r>
              <a:rPr lang="pt-BR" sz="2400" dirty="0" smtClean="0"/>
              <a:t> </a:t>
            </a:r>
            <a:r>
              <a:rPr lang="pt-BR" sz="2400" i="1" dirty="0" smtClean="0">
                <a:cs typeface="Times New Roman" pitchFamily="18" charset="0"/>
              </a:rPr>
              <a:t>ρ</a:t>
            </a:r>
            <a:r>
              <a:rPr lang="pt-BR" sz="2400" dirty="0" smtClean="0">
                <a:cs typeface="Times New Roman" pitchFamily="18" charset="0"/>
              </a:rPr>
              <a:t> </a:t>
            </a:r>
            <a:r>
              <a:rPr lang="pt-BR" sz="2400" dirty="0" smtClean="0"/>
              <a:t>do separador é a distância entre vetores de suporte de classes diferentes.</a:t>
            </a:r>
          </a:p>
          <a:p>
            <a:endParaRPr lang="en-US" sz="2800" dirty="0"/>
          </a:p>
        </p:txBody>
      </p:sp>
      <p:sp>
        <p:nvSpPr>
          <p:cNvPr id="207876" name="Line 4"/>
          <p:cNvSpPr>
            <a:spLocks noChangeShapeType="1"/>
          </p:cNvSpPr>
          <p:nvPr/>
        </p:nvSpPr>
        <p:spPr bwMode="auto">
          <a:xfrm flipV="1">
            <a:off x="2663825" y="3340100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07877" name="Line 5"/>
          <p:cNvSpPr>
            <a:spLocks noChangeShapeType="1"/>
          </p:cNvSpPr>
          <p:nvPr/>
        </p:nvSpPr>
        <p:spPr bwMode="auto">
          <a:xfrm flipV="1">
            <a:off x="2528888" y="6265863"/>
            <a:ext cx="4081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07878" name="AutoShape 6"/>
          <p:cNvSpPr>
            <a:spLocks noChangeArrowheads="1"/>
          </p:cNvSpPr>
          <p:nvPr/>
        </p:nvSpPr>
        <p:spPr bwMode="auto">
          <a:xfrm>
            <a:off x="3703638" y="409575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7879" name="AutoShape 7"/>
          <p:cNvSpPr>
            <a:spLocks noChangeArrowheads="1"/>
          </p:cNvSpPr>
          <p:nvPr/>
        </p:nvSpPr>
        <p:spPr bwMode="auto">
          <a:xfrm>
            <a:off x="3128963" y="44529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7880" name="AutoShape 8"/>
          <p:cNvSpPr>
            <a:spLocks noChangeArrowheads="1"/>
          </p:cNvSpPr>
          <p:nvPr/>
        </p:nvSpPr>
        <p:spPr bwMode="auto">
          <a:xfrm>
            <a:off x="3281363" y="49990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7881" name="AutoShape 9"/>
          <p:cNvSpPr>
            <a:spLocks noChangeArrowheads="1"/>
          </p:cNvSpPr>
          <p:nvPr/>
        </p:nvSpPr>
        <p:spPr bwMode="auto">
          <a:xfrm>
            <a:off x="2900363" y="54562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7882" name="AutoShape 10"/>
          <p:cNvSpPr>
            <a:spLocks noChangeArrowheads="1"/>
          </p:cNvSpPr>
          <p:nvPr/>
        </p:nvSpPr>
        <p:spPr bwMode="auto">
          <a:xfrm>
            <a:off x="3433763" y="38560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7883" name="AutoShape 11"/>
          <p:cNvSpPr>
            <a:spLocks noChangeArrowheads="1"/>
          </p:cNvSpPr>
          <p:nvPr/>
        </p:nvSpPr>
        <p:spPr bwMode="auto">
          <a:xfrm>
            <a:off x="2900363" y="47704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7884" name="AutoShape 12"/>
          <p:cNvSpPr>
            <a:spLocks noChangeArrowheads="1"/>
          </p:cNvSpPr>
          <p:nvPr/>
        </p:nvSpPr>
        <p:spPr bwMode="auto">
          <a:xfrm>
            <a:off x="3052763" y="49228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7885" name="AutoShape 13"/>
          <p:cNvSpPr>
            <a:spLocks noChangeArrowheads="1"/>
          </p:cNvSpPr>
          <p:nvPr/>
        </p:nvSpPr>
        <p:spPr bwMode="auto">
          <a:xfrm>
            <a:off x="3814763" y="45418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7886" name="AutoShape 14"/>
          <p:cNvSpPr>
            <a:spLocks noChangeArrowheads="1"/>
          </p:cNvSpPr>
          <p:nvPr/>
        </p:nvSpPr>
        <p:spPr bwMode="auto">
          <a:xfrm>
            <a:off x="4716463" y="45291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7887" name="AutoShape 15"/>
          <p:cNvSpPr>
            <a:spLocks noChangeArrowheads="1"/>
          </p:cNvSpPr>
          <p:nvPr/>
        </p:nvSpPr>
        <p:spPr bwMode="auto">
          <a:xfrm>
            <a:off x="4348163" y="54562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7888" name="AutoShape 16"/>
          <p:cNvSpPr>
            <a:spLocks noChangeArrowheads="1"/>
          </p:cNvSpPr>
          <p:nvPr/>
        </p:nvSpPr>
        <p:spPr bwMode="auto">
          <a:xfrm>
            <a:off x="5338763" y="54562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7889" name="AutoShape 17"/>
          <p:cNvSpPr>
            <a:spLocks noChangeArrowheads="1"/>
          </p:cNvSpPr>
          <p:nvPr/>
        </p:nvSpPr>
        <p:spPr bwMode="auto">
          <a:xfrm>
            <a:off x="4030663" y="59769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7890" name="AutoShape 18"/>
          <p:cNvSpPr>
            <a:spLocks noChangeArrowheads="1"/>
          </p:cNvSpPr>
          <p:nvPr/>
        </p:nvSpPr>
        <p:spPr bwMode="auto">
          <a:xfrm>
            <a:off x="4652963" y="48466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7891" name="AutoShape 19"/>
          <p:cNvSpPr>
            <a:spLocks noChangeArrowheads="1"/>
          </p:cNvSpPr>
          <p:nvPr/>
        </p:nvSpPr>
        <p:spPr bwMode="auto">
          <a:xfrm>
            <a:off x="4084638" y="534035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7892" name="AutoShape 20"/>
          <p:cNvSpPr>
            <a:spLocks noChangeArrowheads="1"/>
          </p:cNvSpPr>
          <p:nvPr/>
        </p:nvSpPr>
        <p:spPr bwMode="auto">
          <a:xfrm>
            <a:off x="4729163" y="56848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7893" name="AutoShape 21"/>
          <p:cNvSpPr>
            <a:spLocks noChangeArrowheads="1"/>
          </p:cNvSpPr>
          <p:nvPr/>
        </p:nvSpPr>
        <p:spPr bwMode="auto">
          <a:xfrm>
            <a:off x="5414963" y="47704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7895" name="AutoShape 23"/>
          <p:cNvSpPr>
            <a:spLocks noChangeArrowheads="1"/>
          </p:cNvSpPr>
          <p:nvPr/>
        </p:nvSpPr>
        <p:spPr bwMode="auto">
          <a:xfrm>
            <a:off x="3900488" y="325755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7896" name="AutoShape 24"/>
          <p:cNvSpPr>
            <a:spLocks noChangeArrowheads="1"/>
          </p:cNvSpPr>
          <p:nvPr/>
        </p:nvSpPr>
        <p:spPr bwMode="auto">
          <a:xfrm>
            <a:off x="4510088" y="333375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7897" name="AutoShape 25"/>
          <p:cNvSpPr>
            <a:spLocks noChangeArrowheads="1"/>
          </p:cNvSpPr>
          <p:nvPr/>
        </p:nvSpPr>
        <p:spPr bwMode="auto">
          <a:xfrm>
            <a:off x="5576888" y="409575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7898" name="Line 26"/>
          <p:cNvSpPr>
            <a:spLocks noChangeShapeType="1"/>
          </p:cNvSpPr>
          <p:nvPr/>
        </p:nvSpPr>
        <p:spPr bwMode="auto">
          <a:xfrm flipV="1">
            <a:off x="3128963" y="3257550"/>
            <a:ext cx="2143125" cy="288448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07905" name="Line 33"/>
          <p:cNvSpPr>
            <a:spLocks noChangeShapeType="1"/>
          </p:cNvSpPr>
          <p:nvPr/>
        </p:nvSpPr>
        <p:spPr bwMode="auto">
          <a:xfrm>
            <a:off x="3981450" y="3340100"/>
            <a:ext cx="762000" cy="615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07906" name="Line 34"/>
          <p:cNvSpPr>
            <a:spLocks noChangeShapeType="1"/>
          </p:cNvSpPr>
          <p:nvPr/>
        </p:nvSpPr>
        <p:spPr bwMode="auto">
          <a:xfrm flipH="1" flipV="1">
            <a:off x="4464050" y="4362450"/>
            <a:ext cx="254000" cy="1841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graphicFrame>
        <p:nvGraphicFramePr>
          <p:cNvPr id="207908" name="Object 36"/>
          <p:cNvGraphicFramePr>
            <a:graphicFrameLocks noChangeAspect="1"/>
          </p:cNvGraphicFramePr>
          <p:nvPr/>
        </p:nvGraphicFramePr>
        <p:xfrm>
          <a:off x="5791200" y="1295400"/>
          <a:ext cx="1260475" cy="730250"/>
        </p:xfrm>
        <a:graphic>
          <a:graphicData uri="http://schemas.openxmlformats.org/presentationml/2006/ole">
            <p:oleObj spid="_x0000_s233474" name="Equation" r:id="rId4" imgW="812520" imgH="469800" progId="Equation.3">
              <p:embed/>
            </p:oleObj>
          </a:graphicData>
        </a:graphic>
      </p:graphicFrame>
      <p:sp>
        <p:nvSpPr>
          <p:cNvPr id="207909" name="Text Box 37"/>
          <p:cNvSpPr txBox="1">
            <a:spLocks noChangeArrowheads="1"/>
          </p:cNvSpPr>
          <p:nvPr/>
        </p:nvSpPr>
        <p:spPr bwMode="auto">
          <a:xfrm>
            <a:off x="4086225" y="3476625"/>
            <a:ext cx="4953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r</a:t>
            </a:r>
          </a:p>
        </p:txBody>
      </p:sp>
      <p:sp>
        <p:nvSpPr>
          <p:cNvPr id="207910" name="Oval 38"/>
          <p:cNvSpPr>
            <a:spLocks noChangeArrowheads="1"/>
          </p:cNvSpPr>
          <p:nvPr/>
        </p:nvSpPr>
        <p:spPr bwMode="auto">
          <a:xfrm>
            <a:off x="3740150" y="4476750"/>
            <a:ext cx="228600" cy="219075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7911" name="Oval 39"/>
          <p:cNvSpPr>
            <a:spLocks noChangeArrowheads="1"/>
          </p:cNvSpPr>
          <p:nvPr/>
        </p:nvSpPr>
        <p:spPr bwMode="auto">
          <a:xfrm>
            <a:off x="4013200" y="5272088"/>
            <a:ext cx="228600" cy="219075"/>
          </a:xfrm>
          <a:prstGeom prst="ellipse">
            <a:avLst/>
          </a:prstGeom>
          <a:noFill/>
          <a:ln w="19050" algn="ctr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7912" name="Oval 40"/>
          <p:cNvSpPr>
            <a:spLocks noChangeArrowheads="1"/>
          </p:cNvSpPr>
          <p:nvPr/>
        </p:nvSpPr>
        <p:spPr bwMode="auto">
          <a:xfrm>
            <a:off x="4646613" y="4459288"/>
            <a:ext cx="228600" cy="219075"/>
          </a:xfrm>
          <a:prstGeom prst="ellipse">
            <a:avLst/>
          </a:prstGeom>
          <a:noFill/>
          <a:ln w="19050" algn="ctr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7913" name="Line 41"/>
          <p:cNvSpPr>
            <a:spLocks noChangeShapeType="1"/>
          </p:cNvSpPr>
          <p:nvPr/>
        </p:nvSpPr>
        <p:spPr bwMode="auto">
          <a:xfrm flipH="1" flipV="1">
            <a:off x="3840163" y="5176838"/>
            <a:ext cx="244475" cy="1746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07914" name="Line 42"/>
          <p:cNvSpPr>
            <a:spLocks noChangeShapeType="1"/>
          </p:cNvSpPr>
          <p:nvPr/>
        </p:nvSpPr>
        <p:spPr bwMode="auto">
          <a:xfrm flipH="1" flipV="1">
            <a:off x="3892550" y="4614863"/>
            <a:ext cx="234950" cy="1793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07915" name="Line 43"/>
          <p:cNvSpPr>
            <a:spLocks noChangeShapeType="1"/>
          </p:cNvSpPr>
          <p:nvPr/>
        </p:nvSpPr>
        <p:spPr bwMode="auto">
          <a:xfrm flipV="1">
            <a:off x="3567113" y="3438525"/>
            <a:ext cx="2009775" cy="2693988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07916" name="Line 44"/>
          <p:cNvSpPr>
            <a:spLocks noChangeShapeType="1"/>
          </p:cNvSpPr>
          <p:nvPr/>
        </p:nvSpPr>
        <p:spPr bwMode="auto">
          <a:xfrm flipV="1">
            <a:off x="2919413" y="3076575"/>
            <a:ext cx="2066925" cy="2770188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07917" name="Line 45"/>
          <p:cNvSpPr>
            <a:spLocks noChangeShapeType="1"/>
          </p:cNvSpPr>
          <p:nvPr/>
        </p:nvSpPr>
        <p:spPr bwMode="auto">
          <a:xfrm>
            <a:off x="4933950" y="3143250"/>
            <a:ext cx="552450" cy="419100"/>
          </a:xfrm>
          <a:prstGeom prst="line">
            <a:avLst/>
          </a:prstGeom>
          <a:noFill/>
          <a:ln w="9525">
            <a:solidFill>
              <a:srgbClr val="339966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07918" name="Text Box 46"/>
          <p:cNvSpPr txBox="1">
            <a:spLocks noChangeArrowheads="1"/>
          </p:cNvSpPr>
          <p:nvPr/>
        </p:nvSpPr>
        <p:spPr bwMode="auto">
          <a:xfrm>
            <a:off x="5010150" y="2819400"/>
            <a:ext cx="1143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i="1"/>
              <a:t>ρ</a:t>
            </a:r>
            <a:endParaRPr lang="en-US" i="1"/>
          </a:p>
        </p:txBody>
      </p:sp>
      <p:sp>
        <p:nvSpPr>
          <p:cNvPr id="39" name="Espaço Reservado para Número de Slide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0" name="Espaço Reservado para Rodapé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9 - 25/05/2010</a:t>
            </a:r>
            <a:endParaRPr lang="en-US"/>
          </a:p>
        </p:txBody>
      </p:sp>
    </p:spTree>
  </p:cSld>
  <p:clrMapOvr>
    <a:masterClrMapping/>
  </p:clrMapOvr>
  <p:transition advTm="349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910" grpId="0" animBg="1"/>
      <p:bldP spid="207911" grpId="0" animBg="1"/>
      <p:bldP spid="207912" grpId="0" animBg="1"/>
      <p:bldP spid="207915" grpId="0" animBg="1"/>
      <p:bldP spid="207916" grpId="0" animBg="1"/>
      <p:bldP spid="2079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Classificação com </a:t>
            </a:r>
            <a:br>
              <a:rPr lang="pt-BR" dirty="0" smtClean="0"/>
            </a:br>
            <a:r>
              <a:rPr lang="pt-BR" dirty="0" smtClean="0"/>
              <a:t>Máxima Margem</a:t>
            </a:r>
            <a:endParaRPr lang="pt-BR" dirty="0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9225"/>
            <a:ext cx="8229600" cy="5029200"/>
          </a:xfrm>
        </p:spPr>
        <p:txBody>
          <a:bodyPr/>
          <a:lstStyle/>
          <a:p>
            <a:r>
              <a:rPr lang="pt-BR" sz="2400" dirty="0" smtClean="0"/>
              <a:t>Maximizar a margem é bom de acordo com a intuição e com a teoria PAC.</a:t>
            </a:r>
          </a:p>
          <a:p>
            <a:r>
              <a:rPr lang="pt-BR" sz="2400" dirty="0" smtClean="0"/>
              <a:t>Implica que só os vetores de suporte são importantes; outros exemplos de treinamento podem ser ignorados. </a:t>
            </a:r>
            <a:endParaRPr lang="pt-BR" sz="2400" dirty="0"/>
          </a:p>
        </p:txBody>
      </p:sp>
      <p:sp>
        <p:nvSpPr>
          <p:cNvPr id="209950" name="Line 30"/>
          <p:cNvSpPr>
            <a:spLocks noChangeShapeType="1"/>
          </p:cNvSpPr>
          <p:nvPr/>
        </p:nvSpPr>
        <p:spPr bwMode="auto">
          <a:xfrm flipV="1">
            <a:off x="2663825" y="3340100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09951" name="Line 31"/>
          <p:cNvSpPr>
            <a:spLocks noChangeShapeType="1"/>
          </p:cNvSpPr>
          <p:nvPr/>
        </p:nvSpPr>
        <p:spPr bwMode="auto">
          <a:xfrm flipV="1">
            <a:off x="2528888" y="6265863"/>
            <a:ext cx="4081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09952" name="AutoShape 32"/>
          <p:cNvSpPr>
            <a:spLocks noChangeArrowheads="1"/>
          </p:cNvSpPr>
          <p:nvPr/>
        </p:nvSpPr>
        <p:spPr bwMode="auto">
          <a:xfrm>
            <a:off x="3703638" y="409575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9953" name="AutoShape 33"/>
          <p:cNvSpPr>
            <a:spLocks noChangeArrowheads="1"/>
          </p:cNvSpPr>
          <p:nvPr/>
        </p:nvSpPr>
        <p:spPr bwMode="auto">
          <a:xfrm>
            <a:off x="3128963" y="44529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9954" name="AutoShape 34"/>
          <p:cNvSpPr>
            <a:spLocks noChangeArrowheads="1"/>
          </p:cNvSpPr>
          <p:nvPr/>
        </p:nvSpPr>
        <p:spPr bwMode="auto">
          <a:xfrm>
            <a:off x="3281363" y="49990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9955" name="AutoShape 35"/>
          <p:cNvSpPr>
            <a:spLocks noChangeArrowheads="1"/>
          </p:cNvSpPr>
          <p:nvPr/>
        </p:nvSpPr>
        <p:spPr bwMode="auto">
          <a:xfrm>
            <a:off x="2900363" y="54562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9956" name="AutoShape 36"/>
          <p:cNvSpPr>
            <a:spLocks noChangeArrowheads="1"/>
          </p:cNvSpPr>
          <p:nvPr/>
        </p:nvSpPr>
        <p:spPr bwMode="auto">
          <a:xfrm>
            <a:off x="3433763" y="38560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9957" name="AutoShape 37"/>
          <p:cNvSpPr>
            <a:spLocks noChangeArrowheads="1"/>
          </p:cNvSpPr>
          <p:nvPr/>
        </p:nvSpPr>
        <p:spPr bwMode="auto">
          <a:xfrm>
            <a:off x="2900363" y="47704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9958" name="AutoShape 38"/>
          <p:cNvSpPr>
            <a:spLocks noChangeArrowheads="1"/>
          </p:cNvSpPr>
          <p:nvPr/>
        </p:nvSpPr>
        <p:spPr bwMode="auto">
          <a:xfrm>
            <a:off x="3052763" y="49228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9959" name="AutoShape 39"/>
          <p:cNvSpPr>
            <a:spLocks noChangeArrowheads="1"/>
          </p:cNvSpPr>
          <p:nvPr/>
        </p:nvSpPr>
        <p:spPr bwMode="auto">
          <a:xfrm>
            <a:off x="3814763" y="45418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9960" name="AutoShape 40"/>
          <p:cNvSpPr>
            <a:spLocks noChangeArrowheads="1"/>
          </p:cNvSpPr>
          <p:nvPr/>
        </p:nvSpPr>
        <p:spPr bwMode="auto">
          <a:xfrm>
            <a:off x="4716463" y="45291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9961" name="AutoShape 41"/>
          <p:cNvSpPr>
            <a:spLocks noChangeArrowheads="1"/>
          </p:cNvSpPr>
          <p:nvPr/>
        </p:nvSpPr>
        <p:spPr bwMode="auto">
          <a:xfrm>
            <a:off x="4348163" y="54562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9962" name="AutoShape 42"/>
          <p:cNvSpPr>
            <a:spLocks noChangeArrowheads="1"/>
          </p:cNvSpPr>
          <p:nvPr/>
        </p:nvSpPr>
        <p:spPr bwMode="auto">
          <a:xfrm>
            <a:off x="5338763" y="54562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9963" name="AutoShape 43"/>
          <p:cNvSpPr>
            <a:spLocks noChangeArrowheads="1"/>
          </p:cNvSpPr>
          <p:nvPr/>
        </p:nvSpPr>
        <p:spPr bwMode="auto">
          <a:xfrm>
            <a:off x="4030663" y="59769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9964" name="AutoShape 44"/>
          <p:cNvSpPr>
            <a:spLocks noChangeArrowheads="1"/>
          </p:cNvSpPr>
          <p:nvPr/>
        </p:nvSpPr>
        <p:spPr bwMode="auto">
          <a:xfrm>
            <a:off x="4652963" y="48466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9965" name="AutoShape 45"/>
          <p:cNvSpPr>
            <a:spLocks noChangeArrowheads="1"/>
          </p:cNvSpPr>
          <p:nvPr/>
        </p:nvSpPr>
        <p:spPr bwMode="auto">
          <a:xfrm>
            <a:off x="4084638" y="534035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9966" name="AutoShape 46"/>
          <p:cNvSpPr>
            <a:spLocks noChangeArrowheads="1"/>
          </p:cNvSpPr>
          <p:nvPr/>
        </p:nvSpPr>
        <p:spPr bwMode="auto">
          <a:xfrm>
            <a:off x="4729163" y="56848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9967" name="AutoShape 47"/>
          <p:cNvSpPr>
            <a:spLocks noChangeArrowheads="1"/>
          </p:cNvSpPr>
          <p:nvPr/>
        </p:nvSpPr>
        <p:spPr bwMode="auto">
          <a:xfrm>
            <a:off x="5414963" y="47704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9968" name="AutoShape 48"/>
          <p:cNvSpPr>
            <a:spLocks noChangeArrowheads="1"/>
          </p:cNvSpPr>
          <p:nvPr/>
        </p:nvSpPr>
        <p:spPr bwMode="auto">
          <a:xfrm>
            <a:off x="3900488" y="325755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9969" name="AutoShape 49"/>
          <p:cNvSpPr>
            <a:spLocks noChangeArrowheads="1"/>
          </p:cNvSpPr>
          <p:nvPr/>
        </p:nvSpPr>
        <p:spPr bwMode="auto">
          <a:xfrm>
            <a:off x="4510088" y="333375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9970" name="AutoShape 50"/>
          <p:cNvSpPr>
            <a:spLocks noChangeArrowheads="1"/>
          </p:cNvSpPr>
          <p:nvPr/>
        </p:nvSpPr>
        <p:spPr bwMode="auto">
          <a:xfrm>
            <a:off x="5576888" y="409575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9971" name="Line 51"/>
          <p:cNvSpPr>
            <a:spLocks noChangeShapeType="1"/>
          </p:cNvSpPr>
          <p:nvPr/>
        </p:nvSpPr>
        <p:spPr bwMode="auto">
          <a:xfrm flipV="1">
            <a:off x="3128963" y="3257550"/>
            <a:ext cx="2143125" cy="288448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09973" name="Line 53"/>
          <p:cNvSpPr>
            <a:spLocks noChangeShapeType="1"/>
          </p:cNvSpPr>
          <p:nvPr/>
        </p:nvSpPr>
        <p:spPr bwMode="auto">
          <a:xfrm flipH="1" flipV="1">
            <a:off x="4464050" y="4362450"/>
            <a:ext cx="254000" cy="1841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09975" name="Oval 55"/>
          <p:cNvSpPr>
            <a:spLocks noChangeArrowheads="1"/>
          </p:cNvSpPr>
          <p:nvPr/>
        </p:nvSpPr>
        <p:spPr bwMode="auto">
          <a:xfrm>
            <a:off x="3740150" y="4476750"/>
            <a:ext cx="228600" cy="219075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9976" name="Oval 56"/>
          <p:cNvSpPr>
            <a:spLocks noChangeArrowheads="1"/>
          </p:cNvSpPr>
          <p:nvPr/>
        </p:nvSpPr>
        <p:spPr bwMode="auto">
          <a:xfrm>
            <a:off x="4013200" y="5272088"/>
            <a:ext cx="228600" cy="219075"/>
          </a:xfrm>
          <a:prstGeom prst="ellipse">
            <a:avLst/>
          </a:prstGeom>
          <a:noFill/>
          <a:ln w="19050" algn="ctr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9977" name="Oval 57"/>
          <p:cNvSpPr>
            <a:spLocks noChangeArrowheads="1"/>
          </p:cNvSpPr>
          <p:nvPr/>
        </p:nvSpPr>
        <p:spPr bwMode="auto">
          <a:xfrm>
            <a:off x="4646613" y="4459288"/>
            <a:ext cx="228600" cy="219075"/>
          </a:xfrm>
          <a:prstGeom prst="ellipse">
            <a:avLst/>
          </a:prstGeom>
          <a:noFill/>
          <a:ln w="19050" algn="ctr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9978" name="Line 58"/>
          <p:cNvSpPr>
            <a:spLocks noChangeShapeType="1"/>
          </p:cNvSpPr>
          <p:nvPr/>
        </p:nvSpPr>
        <p:spPr bwMode="auto">
          <a:xfrm flipH="1" flipV="1">
            <a:off x="3840163" y="5176838"/>
            <a:ext cx="244475" cy="1746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09979" name="Line 59"/>
          <p:cNvSpPr>
            <a:spLocks noChangeShapeType="1"/>
          </p:cNvSpPr>
          <p:nvPr/>
        </p:nvSpPr>
        <p:spPr bwMode="auto">
          <a:xfrm flipH="1" flipV="1">
            <a:off x="3892550" y="4614863"/>
            <a:ext cx="234950" cy="1793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09980" name="Line 60"/>
          <p:cNvSpPr>
            <a:spLocks noChangeShapeType="1"/>
          </p:cNvSpPr>
          <p:nvPr/>
        </p:nvSpPr>
        <p:spPr bwMode="auto">
          <a:xfrm flipV="1">
            <a:off x="3567113" y="3438525"/>
            <a:ext cx="2009775" cy="2693988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09981" name="Line 61"/>
          <p:cNvSpPr>
            <a:spLocks noChangeShapeType="1"/>
          </p:cNvSpPr>
          <p:nvPr/>
        </p:nvSpPr>
        <p:spPr bwMode="auto">
          <a:xfrm flipV="1">
            <a:off x="2919413" y="3076575"/>
            <a:ext cx="2066925" cy="2770188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4" name="Espaço Reservado para Número de Slide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5" name="Espaço Reservado para Rodapé 3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9 - 25/05/2010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75" grpId="0" animBg="1"/>
      <p:bldP spid="209976" grpId="0" animBg="1"/>
      <p:bldP spid="209977" grpId="0" animBg="1"/>
      <p:bldP spid="209980" grpId="0" animBg="1"/>
      <p:bldP spid="20998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SVM Linear </a:t>
            </a:r>
            <a:r>
              <a:rPr lang="en-US" dirty="0" err="1" smtClean="0"/>
              <a:t>Matematicamente</a:t>
            </a:r>
            <a:endParaRPr lang="en-US" dirty="0"/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435100"/>
            <a:ext cx="8877300" cy="4432300"/>
          </a:xfrm>
        </p:spPr>
        <p:txBody>
          <a:bodyPr>
            <a:normAutofit lnSpcReduction="10000"/>
          </a:bodyPr>
          <a:lstStyle/>
          <a:p>
            <a:r>
              <a:rPr lang="pt-BR" sz="2400" dirty="0" smtClean="0"/>
              <a:t>Seja um conjunto de treinamento {(</a:t>
            </a:r>
            <a:r>
              <a:rPr lang="pt-BR" sz="2400" b="1" dirty="0" smtClean="0"/>
              <a:t>x</a:t>
            </a:r>
            <a:r>
              <a:rPr lang="pt-BR" sz="2400" i="1" baseline="-25000" dirty="0" smtClean="0"/>
              <a:t>i</a:t>
            </a:r>
            <a:r>
              <a:rPr lang="pt-BR" sz="2400" dirty="0" smtClean="0"/>
              <a:t>, </a:t>
            </a:r>
            <a:r>
              <a:rPr lang="pt-BR" sz="2400" i="1" dirty="0" err="1" smtClean="0"/>
              <a:t>y</a:t>
            </a:r>
            <a:r>
              <a:rPr lang="pt-BR" sz="2400" i="1" baseline="-25000" dirty="0" err="1" smtClean="0"/>
              <a:t>i</a:t>
            </a:r>
            <a:r>
              <a:rPr lang="pt-BR" sz="2400" dirty="0" smtClean="0"/>
              <a:t>)}</a:t>
            </a:r>
            <a:r>
              <a:rPr lang="pt-BR" i="1" baseline="-25000" dirty="0" smtClean="0"/>
              <a:t>i</a:t>
            </a:r>
            <a:r>
              <a:rPr lang="pt-BR" baseline="-25000" dirty="0" smtClean="0"/>
              <a:t>=1..</a:t>
            </a:r>
            <a:r>
              <a:rPr lang="pt-BR" i="1" baseline="-25000" dirty="0" smtClean="0"/>
              <a:t>n</a:t>
            </a:r>
            <a:r>
              <a:rPr lang="pt-BR" sz="2400" dirty="0" smtClean="0"/>
              <a:t>, </a:t>
            </a:r>
            <a:r>
              <a:rPr lang="pt-BR" sz="2400" b="1" dirty="0" smtClean="0"/>
              <a:t>x</a:t>
            </a:r>
            <a:r>
              <a:rPr lang="pt-BR" sz="2400" i="1" baseline="-25000" dirty="0" smtClean="0"/>
              <a:t>i</a:t>
            </a:r>
            <a:r>
              <a:rPr lang="pt-BR" sz="2400" b="1" dirty="0" smtClean="0">
                <a:sym typeface="Symbol" pitchFamily="18" charset="2"/>
              </a:rPr>
              <a:t></a:t>
            </a:r>
            <a:r>
              <a:rPr lang="pt-BR" sz="2400" b="1" dirty="0" err="1" smtClean="0">
                <a:sym typeface="Symbol" pitchFamily="18" charset="2"/>
              </a:rPr>
              <a:t>R</a:t>
            </a:r>
            <a:r>
              <a:rPr lang="pt-BR" sz="2400" i="1" baseline="30000" dirty="0" err="1" smtClean="0">
                <a:sym typeface="Symbol" pitchFamily="18" charset="2"/>
              </a:rPr>
              <a:t>d</a:t>
            </a:r>
            <a:r>
              <a:rPr lang="pt-BR" sz="2400" b="1" dirty="0" smtClean="0">
                <a:sym typeface="Symbol" pitchFamily="18" charset="2"/>
              </a:rPr>
              <a:t>, </a:t>
            </a:r>
          </a:p>
          <a:p>
            <a:pPr>
              <a:buNone/>
            </a:pPr>
            <a:r>
              <a:rPr lang="pt-BR" sz="2400" b="1" i="1" dirty="0" smtClean="0">
                <a:sym typeface="Symbol" pitchFamily="18" charset="2"/>
              </a:rPr>
              <a:t>	</a:t>
            </a:r>
            <a:r>
              <a:rPr lang="pt-BR" sz="2400" i="1" dirty="0" err="1" smtClean="0">
                <a:sym typeface="Symbol" pitchFamily="18" charset="2"/>
              </a:rPr>
              <a:t>y</a:t>
            </a:r>
            <a:r>
              <a:rPr lang="pt-BR" sz="2400" i="1" baseline="-25000" dirty="0" err="1" smtClean="0">
                <a:sym typeface="Symbol" pitchFamily="18" charset="2"/>
              </a:rPr>
              <a:t>i</a:t>
            </a:r>
            <a:r>
              <a:rPr lang="pt-BR" sz="2400" b="1" baseline="-25000" dirty="0" smtClean="0">
                <a:sym typeface="Symbol" pitchFamily="18" charset="2"/>
              </a:rPr>
              <a:t> </a:t>
            </a:r>
            <a:r>
              <a:rPr lang="pt-BR" sz="2400" b="1" dirty="0" smtClean="0">
                <a:sym typeface="Symbol" pitchFamily="18" charset="2"/>
              </a:rPr>
              <a:t></a:t>
            </a:r>
            <a:r>
              <a:rPr lang="pt-BR" sz="2400" b="1" baseline="-25000" dirty="0" smtClean="0">
                <a:sym typeface="Symbol" pitchFamily="18" charset="2"/>
              </a:rPr>
              <a:t> </a:t>
            </a:r>
            <a:r>
              <a:rPr lang="pt-BR" sz="2400" dirty="0" smtClean="0">
                <a:sym typeface="Symbol" pitchFamily="18" charset="2"/>
              </a:rPr>
              <a:t>{-1, 1}</a:t>
            </a:r>
            <a:r>
              <a:rPr lang="pt-BR" sz="2400" b="1" dirty="0" smtClean="0">
                <a:sym typeface="Symbol" pitchFamily="18" charset="2"/>
              </a:rPr>
              <a:t> </a:t>
            </a:r>
            <a:r>
              <a:rPr lang="pt-BR" sz="2400" dirty="0" smtClean="0">
                <a:sym typeface="Symbol" pitchFamily="18" charset="2"/>
              </a:rPr>
              <a:t>separável por um hiperplano com margem</a:t>
            </a:r>
            <a:r>
              <a:rPr lang="pt-BR" sz="2400" dirty="0" smtClean="0"/>
              <a:t> </a:t>
            </a:r>
            <a:r>
              <a:rPr lang="pt-BR" sz="2400" i="1" dirty="0" smtClean="0">
                <a:cs typeface="Times New Roman" pitchFamily="18" charset="0"/>
              </a:rPr>
              <a:t>ρ</a:t>
            </a:r>
            <a:r>
              <a:rPr lang="pt-BR" sz="2400" dirty="0" smtClean="0">
                <a:cs typeface="Times New Roman" pitchFamily="18" charset="0"/>
              </a:rPr>
              <a:t>. Então para cada exemplo de treinamento</a:t>
            </a:r>
            <a:r>
              <a:rPr lang="pt-BR" sz="2400" dirty="0" smtClean="0"/>
              <a:t> (</a:t>
            </a:r>
            <a:r>
              <a:rPr lang="pt-BR" sz="2400" b="1" dirty="0" smtClean="0"/>
              <a:t>x</a:t>
            </a:r>
            <a:r>
              <a:rPr lang="pt-BR" sz="2400" i="1" baseline="-25000" dirty="0" smtClean="0"/>
              <a:t>i</a:t>
            </a:r>
            <a:r>
              <a:rPr lang="pt-BR" sz="2400" dirty="0" smtClean="0"/>
              <a:t>, </a:t>
            </a:r>
            <a:r>
              <a:rPr lang="pt-BR" sz="2400" i="1" dirty="0" err="1" smtClean="0"/>
              <a:t>y</a:t>
            </a:r>
            <a:r>
              <a:rPr lang="pt-BR" sz="2400" i="1" baseline="-25000" dirty="0" err="1" smtClean="0"/>
              <a:t>i</a:t>
            </a:r>
            <a:r>
              <a:rPr lang="pt-BR" sz="2400" dirty="0" smtClean="0"/>
              <a:t>):</a:t>
            </a:r>
            <a:endParaRPr lang="pt-BR" dirty="0" smtClean="0"/>
          </a:p>
          <a:p>
            <a:endParaRPr lang="pt-BR" dirty="0" smtClean="0"/>
          </a:p>
          <a:p>
            <a:pPr>
              <a:buNone/>
            </a:pPr>
            <a:endParaRPr lang="pt-BR" sz="2400" dirty="0" smtClean="0"/>
          </a:p>
          <a:p>
            <a:r>
              <a:rPr lang="pt-BR" sz="2400" dirty="0" smtClean="0"/>
              <a:t>Para cada vetor de suporte </a:t>
            </a:r>
            <a:r>
              <a:rPr lang="pt-BR" sz="2400" b="1" dirty="0" err="1" smtClean="0"/>
              <a:t>x</a:t>
            </a:r>
            <a:r>
              <a:rPr lang="pt-BR" sz="2400" i="1" baseline="-25000" dirty="0" err="1" smtClean="0"/>
              <a:t>s</a:t>
            </a:r>
            <a:r>
              <a:rPr lang="pt-BR" sz="2400" dirty="0" smtClean="0"/>
              <a:t> a desigualdade acima é uma igualdade. Depois de dividir </a:t>
            </a:r>
            <a:r>
              <a:rPr lang="pt-BR" sz="2400" b="1" dirty="0" smtClean="0"/>
              <a:t>w</a:t>
            </a:r>
            <a:r>
              <a:rPr lang="pt-BR" sz="2400" dirty="0" smtClean="0"/>
              <a:t> e </a:t>
            </a:r>
            <a:r>
              <a:rPr lang="pt-BR" sz="2400" i="1" dirty="0" smtClean="0"/>
              <a:t>b</a:t>
            </a:r>
            <a:r>
              <a:rPr lang="pt-BR" sz="2400" dirty="0" smtClean="0"/>
              <a:t> por </a:t>
            </a:r>
            <a:r>
              <a:rPr lang="pt-BR" sz="2400" i="1" dirty="0" smtClean="0">
                <a:cs typeface="Times New Roman" pitchFamily="18" charset="0"/>
              </a:rPr>
              <a:t>ρ/</a:t>
            </a:r>
            <a:r>
              <a:rPr lang="pt-BR" sz="2400" dirty="0" smtClean="0">
                <a:cs typeface="Times New Roman" pitchFamily="18" charset="0"/>
              </a:rPr>
              <a:t>2</a:t>
            </a:r>
            <a:r>
              <a:rPr lang="pt-BR" sz="2400" i="1" dirty="0" smtClean="0">
                <a:cs typeface="Times New Roman" pitchFamily="18" charset="0"/>
              </a:rPr>
              <a:t> </a:t>
            </a:r>
            <a:r>
              <a:rPr lang="pt-BR" sz="2400" dirty="0" smtClean="0">
                <a:cs typeface="Times New Roman" pitchFamily="18" charset="0"/>
              </a:rPr>
              <a:t>na igualdade</a:t>
            </a:r>
            <a:r>
              <a:rPr lang="pt-BR" sz="2400" dirty="0" smtClean="0"/>
              <a:t>, temos que a distância entre cada </a:t>
            </a:r>
            <a:r>
              <a:rPr lang="pt-BR" sz="2400" b="1" dirty="0" err="1" smtClean="0"/>
              <a:t>x</a:t>
            </a:r>
            <a:r>
              <a:rPr lang="pt-BR" sz="2400" i="1" baseline="-25000" dirty="0" err="1" smtClean="0"/>
              <a:t>s</a:t>
            </a:r>
            <a:r>
              <a:rPr lang="pt-BR" sz="2400" i="1" baseline="-25000" dirty="0" smtClean="0"/>
              <a:t> </a:t>
            </a:r>
            <a:r>
              <a:rPr lang="pt-BR" sz="2400" dirty="0" smtClean="0"/>
              <a:t>e o hiperplano é 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A margem pode então ser escrita como:</a:t>
            </a:r>
            <a:endParaRPr lang="pt-BR" sz="2400" dirty="0"/>
          </a:p>
        </p:txBody>
      </p:sp>
      <p:sp>
        <p:nvSpPr>
          <p:cNvPr id="210948" name="Text Box 4"/>
          <p:cNvSpPr txBox="1">
            <a:spLocks noChangeArrowheads="1"/>
          </p:cNvSpPr>
          <p:nvPr/>
        </p:nvSpPr>
        <p:spPr bwMode="auto">
          <a:xfrm>
            <a:off x="1600200" y="2667000"/>
            <a:ext cx="408305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b="1" baseline="0" dirty="0" err="1"/>
              <a:t>w</a:t>
            </a:r>
            <a:r>
              <a:rPr lang="en-US" sz="2000" b="1" baseline="20000" dirty="0" err="1"/>
              <a:t>T</a:t>
            </a:r>
            <a:r>
              <a:rPr lang="en-US" sz="2000" b="1" baseline="0" dirty="0" err="1"/>
              <a:t>x</a:t>
            </a:r>
            <a:r>
              <a:rPr lang="en-US" sz="2000" i="1" dirty="0" err="1"/>
              <a:t>i</a:t>
            </a:r>
            <a:r>
              <a:rPr lang="en-US" sz="2000" b="1" dirty="0"/>
              <a:t> </a:t>
            </a:r>
            <a:r>
              <a:rPr lang="en-US" sz="2000" baseline="0" dirty="0"/>
              <a:t>+ </a:t>
            </a:r>
            <a:r>
              <a:rPr lang="en-US" sz="2000" i="1" baseline="0" dirty="0"/>
              <a:t>b</a:t>
            </a:r>
            <a:r>
              <a:rPr lang="en-US" sz="2000" b="1" baseline="0" dirty="0">
                <a:cs typeface="Times New Roman" pitchFamily="18" charset="0"/>
              </a:rPr>
              <a:t> ≤ - </a:t>
            </a:r>
            <a:r>
              <a:rPr lang="el-GR" sz="2000" i="1" baseline="0" dirty="0"/>
              <a:t>ρ</a:t>
            </a:r>
            <a:r>
              <a:rPr lang="en-US" sz="2000" baseline="0" dirty="0"/>
              <a:t>/2 </a:t>
            </a:r>
            <a:r>
              <a:rPr lang="en-US" sz="2000" baseline="0" dirty="0">
                <a:cs typeface="Times New Roman" pitchFamily="18" charset="0"/>
              </a:rPr>
              <a:t>   if </a:t>
            </a:r>
            <a:r>
              <a:rPr lang="en-US" sz="2000" i="1" baseline="0" dirty="0" err="1">
                <a:cs typeface="Times New Roman" pitchFamily="18" charset="0"/>
              </a:rPr>
              <a:t>y</a:t>
            </a:r>
            <a:r>
              <a:rPr lang="en-US" sz="2000" i="1" dirty="0" err="1">
                <a:cs typeface="Times New Roman" pitchFamily="18" charset="0"/>
              </a:rPr>
              <a:t>i</a:t>
            </a:r>
            <a:r>
              <a:rPr lang="en-US" sz="2000" baseline="0" dirty="0">
                <a:cs typeface="Times New Roman" pitchFamily="18" charset="0"/>
              </a:rPr>
              <a:t> = -1</a:t>
            </a:r>
          </a:p>
          <a:p>
            <a:r>
              <a:rPr lang="en-US" sz="2000" b="1" baseline="0" dirty="0" err="1"/>
              <a:t>w</a:t>
            </a:r>
            <a:r>
              <a:rPr lang="en-US" sz="2000" b="1" baseline="20000" dirty="0" err="1"/>
              <a:t>T</a:t>
            </a:r>
            <a:r>
              <a:rPr lang="en-US" sz="2000" b="1" baseline="0" dirty="0" err="1"/>
              <a:t>x</a:t>
            </a:r>
            <a:r>
              <a:rPr lang="en-US" sz="2000" i="1" baseline="-25000" dirty="0" err="1"/>
              <a:t>i</a:t>
            </a:r>
            <a:r>
              <a:rPr lang="en-US" sz="2000" b="1" dirty="0"/>
              <a:t> </a:t>
            </a:r>
            <a:r>
              <a:rPr lang="en-US" sz="2000" baseline="0" dirty="0"/>
              <a:t>+ </a:t>
            </a:r>
            <a:r>
              <a:rPr lang="en-US" sz="2000" i="1" baseline="0" dirty="0"/>
              <a:t>b</a:t>
            </a:r>
            <a:r>
              <a:rPr lang="en-US" sz="2000" b="1" baseline="0" dirty="0"/>
              <a:t> </a:t>
            </a:r>
            <a:r>
              <a:rPr lang="en-US" sz="2000" b="1" baseline="0" dirty="0">
                <a:cs typeface="Times New Roman" pitchFamily="18" charset="0"/>
              </a:rPr>
              <a:t>≥ </a:t>
            </a:r>
            <a:r>
              <a:rPr lang="el-GR" sz="2000" i="1" baseline="0" dirty="0"/>
              <a:t>ρ</a:t>
            </a:r>
            <a:r>
              <a:rPr lang="en-US" sz="2000" baseline="0" dirty="0"/>
              <a:t>/2</a:t>
            </a:r>
            <a:r>
              <a:rPr lang="en-US" sz="2000" baseline="0" dirty="0">
                <a:cs typeface="Times New Roman" pitchFamily="18" charset="0"/>
              </a:rPr>
              <a:t>    if </a:t>
            </a:r>
            <a:r>
              <a:rPr lang="en-US" sz="2000" i="1" baseline="0" dirty="0" err="1" smtClean="0">
                <a:cs typeface="Times New Roman" pitchFamily="18" charset="0"/>
              </a:rPr>
              <a:t>y</a:t>
            </a:r>
            <a:r>
              <a:rPr lang="en-US" sz="2000" i="1" dirty="0" err="1" smtClean="0">
                <a:cs typeface="Times New Roman" pitchFamily="18" charset="0"/>
              </a:rPr>
              <a:t>i</a:t>
            </a:r>
            <a:r>
              <a:rPr lang="en-US" sz="2000" baseline="0" dirty="0" smtClean="0">
                <a:cs typeface="Times New Roman" pitchFamily="18" charset="0"/>
              </a:rPr>
              <a:t> </a:t>
            </a:r>
            <a:r>
              <a:rPr lang="en-US" sz="2000" baseline="0" dirty="0">
                <a:cs typeface="Times New Roman" pitchFamily="18" charset="0"/>
              </a:rPr>
              <a:t>= 1</a:t>
            </a:r>
          </a:p>
        </p:txBody>
      </p:sp>
      <p:graphicFrame>
        <p:nvGraphicFramePr>
          <p:cNvPr id="210949" name="Object 5"/>
          <p:cNvGraphicFramePr>
            <a:graphicFrameLocks noChangeAspect="1"/>
          </p:cNvGraphicFramePr>
          <p:nvPr/>
        </p:nvGraphicFramePr>
        <p:xfrm>
          <a:off x="3581400" y="5867400"/>
          <a:ext cx="1281112" cy="690563"/>
        </p:xfrm>
        <a:graphic>
          <a:graphicData uri="http://schemas.openxmlformats.org/presentationml/2006/ole">
            <p:oleObj spid="_x0000_s234498" name="Equation" r:id="rId3" imgW="825480" imgH="444240" progId="Equation.3">
              <p:embed/>
            </p:oleObj>
          </a:graphicData>
        </a:graphic>
      </p:graphicFrame>
      <p:graphicFrame>
        <p:nvGraphicFramePr>
          <p:cNvPr id="210950" name="Object 6"/>
          <p:cNvGraphicFramePr>
            <a:graphicFrameLocks noChangeAspect="1"/>
          </p:cNvGraphicFramePr>
          <p:nvPr/>
        </p:nvGraphicFramePr>
        <p:xfrm>
          <a:off x="3200400" y="4648200"/>
          <a:ext cx="2266950" cy="730250"/>
        </p:xfrm>
        <a:graphic>
          <a:graphicData uri="http://schemas.openxmlformats.org/presentationml/2006/ole">
            <p:oleObj spid="_x0000_s234499" name="Equation" r:id="rId4" imgW="1460160" imgH="469800" progId="Equation.3">
              <p:embed/>
            </p:oleObj>
          </a:graphicData>
        </a:graphic>
      </p:graphicFrame>
      <p:sp>
        <p:nvSpPr>
          <p:cNvPr id="210951" name="Text Box 7"/>
          <p:cNvSpPr txBox="1">
            <a:spLocks noChangeArrowheads="1"/>
          </p:cNvSpPr>
          <p:nvPr/>
        </p:nvSpPr>
        <p:spPr bwMode="auto">
          <a:xfrm>
            <a:off x="5410200" y="2895600"/>
            <a:ext cx="25146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baseline="0" dirty="0" err="1" smtClean="0"/>
              <a:t>y</a:t>
            </a:r>
            <a:r>
              <a:rPr lang="en-US" i="1" dirty="0" err="1" smtClean="0">
                <a:cs typeface="Times New Roman" pitchFamily="18" charset="0"/>
              </a:rPr>
              <a:t>i</a:t>
            </a:r>
            <a:r>
              <a:rPr lang="en-US" i="1" dirty="0" smtClean="0">
                <a:cs typeface="Times New Roman" pitchFamily="18" charset="0"/>
              </a:rPr>
              <a:t> </a:t>
            </a:r>
            <a:r>
              <a:rPr lang="en-US" baseline="0" dirty="0" smtClean="0"/>
              <a:t>(</a:t>
            </a:r>
            <a:r>
              <a:rPr lang="en-US" b="1" baseline="0" dirty="0" err="1" smtClean="0"/>
              <a:t>w</a:t>
            </a:r>
            <a:r>
              <a:rPr lang="en-US" b="1" baseline="30000" dirty="0" err="1" smtClean="0"/>
              <a:t>T</a:t>
            </a:r>
            <a:r>
              <a:rPr lang="en-US" b="1" baseline="0" dirty="0" err="1" smtClean="0"/>
              <a:t>x</a:t>
            </a:r>
            <a:r>
              <a:rPr lang="en-US" i="1" dirty="0" err="1" smtClean="0"/>
              <a:t>i</a:t>
            </a:r>
            <a:r>
              <a:rPr lang="en-US" b="1" baseline="0" dirty="0" smtClean="0"/>
              <a:t> </a:t>
            </a:r>
            <a:r>
              <a:rPr lang="en-US" baseline="0" dirty="0"/>
              <a:t>+ </a:t>
            </a:r>
            <a:r>
              <a:rPr lang="en-US" i="1" baseline="0" dirty="0"/>
              <a:t>b</a:t>
            </a:r>
            <a:r>
              <a:rPr lang="en-US" baseline="0" dirty="0"/>
              <a:t>)</a:t>
            </a:r>
            <a:r>
              <a:rPr lang="en-US" b="1" baseline="0" dirty="0">
                <a:cs typeface="Times New Roman" pitchFamily="18" charset="0"/>
              </a:rPr>
              <a:t> </a:t>
            </a:r>
            <a:r>
              <a:rPr lang="en-US" b="1" baseline="0" dirty="0"/>
              <a:t>≥</a:t>
            </a:r>
            <a:r>
              <a:rPr lang="en-US" b="1" baseline="0" dirty="0">
                <a:cs typeface="Times New Roman" pitchFamily="18" charset="0"/>
              </a:rPr>
              <a:t>  </a:t>
            </a:r>
            <a:r>
              <a:rPr lang="el-GR" i="1" baseline="0" dirty="0"/>
              <a:t>ρ</a:t>
            </a:r>
            <a:r>
              <a:rPr lang="en-US" baseline="0" dirty="0"/>
              <a:t>/2</a:t>
            </a:r>
          </a:p>
        </p:txBody>
      </p:sp>
      <p:sp>
        <p:nvSpPr>
          <p:cNvPr id="210952" name="Text Box 8"/>
          <p:cNvSpPr txBox="1">
            <a:spLocks noChangeArrowheads="1"/>
          </p:cNvSpPr>
          <p:nvPr/>
        </p:nvSpPr>
        <p:spPr bwMode="auto">
          <a:xfrm>
            <a:off x="4724400" y="2819400"/>
            <a:ext cx="752475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ym typeface="Symbol" pitchFamily="18" charset="2"/>
              </a:rPr>
              <a:t></a:t>
            </a: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9 - 25/05/2010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SVM Linear Matematicamente</a:t>
            </a:r>
            <a:endParaRPr lang="pt-BR" dirty="0"/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382000" cy="2590800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Então podemos formular o </a:t>
            </a:r>
            <a:r>
              <a:rPr lang="pt-BR" i="1" dirty="0" smtClean="0"/>
              <a:t>problema de otimização quadrática: </a:t>
            </a:r>
          </a:p>
          <a:p>
            <a:endParaRPr lang="pt-BR" i="1" dirty="0" smtClean="0"/>
          </a:p>
          <a:p>
            <a:endParaRPr lang="pt-BR" i="1" dirty="0" smtClean="0"/>
          </a:p>
          <a:p>
            <a:endParaRPr lang="pt-BR" i="1" dirty="0" smtClean="0"/>
          </a:p>
          <a:p>
            <a:endParaRPr lang="pt-BR" i="1" dirty="0" smtClean="0"/>
          </a:p>
          <a:p>
            <a:endParaRPr lang="pt-BR" i="1" dirty="0" smtClean="0"/>
          </a:p>
          <a:p>
            <a:pPr>
              <a:buFontTx/>
              <a:buNone/>
            </a:pPr>
            <a:r>
              <a:rPr lang="pt-BR" dirty="0" smtClean="0"/>
              <a:t>que pode ser reformulado como: </a:t>
            </a:r>
            <a:endParaRPr lang="pt-BR" dirty="0"/>
          </a:p>
        </p:txBody>
      </p:sp>
      <p:sp>
        <p:nvSpPr>
          <p:cNvPr id="211972" name="Text Box 4"/>
          <p:cNvSpPr txBox="1">
            <a:spLocks noChangeArrowheads="1"/>
          </p:cNvSpPr>
          <p:nvPr/>
        </p:nvSpPr>
        <p:spPr bwMode="auto">
          <a:xfrm>
            <a:off x="1022350" y="2019300"/>
            <a:ext cx="5886450" cy="1200329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 dirty="0" err="1" smtClean="0"/>
              <a:t>Encontrar</a:t>
            </a:r>
            <a:r>
              <a:rPr lang="en-US" baseline="0" dirty="0" smtClean="0"/>
              <a:t> </a:t>
            </a:r>
            <a:r>
              <a:rPr lang="en-US" b="1" baseline="0" dirty="0"/>
              <a:t>w</a:t>
            </a:r>
            <a:r>
              <a:rPr lang="en-US" baseline="0" dirty="0"/>
              <a:t> </a:t>
            </a:r>
            <a:r>
              <a:rPr lang="en-US" baseline="0" dirty="0" smtClean="0"/>
              <a:t>e </a:t>
            </a:r>
            <a:r>
              <a:rPr lang="en-US" i="1" baseline="0" dirty="0"/>
              <a:t>b</a:t>
            </a:r>
            <a:r>
              <a:rPr lang="en-US" baseline="0" dirty="0"/>
              <a:t> </a:t>
            </a:r>
            <a:r>
              <a:rPr lang="en-US" baseline="0" dirty="0" err="1" smtClean="0"/>
              <a:t>tais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endParaRPr lang="en-US" baseline="0" dirty="0"/>
          </a:p>
          <a:p>
            <a:pPr>
              <a:spcBef>
                <a:spcPct val="50000"/>
              </a:spcBef>
            </a:pPr>
            <a:r>
              <a:rPr lang="en-US" baseline="0" dirty="0"/>
              <a:t>                </a:t>
            </a:r>
            <a:r>
              <a:rPr lang="en-US" baseline="0" dirty="0" err="1" smtClean="0"/>
              <a:t>seja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maximizado</a:t>
            </a:r>
            <a:r>
              <a:rPr lang="en-US" baseline="0" dirty="0" smtClean="0"/>
              <a:t> </a:t>
            </a:r>
            <a:endParaRPr lang="en-US" baseline="0" dirty="0"/>
          </a:p>
          <a:p>
            <a:pPr>
              <a:spcBef>
                <a:spcPct val="50000"/>
              </a:spcBef>
            </a:pPr>
            <a:r>
              <a:rPr lang="en-US" baseline="0" dirty="0" smtClean="0"/>
              <a:t>e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todo</a:t>
            </a:r>
            <a:r>
              <a:rPr lang="en-US" baseline="0" dirty="0" smtClean="0"/>
              <a:t> </a:t>
            </a:r>
            <a:r>
              <a:rPr lang="en-US" baseline="0" dirty="0"/>
              <a:t>(</a:t>
            </a:r>
            <a:r>
              <a:rPr lang="en-US" b="1" baseline="0" dirty="0" smtClean="0"/>
              <a:t>x</a:t>
            </a:r>
            <a:r>
              <a:rPr lang="en-US" i="1" dirty="0" smtClean="0"/>
              <a:t>i</a:t>
            </a:r>
            <a:r>
              <a:rPr lang="en-US" baseline="0" dirty="0" smtClean="0"/>
              <a:t>, </a:t>
            </a:r>
            <a:r>
              <a:rPr lang="en-US" i="1" baseline="0" dirty="0" err="1" smtClean="0"/>
              <a:t>y</a:t>
            </a:r>
            <a:r>
              <a:rPr lang="en-US" i="1" dirty="0" err="1" smtClean="0"/>
              <a:t>i</a:t>
            </a:r>
            <a:r>
              <a:rPr lang="en-US" baseline="0" dirty="0" smtClean="0"/>
              <a:t>), </a:t>
            </a:r>
            <a:r>
              <a:rPr lang="en-US" i="1" baseline="0" dirty="0" err="1"/>
              <a:t>i</a:t>
            </a:r>
            <a:r>
              <a:rPr lang="en-US" baseline="0" dirty="0"/>
              <a:t>=1..</a:t>
            </a:r>
            <a:r>
              <a:rPr lang="en-US" i="1" baseline="0" dirty="0"/>
              <a:t>n</a:t>
            </a:r>
            <a:r>
              <a:rPr lang="en-US" baseline="0" dirty="0"/>
              <a:t> :     </a:t>
            </a:r>
            <a:r>
              <a:rPr lang="en-US" i="1" baseline="0" dirty="0" err="1" smtClean="0"/>
              <a:t>y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baseline="0" dirty="0" smtClean="0"/>
              <a:t>(</a:t>
            </a:r>
            <a:r>
              <a:rPr lang="en-US" b="1" baseline="0" dirty="0" err="1" smtClean="0"/>
              <a:t>w</a:t>
            </a:r>
            <a:r>
              <a:rPr lang="en-US" b="1" baseline="30000" dirty="0" err="1" smtClean="0"/>
              <a:t>T</a:t>
            </a:r>
            <a:r>
              <a:rPr lang="en-US" b="1" baseline="0" dirty="0" err="1" smtClean="0"/>
              <a:t>x</a:t>
            </a:r>
            <a:r>
              <a:rPr lang="en-US" i="1" dirty="0" err="1" smtClean="0"/>
              <a:t>i</a:t>
            </a:r>
            <a:r>
              <a:rPr lang="en-US" b="1" baseline="0" dirty="0" smtClean="0"/>
              <a:t> </a:t>
            </a:r>
            <a:r>
              <a:rPr lang="en-US" baseline="0" dirty="0"/>
              <a:t>+ </a:t>
            </a:r>
            <a:r>
              <a:rPr lang="en-US" i="1" baseline="0" dirty="0"/>
              <a:t>b)</a:t>
            </a:r>
            <a:r>
              <a:rPr lang="en-US" b="1" baseline="0" dirty="0"/>
              <a:t> </a:t>
            </a:r>
            <a:r>
              <a:rPr lang="en-US" b="1" baseline="0" dirty="0">
                <a:cs typeface="Times New Roman" pitchFamily="18" charset="0"/>
              </a:rPr>
              <a:t>≥ </a:t>
            </a:r>
            <a:r>
              <a:rPr lang="en-US" baseline="0" dirty="0">
                <a:cs typeface="Times New Roman" pitchFamily="18" charset="0"/>
              </a:rPr>
              <a:t>1</a:t>
            </a:r>
          </a:p>
        </p:txBody>
      </p:sp>
      <p:graphicFrame>
        <p:nvGraphicFramePr>
          <p:cNvPr id="211973" name="Object 5"/>
          <p:cNvGraphicFramePr>
            <a:graphicFrameLocks noChangeAspect="1"/>
          </p:cNvGraphicFramePr>
          <p:nvPr/>
        </p:nvGraphicFramePr>
        <p:xfrm>
          <a:off x="1143000" y="2286000"/>
          <a:ext cx="808038" cy="690563"/>
        </p:xfrm>
        <a:graphic>
          <a:graphicData uri="http://schemas.openxmlformats.org/presentationml/2006/ole">
            <p:oleObj spid="_x0000_s235522" name="Equation" r:id="rId3" imgW="520560" imgH="444240" progId="Equation.3">
              <p:embed/>
            </p:oleObj>
          </a:graphicData>
        </a:graphic>
      </p:graphicFrame>
      <p:sp>
        <p:nvSpPr>
          <p:cNvPr id="211974" name="Text Box 6"/>
          <p:cNvSpPr txBox="1">
            <a:spLocks noChangeArrowheads="1"/>
          </p:cNvSpPr>
          <p:nvPr/>
        </p:nvSpPr>
        <p:spPr bwMode="auto">
          <a:xfrm>
            <a:off x="1047750" y="4295775"/>
            <a:ext cx="6438900" cy="1200329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 dirty="0" err="1" smtClean="0"/>
              <a:t>Encontrar</a:t>
            </a:r>
            <a:r>
              <a:rPr lang="en-US" baseline="0" dirty="0" smtClean="0"/>
              <a:t> </a:t>
            </a:r>
            <a:r>
              <a:rPr lang="en-US" b="1" baseline="0" dirty="0" smtClean="0"/>
              <a:t>w</a:t>
            </a:r>
            <a:r>
              <a:rPr lang="en-US" baseline="0" dirty="0" smtClean="0"/>
              <a:t> e </a:t>
            </a:r>
            <a:r>
              <a:rPr lang="en-US" i="1" baseline="0" dirty="0" smtClean="0"/>
              <a:t>b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endParaRPr lang="en-US" baseline="0" dirty="0" smtClean="0"/>
          </a:p>
          <a:p>
            <a:pPr>
              <a:spcBef>
                <a:spcPct val="50000"/>
              </a:spcBef>
            </a:pPr>
            <a:r>
              <a:rPr lang="el-GR" b="1" baseline="0" dirty="0" smtClean="0">
                <a:cs typeface="Times New Roman" pitchFamily="18" charset="0"/>
              </a:rPr>
              <a:t>Φ</a:t>
            </a:r>
            <a:r>
              <a:rPr lang="en-US" baseline="0" dirty="0">
                <a:cs typeface="Times New Roman" pitchFamily="18" charset="0"/>
              </a:rPr>
              <a:t>(</a:t>
            </a:r>
            <a:r>
              <a:rPr lang="en-US" b="1" baseline="0" dirty="0">
                <a:cs typeface="Times New Roman" pitchFamily="18" charset="0"/>
              </a:rPr>
              <a:t>w</a:t>
            </a:r>
            <a:r>
              <a:rPr lang="en-US" baseline="0" dirty="0">
                <a:cs typeface="Times New Roman" pitchFamily="18" charset="0"/>
              </a:rPr>
              <a:t>)</a:t>
            </a:r>
            <a:r>
              <a:rPr lang="en-US" b="1" baseline="0" dirty="0">
                <a:cs typeface="Times New Roman" pitchFamily="18" charset="0"/>
              </a:rPr>
              <a:t> = ||w||</a:t>
            </a:r>
            <a:r>
              <a:rPr lang="en-US" baseline="30000" dirty="0" smtClean="0">
                <a:cs typeface="Times New Roman" pitchFamily="18" charset="0"/>
              </a:rPr>
              <a:t>2</a:t>
            </a:r>
            <a:r>
              <a:rPr lang="en-US" baseline="0" dirty="0" smtClean="0">
                <a:cs typeface="Times New Roman" pitchFamily="18" charset="0"/>
              </a:rPr>
              <a:t>=</a:t>
            </a:r>
            <a:r>
              <a:rPr lang="en-US" b="1" baseline="0" dirty="0" err="1" smtClean="0"/>
              <a:t>w</a:t>
            </a:r>
            <a:r>
              <a:rPr lang="en-US" b="1" baseline="30000" dirty="0" err="1" smtClean="0"/>
              <a:t>T</a:t>
            </a:r>
            <a:r>
              <a:rPr lang="en-US" b="1" baseline="0" dirty="0" err="1" smtClean="0"/>
              <a:t>w</a:t>
            </a:r>
            <a:r>
              <a:rPr lang="en-US" baseline="0" dirty="0" smtClean="0"/>
              <a:t>  </a:t>
            </a:r>
            <a:r>
              <a:rPr lang="en-US" baseline="0" dirty="0" err="1" smtClean="0"/>
              <a:t>seja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minimizado</a:t>
            </a:r>
            <a:endParaRPr lang="en-US" baseline="0" dirty="0"/>
          </a:p>
          <a:p>
            <a:pPr>
              <a:spcBef>
                <a:spcPct val="50000"/>
              </a:spcBef>
            </a:pPr>
            <a:r>
              <a:rPr lang="en-US" baseline="0" dirty="0" smtClean="0"/>
              <a:t>e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todo</a:t>
            </a:r>
            <a:r>
              <a:rPr lang="en-US" baseline="0" dirty="0" smtClean="0"/>
              <a:t> (</a:t>
            </a:r>
            <a:r>
              <a:rPr lang="en-US" b="1" baseline="0" dirty="0" smtClean="0"/>
              <a:t>x</a:t>
            </a:r>
            <a:r>
              <a:rPr lang="en-US" i="1" dirty="0" smtClean="0"/>
              <a:t>i</a:t>
            </a:r>
            <a:r>
              <a:rPr lang="en-US" baseline="0" dirty="0" smtClean="0"/>
              <a:t>, </a:t>
            </a:r>
            <a:r>
              <a:rPr lang="en-US" i="1" baseline="0" dirty="0" err="1" smtClean="0"/>
              <a:t>y</a:t>
            </a:r>
            <a:r>
              <a:rPr lang="en-US" i="1" dirty="0" err="1" smtClean="0"/>
              <a:t>i</a:t>
            </a:r>
            <a:r>
              <a:rPr lang="en-US" baseline="0" dirty="0" smtClean="0"/>
              <a:t>), </a:t>
            </a:r>
            <a:r>
              <a:rPr lang="en-US" i="1" baseline="0" dirty="0" err="1"/>
              <a:t>i</a:t>
            </a:r>
            <a:r>
              <a:rPr lang="en-US" baseline="0" dirty="0"/>
              <a:t>=1..</a:t>
            </a:r>
            <a:r>
              <a:rPr lang="en-US" i="1" baseline="0" dirty="0"/>
              <a:t>n</a:t>
            </a:r>
            <a:r>
              <a:rPr lang="en-US" baseline="0" dirty="0"/>
              <a:t> :    </a:t>
            </a:r>
            <a:r>
              <a:rPr lang="en-US" i="1" baseline="0" dirty="0" err="1" smtClean="0"/>
              <a:t>y</a:t>
            </a:r>
            <a:r>
              <a:rPr lang="en-US" i="1" dirty="0" err="1" smtClean="0"/>
              <a:t>i</a:t>
            </a:r>
            <a:r>
              <a:rPr lang="en-US" baseline="0" dirty="0" smtClean="0"/>
              <a:t> </a:t>
            </a:r>
            <a:r>
              <a:rPr lang="en-US" baseline="0" dirty="0"/>
              <a:t>(</a:t>
            </a:r>
            <a:r>
              <a:rPr lang="en-US" b="1" baseline="0" dirty="0" err="1" smtClean="0"/>
              <a:t>w</a:t>
            </a:r>
            <a:r>
              <a:rPr lang="en-US" b="1" baseline="30000" dirty="0" err="1" smtClean="0"/>
              <a:t>T</a:t>
            </a:r>
            <a:r>
              <a:rPr lang="en-US" b="1" baseline="0" dirty="0" err="1" smtClean="0"/>
              <a:t>x</a:t>
            </a:r>
            <a:r>
              <a:rPr lang="en-US" i="1" dirty="0" err="1" smtClean="0"/>
              <a:t>i</a:t>
            </a:r>
            <a:r>
              <a:rPr lang="en-US" b="1" baseline="0" dirty="0" smtClean="0"/>
              <a:t> </a:t>
            </a:r>
            <a:r>
              <a:rPr lang="en-US" baseline="0" dirty="0"/>
              <a:t>+ </a:t>
            </a:r>
            <a:r>
              <a:rPr lang="en-US" i="1" baseline="0" dirty="0"/>
              <a:t>b</a:t>
            </a:r>
            <a:r>
              <a:rPr lang="en-US" baseline="0" dirty="0"/>
              <a:t>)</a:t>
            </a:r>
            <a:r>
              <a:rPr lang="en-US" b="1" baseline="0" dirty="0"/>
              <a:t> </a:t>
            </a:r>
            <a:r>
              <a:rPr lang="en-US" b="1" baseline="0" dirty="0">
                <a:cs typeface="Times New Roman" pitchFamily="18" charset="0"/>
              </a:rPr>
              <a:t>≥ </a:t>
            </a:r>
            <a:r>
              <a:rPr lang="en-US" baseline="0" dirty="0">
                <a:cs typeface="Times New Roman" pitchFamily="18" charset="0"/>
              </a:rPr>
              <a:t>1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9 - 25/05/2010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Resolvendo o problema de otimização</a:t>
            </a:r>
            <a:endParaRPr lang="pt-BR" dirty="0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2057400"/>
          </a:xfrm>
        </p:spPr>
        <p:txBody>
          <a:bodyPr>
            <a:normAutofit fontScale="55000" lnSpcReduction="20000"/>
          </a:bodyPr>
          <a:lstStyle/>
          <a:p>
            <a:r>
              <a:rPr lang="pt-BR" dirty="0" smtClean="0"/>
              <a:t>Precisamos otimizar uma função quadrática sujeita a restrições lineares.</a:t>
            </a:r>
          </a:p>
          <a:p>
            <a:r>
              <a:rPr lang="pt-BR" dirty="0" smtClean="0"/>
              <a:t>Problemas de otimização quadrática são uma classe conhecida de problemas de programação quadrática para a qual existem muitos algoritmos (não-triviais). </a:t>
            </a:r>
          </a:p>
          <a:p>
            <a:r>
              <a:rPr lang="pt-BR" dirty="0" smtClean="0"/>
              <a:t>A solução envolve construir um </a:t>
            </a:r>
            <a:r>
              <a:rPr lang="pt-BR" i="1" dirty="0" smtClean="0"/>
              <a:t>problema dual </a:t>
            </a:r>
            <a:r>
              <a:rPr lang="pt-BR" dirty="0" smtClean="0"/>
              <a:t>onde um  </a:t>
            </a:r>
            <a:r>
              <a:rPr lang="pt-BR" i="1" dirty="0" smtClean="0"/>
              <a:t>multiplicador de </a:t>
            </a:r>
            <a:r>
              <a:rPr lang="pt-BR" i="1" dirty="0" err="1" smtClean="0"/>
              <a:t>Lagrange</a:t>
            </a:r>
            <a:r>
              <a:rPr lang="pt-BR" i="1" dirty="0" smtClean="0"/>
              <a:t> </a:t>
            </a:r>
            <a:r>
              <a:rPr lang="pt-BR" i="1" dirty="0" err="1" smtClean="0">
                <a:cs typeface="Times New Roman" pitchFamily="18" charset="0"/>
              </a:rPr>
              <a:t>α</a:t>
            </a:r>
            <a:r>
              <a:rPr lang="pt-BR" i="1" baseline="-25000" dirty="0" err="1" smtClean="0">
                <a:cs typeface="Times New Roman" pitchFamily="18" charset="0"/>
              </a:rPr>
              <a:t>i</a:t>
            </a:r>
            <a:r>
              <a:rPr lang="pt-BR" i="1" baseline="-25000" dirty="0" smtClean="0">
                <a:cs typeface="Times New Roman" pitchFamily="18" charset="0"/>
              </a:rPr>
              <a:t> </a:t>
            </a:r>
            <a:r>
              <a:rPr lang="pt-BR" dirty="0" smtClean="0">
                <a:cs typeface="Times New Roman" pitchFamily="18" charset="0"/>
              </a:rPr>
              <a:t>está associado com cada restrição de desigualdade no problema </a:t>
            </a:r>
            <a:r>
              <a:rPr lang="pt-BR" dirty="0" err="1" smtClean="0">
                <a:cs typeface="Times New Roman" pitchFamily="18" charset="0"/>
              </a:rPr>
              <a:t>primal</a:t>
            </a:r>
            <a:r>
              <a:rPr lang="pt-BR" dirty="0" smtClean="0">
                <a:cs typeface="Times New Roman" pitchFamily="18" charset="0"/>
              </a:rPr>
              <a:t> (original):</a:t>
            </a:r>
            <a:endParaRPr lang="pt-BR" dirty="0" smtClean="0"/>
          </a:p>
          <a:p>
            <a:endParaRPr lang="en-US" dirty="0"/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1085850" y="1533525"/>
            <a:ext cx="6438900" cy="1323439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aseline="0" dirty="0" err="1" smtClean="0"/>
              <a:t>Encontrar</a:t>
            </a:r>
            <a:r>
              <a:rPr lang="en-US" sz="2000" baseline="0" dirty="0" smtClean="0"/>
              <a:t> </a:t>
            </a:r>
            <a:r>
              <a:rPr lang="en-US" sz="2000" b="1" baseline="0" dirty="0" smtClean="0"/>
              <a:t>w</a:t>
            </a:r>
            <a:r>
              <a:rPr lang="en-US" sz="2000" baseline="0" dirty="0" smtClean="0"/>
              <a:t> e </a:t>
            </a:r>
            <a:r>
              <a:rPr lang="en-US" sz="2000" i="1" baseline="0" dirty="0" smtClean="0"/>
              <a:t>b</a:t>
            </a:r>
            <a:r>
              <a:rPr lang="en-US" sz="2000" baseline="0" dirty="0" smtClean="0"/>
              <a:t> </a:t>
            </a:r>
            <a:r>
              <a:rPr lang="en-US" sz="2000" baseline="0" dirty="0" err="1" smtClean="0"/>
              <a:t>tais</a:t>
            </a:r>
            <a:r>
              <a:rPr lang="en-US" sz="2000" baseline="0" dirty="0" smtClean="0"/>
              <a:t> </a:t>
            </a:r>
            <a:r>
              <a:rPr lang="en-US" sz="2000" baseline="0" dirty="0" err="1" smtClean="0"/>
              <a:t>que</a:t>
            </a:r>
            <a:endParaRPr lang="en-US" sz="2000" baseline="0" dirty="0" smtClean="0"/>
          </a:p>
          <a:p>
            <a:pPr>
              <a:spcBef>
                <a:spcPct val="50000"/>
              </a:spcBef>
            </a:pPr>
            <a:r>
              <a:rPr lang="el-GR" sz="2000" b="1" baseline="0" dirty="0" smtClean="0">
                <a:cs typeface="Times New Roman" pitchFamily="18" charset="0"/>
              </a:rPr>
              <a:t>Φ</a:t>
            </a:r>
            <a:r>
              <a:rPr lang="en-US" sz="2000" baseline="0" dirty="0" smtClean="0">
                <a:cs typeface="Times New Roman" pitchFamily="18" charset="0"/>
              </a:rPr>
              <a:t>(</a:t>
            </a:r>
            <a:r>
              <a:rPr lang="en-US" sz="2000" b="1" baseline="0" dirty="0" smtClean="0">
                <a:cs typeface="Times New Roman" pitchFamily="18" charset="0"/>
              </a:rPr>
              <a:t>w</a:t>
            </a:r>
            <a:r>
              <a:rPr lang="en-US" sz="2000" baseline="0" dirty="0" smtClean="0">
                <a:cs typeface="Times New Roman" pitchFamily="18" charset="0"/>
              </a:rPr>
              <a:t>)</a:t>
            </a:r>
            <a:r>
              <a:rPr lang="en-US" sz="2000" b="1" baseline="0" dirty="0" smtClean="0">
                <a:cs typeface="Times New Roman" pitchFamily="18" charset="0"/>
              </a:rPr>
              <a:t> </a:t>
            </a:r>
            <a:r>
              <a:rPr lang="en-US" sz="2000" baseline="0" dirty="0" smtClean="0">
                <a:cs typeface="Times New Roman" pitchFamily="18" charset="0"/>
              </a:rPr>
              <a:t>=</a:t>
            </a:r>
            <a:r>
              <a:rPr lang="en-US" sz="2000" b="1" baseline="0" dirty="0" err="1" smtClean="0"/>
              <a:t>w</a:t>
            </a:r>
            <a:r>
              <a:rPr lang="en-US" sz="2000" b="1" baseline="30000" dirty="0" err="1" smtClean="0"/>
              <a:t>T</a:t>
            </a:r>
            <a:r>
              <a:rPr lang="en-US" sz="2000" b="1" baseline="0" dirty="0" err="1" smtClean="0"/>
              <a:t>w</a:t>
            </a:r>
            <a:r>
              <a:rPr lang="en-US" sz="2000" baseline="0" dirty="0" smtClean="0"/>
              <a:t>  </a:t>
            </a:r>
            <a:r>
              <a:rPr lang="en-US" sz="2000" baseline="0" dirty="0" err="1" smtClean="0"/>
              <a:t>seja</a:t>
            </a:r>
            <a:r>
              <a:rPr lang="en-US" sz="2000" baseline="0" dirty="0" smtClean="0"/>
              <a:t> </a:t>
            </a:r>
            <a:r>
              <a:rPr lang="en-US" sz="2000" baseline="0" dirty="0" err="1" smtClean="0"/>
              <a:t>minimizado</a:t>
            </a:r>
            <a:endParaRPr lang="en-US" sz="2000" baseline="0" dirty="0" smtClean="0"/>
          </a:p>
          <a:p>
            <a:pPr>
              <a:spcBef>
                <a:spcPct val="50000"/>
              </a:spcBef>
            </a:pPr>
            <a:r>
              <a:rPr lang="en-US" sz="2000" baseline="0" dirty="0" smtClean="0"/>
              <a:t>e </a:t>
            </a:r>
            <a:r>
              <a:rPr lang="en-US" sz="2000" baseline="0" dirty="0" err="1" smtClean="0"/>
              <a:t>para</a:t>
            </a:r>
            <a:r>
              <a:rPr lang="en-US" sz="2000" baseline="0" dirty="0" smtClean="0"/>
              <a:t> </a:t>
            </a:r>
            <a:r>
              <a:rPr lang="en-US" sz="2000" baseline="0" dirty="0" err="1" smtClean="0"/>
              <a:t>todo</a:t>
            </a:r>
            <a:r>
              <a:rPr lang="en-US" sz="2000" baseline="0" dirty="0" smtClean="0"/>
              <a:t> (</a:t>
            </a:r>
            <a:r>
              <a:rPr lang="en-US" sz="2000" b="1" baseline="0" dirty="0" smtClean="0"/>
              <a:t>x</a:t>
            </a:r>
            <a:r>
              <a:rPr lang="en-US" sz="2000" i="1" dirty="0" smtClean="0"/>
              <a:t>i</a:t>
            </a:r>
            <a:r>
              <a:rPr lang="en-US" sz="2000" baseline="0" dirty="0" smtClean="0"/>
              <a:t>, </a:t>
            </a:r>
            <a:r>
              <a:rPr lang="en-US" sz="2000" i="1" baseline="0" dirty="0" err="1" smtClean="0"/>
              <a:t>y</a:t>
            </a:r>
            <a:r>
              <a:rPr lang="en-US" sz="2000" i="1" dirty="0" err="1" smtClean="0"/>
              <a:t>i</a:t>
            </a:r>
            <a:r>
              <a:rPr lang="en-US" sz="2000" baseline="0" dirty="0" smtClean="0"/>
              <a:t>), </a:t>
            </a:r>
            <a:r>
              <a:rPr lang="en-US" sz="2000" i="1" baseline="0" dirty="0" err="1" smtClean="0"/>
              <a:t>i</a:t>
            </a:r>
            <a:r>
              <a:rPr lang="en-US" sz="2000" baseline="0" dirty="0" smtClean="0"/>
              <a:t>=1..</a:t>
            </a:r>
            <a:r>
              <a:rPr lang="en-US" sz="2000" i="1" baseline="0" dirty="0" smtClean="0"/>
              <a:t>n</a:t>
            </a:r>
            <a:r>
              <a:rPr lang="en-US" sz="2000" baseline="0" dirty="0" smtClean="0"/>
              <a:t> :    </a:t>
            </a:r>
            <a:r>
              <a:rPr lang="en-US" sz="2000" i="1" baseline="0" dirty="0" err="1" smtClean="0"/>
              <a:t>y</a:t>
            </a:r>
            <a:r>
              <a:rPr lang="en-US" sz="2000" i="1" dirty="0" err="1" smtClean="0"/>
              <a:t>i</a:t>
            </a:r>
            <a:r>
              <a:rPr lang="en-US" sz="2000" baseline="0" dirty="0" smtClean="0"/>
              <a:t> (</a:t>
            </a:r>
            <a:r>
              <a:rPr lang="en-US" sz="2000" b="1" baseline="0" dirty="0" err="1" smtClean="0"/>
              <a:t>w</a:t>
            </a:r>
            <a:r>
              <a:rPr lang="en-US" sz="2000" b="1" baseline="30000" dirty="0" err="1" smtClean="0"/>
              <a:t>T</a:t>
            </a:r>
            <a:r>
              <a:rPr lang="en-US" sz="2000" b="1" baseline="0" dirty="0" err="1" smtClean="0"/>
              <a:t>x</a:t>
            </a:r>
            <a:r>
              <a:rPr lang="en-US" sz="2000" i="1" dirty="0" err="1" smtClean="0"/>
              <a:t>i</a:t>
            </a:r>
            <a:r>
              <a:rPr lang="en-US" sz="2000" b="1" baseline="0" dirty="0" smtClean="0"/>
              <a:t> </a:t>
            </a:r>
            <a:r>
              <a:rPr lang="en-US" sz="2000" baseline="0" dirty="0" smtClean="0"/>
              <a:t>+ </a:t>
            </a:r>
            <a:r>
              <a:rPr lang="en-US" sz="2000" i="1" baseline="0" dirty="0" smtClean="0"/>
              <a:t>b</a:t>
            </a:r>
            <a:r>
              <a:rPr lang="en-US" sz="2000" baseline="0" dirty="0" smtClean="0"/>
              <a:t>)</a:t>
            </a:r>
            <a:r>
              <a:rPr lang="en-US" sz="2000" b="1" baseline="0" dirty="0" smtClean="0"/>
              <a:t> </a:t>
            </a:r>
            <a:r>
              <a:rPr lang="en-US" sz="2000" b="1" baseline="0" dirty="0" smtClean="0">
                <a:cs typeface="Times New Roman" pitchFamily="18" charset="0"/>
              </a:rPr>
              <a:t>≥ </a:t>
            </a:r>
            <a:r>
              <a:rPr lang="en-US" sz="2000" baseline="0" dirty="0" smtClean="0">
                <a:cs typeface="Times New Roman" pitchFamily="18" charset="0"/>
              </a:rPr>
              <a:t>1</a:t>
            </a:r>
            <a:endParaRPr lang="en-US" sz="2000" baseline="0" dirty="0">
              <a:cs typeface="Times New Roman" pitchFamily="18" charset="0"/>
            </a:endParaRPr>
          </a:p>
        </p:txBody>
      </p:sp>
      <p:sp>
        <p:nvSpPr>
          <p:cNvPr id="212999" name="Text Box 7"/>
          <p:cNvSpPr txBox="1">
            <a:spLocks noChangeArrowheads="1"/>
          </p:cNvSpPr>
          <p:nvPr/>
        </p:nvSpPr>
        <p:spPr bwMode="auto">
          <a:xfrm>
            <a:off x="1276350" y="4816475"/>
            <a:ext cx="6438900" cy="1323439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baseline="0" dirty="0" err="1" smtClean="0"/>
              <a:t>Encontrar</a:t>
            </a:r>
            <a:r>
              <a:rPr lang="en-US" sz="2000" baseline="0" dirty="0" smtClean="0"/>
              <a:t> </a:t>
            </a:r>
            <a:r>
              <a:rPr lang="el-GR" sz="2000" i="1" baseline="0" dirty="0">
                <a:cs typeface="Times New Roman" pitchFamily="18" charset="0"/>
              </a:rPr>
              <a:t>α</a:t>
            </a:r>
            <a:r>
              <a:rPr lang="en-US" sz="2000" i="1" dirty="0">
                <a:cs typeface="Times New Roman" pitchFamily="18" charset="0"/>
              </a:rPr>
              <a:t>1</a:t>
            </a:r>
            <a:r>
              <a:rPr lang="en-US" sz="2000" i="1" baseline="0" dirty="0">
                <a:cs typeface="Times New Roman" pitchFamily="18" charset="0"/>
              </a:rPr>
              <a:t>…</a:t>
            </a:r>
            <a:r>
              <a:rPr lang="el-GR" sz="2000" i="1" baseline="0" dirty="0">
                <a:cs typeface="Times New Roman" pitchFamily="18" charset="0"/>
              </a:rPr>
              <a:t>α</a:t>
            </a:r>
            <a:r>
              <a:rPr lang="en-US" sz="2000" i="1" dirty="0">
                <a:cs typeface="Times New Roman" pitchFamily="18" charset="0"/>
              </a:rPr>
              <a:t>n</a:t>
            </a:r>
            <a:r>
              <a:rPr lang="en-US" sz="2000" baseline="0" dirty="0">
                <a:cs typeface="Times New Roman" pitchFamily="18" charset="0"/>
              </a:rPr>
              <a:t> </a:t>
            </a:r>
            <a:r>
              <a:rPr lang="en-US" sz="2000" baseline="0" dirty="0" err="1" smtClean="0"/>
              <a:t>tais</a:t>
            </a:r>
            <a:r>
              <a:rPr lang="en-US" sz="2000" baseline="0" dirty="0" smtClean="0"/>
              <a:t> </a:t>
            </a:r>
            <a:r>
              <a:rPr lang="en-US" sz="2000" baseline="0" dirty="0" err="1" smtClean="0"/>
              <a:t>que</a:t>
            </a:r>
            <a:endParaRPr lang="en-US" sz="2000" baseline="0" dirty="0"/>
          </a:p>
          <a:p>
            <a:r>
              <a:rPr lang="en-US" sz="2000" b="1" baseline="0" dirty="0">
                <a:cs typeface="Times New Roman" pitchFamily="18" charset="0"/>
              </a:rPr>
              <a:t>Q</a:t>
            </a:r>
            <a:r>
              <a:rPr lang="en-US" sz="2000" baseline="0" dirty="0">
                <a:cs typeface="Times New Roman" pitchFamily="18" charset="0"/>
              </a:rPr>
              <a:t>(</a:t>
            </a:r>
            <a:r>
              <a:rPr lang="el-GR" b="1" baseline="0" dirty="0"/>
              <a:t>α</a:t>
            </a:r>
            <a:r>
              <a:rPr lang="en-US" sz="2000" baseline="0" dirty="0">
                <a:cs typeface="Times New Roman" pitchFamily="18" charset="0"/>
              </a:rPr>
              <a:t>)</a:t>
            </a:r>
            <a:r>
              <a:rPr lang="en-US" sz="2000" b="1" baseline="0" dirty="0">
                <a:cs typeface="Times New Roman" pitchFamily="18" charset="0"/>
              </a:rPr>
              <a:t> =</a:t>
            </a:r>
            <a:r>
              <a:rPr lang="el-GR" baseline="0" dirty="0" smtClean="0">
                <a:cs typeface="Times New Roman" pitchFamily="18" charset="0"/>
              </a:rPr>
              <a:t>Σ</a:t>
            </a:r>
            <a:r>
              <a:rPr lang="el-GR" sz="2000" i="1" baseline="0" dirty="0" smtClean="0">
                <a:cs typeface="Times New Roman" pitchFamily="18" charset="0"/>
              </a:rPr>
              <a:t>α</a:t>
            </a:r>
            <a:r>
              <a:rPr lang="en-US" sz="2000" i="1" dirty="0" err="1" smtClean="0"/>
              <a:t>i</a:t>
            </a:r>
            <a:r>
              <a:rPr lang="en-US" sz="2000" baseline="0" dirty="0" smtClean="0">
                <a:cs typeface="Times New Roman" pitchFamily="18" charset="0"/>
              </a:rPr>
              <a:t>  </a:t>
            </a:r>
            <a:r>
              <a:rPr lang="en-US" sz="2000" baseline="0" dirty="0">
                <a:cs typeface="Times New Roman" pitchFamily="18" charset="0"/>
              </a:rPr>
              <a:t>- </a:t>
            </a:r>
            <a:r>
              <a:rPr lang="en-US" sz="2000" b="1" baseline="0" dirty="0">
                <a:cs typeface="Times New Roman" pitchFamily="18" charset="0"/>
              </a:rPr>
              <a:t>½</a:t>
            </a:r>
            <a:r>
              <a:rPr lang="el-GR" baseline="0" dirty="0" smtClean="0"/>
              <a:t>ΣΣ</a:t>
            </a:r>
            <a:r>
              <a:rPr lang="el-GR" sz="2000" i="1" baseline="0" dirty="0" smtClean="0">
                <a:cs typeface="Times New Roman" pitchFamily="18" charset="0"/>
              </a:rPr>
              <a:t>α</a:t>
            </a:r>
            <a:r>
              <a:rPr lang="en-US" sz="2000" i="1" dirty="0" err="1" smtClean="0"/>
              <a:t>i</a:t>
            </a:r>
            <a:r>
              <a:rPr lang="el-GR" sz="2000" i="1" baseline="0" dirty="0" smtClean="0">
                <a:cs typeface="Times New Roman" pitchFamily="18" charset="0"/>
              </a:rPr>
              <a:t>α</a:t>
            </a:r>
            <a:r>
              <a:rPr lang="en-US" sz="2000" i="1" dirty="0" err="1" smtClean="0"/>
              <a:t>j</a:t>
            </a:r>
            <a:r>
              <a:rPr lang="en-US" sz="2000" i="1" baseline="0" dirty="0" err="1" smtClean="0">
                <a:cs typeface="Times New Roman" pitchFamily="18" charset="0"/>
              </a:rPr>
              <a:t>y</a:t>
            </a:r>
            <a:r>
              <a:rPr lang="en-US" sz="2000" i="1" dirty="0" err="1" smtClean="0"/>
              <a:t>i</a:t>
            </a:r>
            <a:r>
              <a:rPr lang="en-US" sz="2000" i="1" baseline="0" dirty="0" err="1" smtClean="0">
                <a:cs typeface="Times New Roman" pitchFamily="18" charset="0"/>
              </a:rPr>
              <a:t>y</a:t>
            </a:r>
            <a:r>
              <a:rPr lang="en-US" sz="2000" i="1" dirty="0" err="1" smtClean="0"/>
              <a:t>j</a:t>
            </a:r>
            <a:r>
              <a:rPr lang="en-US" sz="2000" b="1" baseline="0" dirty="0" err="1" smtClean="0"/>
              <a:t>x</a:t>
            </a:r>
            <a:r>
              <a:rPr lang="en-US" sz="2000" i="1" dirty="0" err="1" smtClean="0"/>
              <a:t>i</a:t>
            </a:r>
            <a:r>
              <a:rPr lang="en-US" sz="2000" b="1" baseline="30000" dirty="0" err="1" smtClean="0"/>
              <a:t>T</a:t>
            </a:r>
            <a:r>
              <a:rPr lang="en-US" sz="2000" b="1" baseline="0" dirty="0" err="1" smtClean="0"/>
              <a:t>x</a:t>
            </a:r>
            <a:r>
              <a:rPr lang="en-US" sz="2000" i="1" dirty="0" err="1" smtClean="0"/>
              <a:t>j</a:t>
            </a:r>
            <a:r>
              <a:rPr lang="en-US" sz="2000" b="1" baseline="0" dirty="0" smtClean="0"/>
              <a:t> </a:t>
            </a:r>
            <a:r>
              <a:rPr lang="en-US" sz="2000" baseline="0" dirty="0" err="1" smtClean="0"/>
              <a:t>seja</a:t>
            </a:r>
            <a:r>
              <a:rPr lang="en-US" sz="2000" baseline="0" dirty="0" smtClean="0"/>
              <a:t> </a:t>
            </a:r>
            <a:r>
              <a:rPr lang="en-US" sz="2000" baseline="0" dirty="0" err="1" smtClean="0"/>
              <a:t>maximizado</a:t>
            </a:r>
            <a:r>
              <a:rPr lang="en-US" sz="2000" baseline="0" dirty="0" smtClean="0"/>
              <a:t> e </a:t>
            </a:r>
            <a:endParaRPr lang="en-US" sz="2000" baseline="0" dirty="0"/>
          </a:p>
          <a:p>
            <a:r>
              <a:rPr lang="en-US" sz="2000" baseline="0" dirty="0"/>
              <a:t>(1)</a:t>
            </a:r>
            <a:r>
              <a:rPr lang="en-US" baseline="0" dirty="0"/>
              <a:t>  </a:t>
            </a:r>
            <a:r>
              <a:rPr lang="el-GR" baseline="0" dirty="0" smtClean="0"/>
              <a:t>Σ</a:t>
            </a:r>
            <a:r>
              <a:rPr lang="el-GR" sz="2000" i="1" baseline="0" dirty="0" smtClean="0">
                <a:cs typeface="Times New Roman" pitchFamily="18" charset="0"/>
              </a:rPr>
              <a:t>α</a:t>
            </a:r>
            <a:r>
              <a:rPr lang="en-US" sz="2000" i="1" dirty="0" err="1" smtClean="0"/>
              <a:t>i</a:t>
            </a:r>
            <a:r>
              <a:rPr lang="en-US" sz="2000" i="1" baseline="0" dirty="0" err="1" smtClean="0">
                <a:cs typeface="Times New Roman" pitchFamily="18" charset="0"/>
              </a:rPr>
              <a:t>y</a:t>
            </a:r>
            <a:r>
              <a:rPr lang="en-US" sz="2000" i="1" dirty="0" err="1" smtClean="0"/>
              <a:t>i</a:t>
            </a:r>
            <a:r>
              <a:rPr lang="en-US" sz="2000" baseline="0" dirty="0" smtClean="0">
                <a:cs typeface="Times New Roman" pitchFamily="18" charset="0"/>
              </a:rPr>
              <a:t> </a:t>
            </a:r>
            <a:r>
              <a:rPr lang="en-US" sz="2000" baseline="0" dirty="0">
                <a:cs typeface="Times New Roman" pitchFamily="18" charset="0"/>
              </a:rPr>
              <a:t>= 0</a:t>
            </a:r>
            <a:endParaRPr lang="en-US" sz="2000" baseline="0" dirty="0"/>
          </a:p>
          <a:p>
            <a:r>
              <a:rPr lang="en-US" sz="2000" baseline="0" dirty="0"/>
              <a:t>(2) </a:t>
            </a:r>
            <a:r>
              <a:rPr lang="el-GR" sz="2000" i="1" baseline="0" dirty="0" smtClean="0">
                <a:cs typeface="Times New Roman" pitchFamily="18" charset="0"/>
              </a:rPr>
              <a:t>α</a:t>
            </a:r>
            <a:r>
              <a:rPr lang="en-US" sz="2000" i="1" dirty="0" err="1" smtClean="0"/>
              <a:t>i</a:t>
            </a:r>
            <a:r>
              <a:rPr lang="en-US" sz="2000" b="1" baseline="0" dirty="0" smtClean="0"/>
              <a:t> </a:t>
            </a:r>
            <a:r>
              <a:rPr lang="en-US" sz="2000" b="1" baseline="0" dirty="0">
                <a:cs typeface="Times New Roman" pitchFamily="18" charset="0"/>
              </a:rPr>
              <a:t>≥ </a:t>
            </a:r>
            <a:r>
              <a:rPr lang="en-US" sz="2000" baseline="0" dirty="0">
                <a:cs typeface="Times New Roman" pitchFamily="18" charset="0"/>
              </a:rPr>
              <a:t>0 </a:t>
            </a:r>
            <a:r>
              <a:rPr lang="en-US" sz="2000" baseline="0" dirty="0" err="1" smtClean="0">
                <a:cs typeface="Times New Roman" pitchFamily="18" charset="0"/>
              </a:rPr>
              <a:t>para</a:t>
            </a:r>
            <a:r>
              <a:rPr lang="en-US" sz="2000" baseline="0" dirty="0" smtClean="0">
                <a:cs typeface="Times New Roman" pitchFamily="18" charset="0"/>
              </a:rPr>
              <a:t> </a:t>
            </a:r>
            <a:r>
              <a:rPr lang="en-US" sz="2000" baseline="0" dirty="0" err="1" smtClean="0">
                <a:cs typeface="Times New Roman" pitchFamily="18" charset="0"/>
              </a:rPr>
              <a:t>todo</a:t>
            </a:r>
            <a:r>
              <a:rPr lang="en-US" sz="2000" baseline="0" dirty="0" smtClean="0">
                <a:cs typeface="Times New Roman" pitchFamily="18" charset="0"/>
              </a:rPr>
              <a:t> </a:t>
            </a:r>
            <a:r>
              <a:rPr lang="el-GR" sz="2000" i="1" baseline="0" dirty="0" smtClean="0">
                <a:cs typeface="Times New Roman" pitchFamily="18" charset="0"/>
              </a:rPr>
              <a:t>α</a:t>
            </a:r>
            <a:r>
              <a:rPr lang="en-US" sz="2000" i="1" dirty="0" err="1" smtClean="0"/>
              <a:t>i</a:t>
            </a:r>
            <a:endParaRPr lang="en-US" sz="2000" i="1" baseline="0" dirty="0" smtClean="0">
              <a:cs typeface="Times New Roman" pitchFamily="18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9 - 25/05/2010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42464</TotalTime>
  <Words>1700</Words>
  <Application>Microsoft Office PowerPoint</Application>
  <PresentationFormat>Apresentação na tela (4:3)</PresentationFormat>
  <Paragraphs>266</Paragraphs>
  <Slides>22</Slides>
  <Notes>6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4" baseType="lpstr">
      <vt:lpstr>Default Design</vt:lpstr>
      <vt:lpstr>Equation</vt:lpstr>
      <vt:lpstr>Aprendizado de Máquina</vt:lpstr>
      <vt:lpstr>Tópicos</vt:lpstr>
      <vt:lpstr>Revisão de Perceptrons:  Separadores Lineares</vt:lpstr>
      <vt:lpstr>Separadores Lineares</vt:lpstr>
      <vt:lpstr>Margem de Classificação</vt:lpstr>
      <vt:lpstr>Classificação com  Máxima Margem</vt:lpstr>
      <vt:lpstr>SVM Linear Matematicamente</vt:lpstr>
      <vt:lpstr>SVM Linear Matematicamente</vt:lpstr>
      <vt:lpstr>Resolvendo o problema de otimização</vt:lpstr>
      <vt:lpstr>A solução do problema de otimização</vt:lpstr>
      <vt:lpstr>Classificação “Soft margin”</vt:lpstr>
      <vt:lpstr>Margem “Soft” Matematicamente</vt:lpstr>
      <vt:lpstr>Margem “Soft” Matematicamente</vt:lpstr>
      <vt:lpstr>Justificativa Teórica para Máxima Margem</vt:lpstr>
      <vt:lpstr>SVM Linear:  Resumo</vt:lpstr>
      <vt:lpstr>SVM Não-Linear</vt:lpstr>
      <vt:lpstr>SVM Não Linear</vt:lpstr>
      <vt:lpstr>O “Truque” do Kernel</vt:lpstr>
      <vt:lpstr>Que funções são Kernels?</vt:lpstr>
      <vt:lpstr>Exemplos de Funções Kernel</vt:lpstr>
      <vt:lpstr>SVMs Não Lineares Matematicamente</vt:lpstr>
      <vt:lpstr>SVM applications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Informática I</dc:title>
  <dc:creator>Bianca Zadrozny</dc:creator>
  <cp:lastModifiedBy>Bianca Zadrozny</cp:lastModifiedBy>
  <cp:revision>830</cp:revision>
  <dcterms:created xsi:type="dcterms:W3CDTF">2006-04-16T12:40:12Z</dcterms:created>
  <dcterms:modified xsi:type="dcterms:W3CDTF">2010-06-01T12:51:42Z</dcterms:modified>
</cp:coreProperties>
</file>